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notesSlides/notesSlide3.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4.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800" r:id="rId1"/>
  </p:sldMasterIdLst>
  <p:notesMasterIdLst>
    <p:notesMasterId r:id="rId112"/>
  </p:notesMasterIdLst>
  <p:handoutMasterIdLst>
    <p:handoutMasterId r:id="rId113"/>
  </p:handoutMasterIdLst>
  <p:sldIdLst>
    <p:sldId id="1190" r:id="rId2"/>
    <p:sldId id="1203" r:id="rId3"/>
    <p:sldId id="1212" r:id="rId4"/>
    <p:sldId id="1211" r:id="rId5"/>
    <p:sldId id="1341" r:id="rId6"/>
    <p:sldId id="260" r:id="rId7"/>
    <p:sldId id="1368" r:id="rId8"/>
    <p:sldId id="1346" r:id="rId9"/>
    <p:sldId id="1239" r:id="rId10"/>
    <p:sldId id="1364" r:id="rId11"/>
    <p:sldId id="1363" r:id="rId12"/>
    <p:sldId id="1227" r:id="rId13"/>
    <p:sldId id="1367" r:id="rId14"/>
    <p:sldId id="1378" r:id="rId15"/>
    <p:sldId id="1278" r:id="rId16"/>
    <p:sldId id="1265" r:id="rId17"/>
    <p:sldId id="1250" r:id="rId18"/>
    <p:sldId id="1262" r:id="rId19"/>
    <p:sldId id="1381" r:id="rId20"/>
    <p:sldId id="1261" r:id="rId21"/>
    <p:sldId id="295" r:id="rId22"/>
    <p:sldId id="1275" r:id="rId23"/>
    <p:sldId id="1328" r:id="rId24"/>
    <p:sldId id="1300" r:id="rId25"/>
    <p:sldId id="1301" r:id="rId26"/>
    <p:sldId id="1302" r:id="rId27"/>
    <p:sldId id="1335" r:id="rId28"/>
    <p:sldId id="1336" r:id="rId29"/>
    <p:sldId id="1299" r:id="rId30"/>
    <p:sldId id="1309" r:id="rId31"/>
    <p:sldId id="1312" r:id="rId32"/>
    <p:sldId id="1313" r:id="rId33"/>
    <p:sldId id="1372" r:id="rId34"/>
    <p:sldId id="1374" r:id="rId35"/>
    <p:sldId id="1194" r:id="rId36"/>
    <p:sldId id="1329" r:id="rId37"/>
    <p:sldId id="1330" r:id="rId38"/>
    <p:sldId id="1380" r:id="rId39"/>
    <p:sldId id="1385" r:id="rId40"/>
    <p:sldId id="1388" r:id="rId41"/>
    <p:sldId id="1389" r:id="rId42"/>
    <p:sldId id="1383" r:id="rId43"/>
    <p:sldId id="1384" r:id="rId44"/>
    <p:sldId id="1386" r:id="rId45"/>
    <p:sldId id="1387" r:id="rId46"/>
    <p:sldId id="1375" r:id="rId47"/>
    <p:sldId id="1391" r:id="rId48"/>
    <p:sldId id="1392" r:id="rId49"/>
    <p:sldId id="1314" r:id="rId50"/>
    <p:sldId id="1315" r:id="rId51"/>
    <p:sldId id="1340" r:id="rId52"/>
    <p:sldId id="1359" r:id="rId53"/>
    <p:sldId id="1365" r:id="rId54"/>
    <p:sldId id="1382" r:id="rId55"/>
    <p:sldId id="1320" r:id="rId56"/>
    <p:sldId id="1266" r:id="rId57"/>
    <p:sldId id="1360" r:id="rId58"/>
    <p:sldId id="1339" r:id="rId59"/>
    <p:sldId id="1270" r:id="rId60"/>
    <p:sldId id="1342" r:id="rId61"/>
    <p:sldId id="1344" r:id="rId62"/>
    <p:sldId id="1379" r:id="rId63"/>
    <p:sldId id="1352" r:id="rId64"/>
    <p:sldId id="1347" r:id="rId65"/>
    <p:sldId id="1277" r:id="rId66"/>
    <p:sldId id="1319" r:id="rId67"/>
    <p:sldId id="1377" r:id="rId68"/>
    <p:sldId id="1338" r:id="rId69"/>
    <p:sldId id="1351" r:id="rId70"/>
    <p:sldId id="1318" r:id="rId71"/>
    <p:sldId id="1353" r:id="rId72"/>
    <p:sldId id="1343" r:id="rId73"/>
    <p:sldId id="1345" r:id="rId74"/>
    <p:sldId id="1303" r:id="rId75"/>
    <p:sldId id="1321" r:id="rId76"/>
    <p:sldId id="1271" r:id="rId77"/>
    <p:sldId id="1272" r:id="rId78"/>
    <p:sldId id="1267" r:id="rId79"/>
    <p:sldId id="1263" r:id="rId80"/>
    <p:sldId id="1222" r:id="rId81"/>
    <p:sldId id="1283" r:id="rId82"/>
    <p:sldId id="1260" r:id="rId83"/>
    <p:sldId id="1306" r:id="rId84"/>
    <p:sldId id="1304" r:id="rId85"/>
    <p:sldId id="1284" r:id="rId86"/>
    <p:sldId id="1279" r:id="rId87"/>
    <p:sldId id="1269" r:id="rId88"/>
    <p:sldId id="1292" r:id="rId89"/>
    <p:sldId id="1296" r:id="rId90"/>
    <p:sldId id="1293" r:id="rId91"/>
    <p:sldId id="1295" r:id="rId92"/>
    <p:sldId id="1326" r:id="rId93"/>
    <p:sldId id="1348" r:id="rId94"/>
    <p:sldId id="1317" r:id="rId95"/>
    <p:sldId id="1350" r:id="rId96"/>
    <p:sldId id="1376" r:id="rId97"/>
    <p:sldId id="1333" r:id="rId98"/>
    <p:sldId id="1285" r:id="rId99"/>
    <p:sldId id="272" r:id="rId100"/>
    <p:sldId id="298" r:id="rId101"/>
    <p:sldId id="1316" r:id="rId102"/>
    <p:sldId id="1327" r:id="rId103"/>
    <p:sldId id="1334" r:id="rId104"/>
    <p:sldId id="1332" r:id="rId105"/>
    <p:sldId id="1331" r:id="rId106"/>
    <p:sldId id="1356" r:id="rId107"/>
    <p:sldId id="1337" r:id="rId108"/>
    <p:sldId id="1349" r:id="rId109"/>
    <p:sldId id="1355" r:id="rId110"/>
    <p:sldId id="1366" r:id="rId11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5" roundtripDataSignature="AMtx7miAkkK9QufvOzqqKOr7Ay0wAElGZ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Mohanlal Naik" initials="MMN" lastIdx="10" clrIdx="0">
    <p:extLst>
      <p:ext uri="{19B8F6BF-5375-455C-9EA6-DF929625EA0E}">
        <p15:presenceInfo xmlns:p15="http://schemas.microsoft.com/office/powerpoint/2012/main" userId="M Mohanlal Nai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CCCC"/>
    <a:srgbClr val="FCF2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95529" autoAdjust="0"/>
  </p:normalViewPr>
  <p:slideViewPr>
    <p:cSldViewPr snapToGrid="0">
      <p:cViewPr varScale="1">
        <p:scale>
          <a:sx n="82" d="100"/>
          <a:sy n="82" d="100"/>
        </p:scale>
        <p:origin x="1589" y="77"/>
      </p:cViewPr>
      <p:guideLst/>
    </p:cSldViewPr>
  </p:slideViewPr>
  <p:outlineViewPr>
    <p:cViewPr>
      <p:scale>
        <a:sx n="33" d="100"/>
        <a:sy n="33" d="100"/>
      </p:scale>
      <p:origin x="0" y="-18691"/>
    </p:cViewPr>
  </p:outlineViewPr>
  <p:notesTextViewPr>
    <p:cViewPr>
      <p:scale>
        <a:sx n="75" d="100"/>
        <a:sy n="75" d="100"/>
      </p:scale>
      <p:origin x="0" y="0"/>
    </p:cViewPr>
  </p:notesTextViewPr>
  <p:sorterViewPr>
    <p:cViewPr>
      <p:scale>
        <a:sx n="100" d="100"/>
        <a:sy n="100" d="100"/>
      </p:scale>
      <p:origin x="0" y="-9667"/>
    </p:cViewPr>
  </p:sorterViewPr>
  <p:notesViewPr>
    <p:cSldViewPr snapToGrid="0">
      <p:cViewPr varScale="1">
        <p:scale>
          <a:sx n="60" d="100"/>
          <a:sy n="60" d="100"/>
        </p:scale>
        <p:origin x="-274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oleObject" Target="file:///D:\Mohanlal\Instrument%20IISERB.SOP\Stress%20and%20Strain%20machine\Stress%20and%20strai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dirty="0"/>
              <a:t>Stress vs strain</a:t>
            </a:r>
          </a:p>
        </c:rich>
      </c:tx>
      <c:layout>
        <c:manualLayout>
          <c:xMode val="edge"/>
          <c:yMode val="edge"/>
          <c:x val="0.31274908586351347"/>
          <c:y val="2.371834375335690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429520413915864"/>
          <c:y val="0.17767333418993178"/>
          <c:w val="0.85785004750284721"/>
          <c:h val="0.63419753859416128"/>
        </c:manualLayout>
      </c:layout>
      <c:scatterChart>
        <c:scatterStyle val="smoothMarker"/>
        <c:varyColors val="0"/>
        <c:ser>
          <c:idx val="0"/>
          <c:order val="0"/>
          <c:tx>
            <c:v>Stress vs Strain</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'25Sep2021_1'!$B$2:$B$26</c:f>
              <c:numCache>
                <c:formatCode>General</c:formatCode>
                <c:ptCount val="25"/>
                <c:pt idx="0">
                  <c:v>0.2</c:v>
                </c:pt>
                <c:pt idx="1">
                  <c:v>1.1000000000000001</c:v>
                </c:pt>
                <c:pt idx="2">
                  <c:v>5.4</c:v>
                </c:pt>
                <c:pt idx="3">
                  <c:v>10.199999999999999</c:v>
                </c:pt>
                <c:pt idx="4">
                  <c:v>14.3</c:v>
                </c:pt>
                <c:pt idx="5">
                  <c:v>19.5</c:v>
                </c:pt>
                <c:pt idx="6">
                  <c:v>25.8</c:v>
                </c:pt>
                <c:pt idx="7">
                  <c:v>34.6</c:v>
                </c:pt>
                <c:pt idx="8">
                  <c:v>37.799999999999997</c:v>
                </c:pt>
                <c:pt idx="9">
                  <c:v>40</c:v>
                </c:pt>
                <c:pt idx="10">
                  <c:v>43.3</c:v>
                </c:pt>
                <c:pt idx="11">
                  <c:v>47.8</c:v>
                </c:pt>
                <c:pt idx="12">
                  <c:v>51.6</c:v>
                </c:pt>
                <c:pt idx="13">
                  <c:v>54.9</c:v>
                </c:pt>
                <c:pt idx="14">
                  <c:v>58</c:v>
                </c:pt>
                <c:pt idx="15">
                  <c:v>61.7</c:v>
                </c:pt>
                <c:pt idx="16">
                  <c:v>65.599999999999994</c:v>
                </c:pt>
                <c:pt idx="17">
                  <c:v>72.8</c:v>
                </c:pt>
                <c:pt idx="18">
                  <c:v>82.3</c:v>
                </c:pt>
                <c:pt idx="19">
                  <c:v>100</c:v>
                </c:pt>
                <c:pt idx="20">
                  <c:v>128.4</c:v>
                </c:pt>
                <c:pt idx="21">
                  <c:v>156.5</c:v>
                </c:pt>
                <c:pt idx="22">
                  <c:v>188.7</c:v>
                </c:pt>
                <c:pt idx="23">
                  <c:v>222</c:v>
                </c:pt>
                <c:pt idx="24">
                  <c:v>265.8</c:v>
                </c:pt>
              </c:numCache>
            </c:numRef>
          </c:xVal>
          <c:yVal>
            <c:numRef>
              <c:f>'25Sep2021_1'!$A$2:$A$25</c:f>
              <c:numCache>
                <c:formatCode>General</c:formatCode>
                <c:ptCount val="24"/>
                <c:pt idx="0">
                  <c:v>0</c:v>
                </c:pt>
                <c:pt idx="1">
                  <c:v>0.02</c:v>
                </c:pt>
                <c:pt idx="2">
                  <c:v>0.04</c:v>
                </c:pt>
                <c:pt idx="3">
                  <c:v>0.06</c:v>
                </c:pt>
                <c:pt idx="4">
                  <c:v>0.08</c:v>
                </c:pt>
                <c:pt idx="5">
                  <c:v>0.1</c:v>
                </c:pt>
                <c:pt idx="6">
                  <c:v>0.12</c:v>
                </c:pt>
                <c:pt idx="7">
                  <c:v>0.14000000000000001</c:v>
                </c:pt>
                <c:pt idx="8">
                  <c:v>0.16</c:v>
                </c:pt>
                <c:pt idx="9">
                  <c:v>0.19</c:v>
                </c:pt>
                <c:pt idx="10">
                  <c:v>0.21</c:v>
                </c:pt>
                <c:pt idx="11">
                  <c:v>0.23</c:v>
                </c:pt>
                <c:pt idx="12">
                  <c:v>0.25</c:v>
                </c:pt>
                <c:pt idx="13">
                  <c:v>0.27</c:v>
                </c:pt>
                <c:pt idx="14">
                  <c:v>0.28999999999999998</c:v>
                </c:pt>
                <c:pt idx="15">
                  <c:v>0.31</c:v>
                </c:pt>
                <c:pt idx="16">
                  <c:v>0.33</c:v>
                </c:pt>
                <c:pt idx="17">
                  <c:v>0.36</c:v>
                </c:pt>
                <c:pt idx="18">
                  <c:v>0.38</c:v>
                </c:pt>
                <c:pt idx="19">
                  <c:v>0.4</c:v>
                </c:pt>
                <c:pt idx="20">
                  <c:v>0.42</c:v>
                </c:pt>
                <c:pt idx="21">
                  <c:v>0.44</c:v>
                </c:pt>
                <c:pt idx="22">
                  <c:v>0.46</c:v>
                </c:pt>
                <c:pt idx="23">
                  <c:v>0.48</c:v>
                </c:pt>
              </c:numCache>
            </c:numRef>
          </c:yVal>
          <c:smooth val="1"/>
          <c:extLst>
            <c:ext xmlns:c16="http://schemas.microsoft.com/office/drawing/2014/chart" uri="{C3380CC4-5D6E-409C-BE32-E72D297353CC}">
              <c16:uniqueId val="{00000000-E113-48CF-9243-C8E6D90E49B2}"/>
            </c:ext>
          </c:extLst>
        </c:ser>
        <c:dLbls>
          <c:showLegendKey val="0"/>
          <c:showVal val="0"/>
          <c:showCatName val="0"/>
          <c:showSerName val="0"/>
          <c:showPercent val="0"/>
          <c:showBubbleSize val="0"/>
        </c:dLbls>
        <c:axId val="1965283104"/>
        <c:axId val="1965283520"/>
      </c:scatterChart>
      <c:valAx>
        <c:axId val="19652831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a:t>Stress</a:t>
                </a:r>
                <a:r>
                  <a:rPr lang="en-US" sz="2400" baseline="0" dirty="0"/>
                  <a:t> (Kg)</a:t>
                </a:r>
                <a:endParaRPr lang="en-US" sz="2400" dirty="0"/>
              </a:p>
            </c:rich>
          </c:tx>
          <c:layout>
            <c:manualLayout>
              <c:xMode val="edge"/>
              <c:yMode val="edge"/>
              <c:x val="0.41298694671090624"/>
              <c:y val="0.8581192595649558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5283520"/>
        <c:crosses val="autoZero"/>
        <c:crossBetween val="midCat"/>
      </c:valAx>
      <c:valAx>
        <c:axId val="1965283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a:t>Strain</a:t>
                </a:r>
                <a:r>
                  <a:rPr lang="en-US" sz="2400" baseline="0" dirty="0"/>
                  <a:t> (mm)</a:t>
                </a:r>
                <a:endParaRPr lang="en-US" sz="2400" dirty="0"/>
              </a:p>
            </c:rich>
          </c:tx>
          <c:layout>
            <c:manualLayout>
              <c:xMode val="edge"/>
              <c:yMode val="edge"/>
              <c:x val="0"/>
              <c:y val="0.1886591594773141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52831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614777-3DDA-4FB1-A7E4-A26213BA7D63}"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51A07FA3-16A4-4F84-97DB-5E2F6A836D32}">
      <dgm:prSet phldrT="[Text]" custT="1"/>
      <dgm:spPr>
        <a:solidFill>
          <a:schemeClr val="accent1">
            <a:lumMod val="20000"/>
            <a:lumOff val="80000"/>
          </a:schemeClr>
        </a:solidFill>
      </dgm:spPr>
      <dgm:t>
        <a:bodyPr anchor="ctr"/>
        <a:lstStyle/>
        <a:p>
          <a:pPr algn="ctr">
            <a:lnSpc>
              <a:spcPct val="100000"/>
            </a:lnSpc>
          </a:pPr>
          <a:r>
            <a:rPr lang="en-US" sz="2000" dirty="0"/>
            <a:t>Condu-ctivity</a:t>
          </a:r>
        </a:p>
      </dgm:t>
    </dgm:pt>
    <dgm:pt modelId="{817BF467-E32E-4755-989B-2026795CAB06}" type="parTrans" cxnId="{AD42AD57-4A79-45D2-85D6-F24A9964526C}">
      <dgm:prSet/>
      <dgm:spPr/>
      <dgm:t>
        <a:bodyPr/>
        <a:lstStyle/>
        <a:p>
          <a:endParaRPr lang="en-US"/>
        </a:p>
      </dgm:t>
    </dgm:pt>
    <dgm:pt modelId="{44633B22-42A3-4DBA-9701-C35F0308560B}" type="sibTrans" cxnId="{AD42AD57-4A79-45D2-85D6-F24A9964526C}">
      <dgm:prSet/>
      <dgm:spPr/>
      <dgm:t>
        <a:bodyPr/>
        <a:lstStyle/>
        <a:p>
          <a:endParaRPr lang="en-US"/>
        </a:p>
      </dgm:t>
    </dgm:pt>
    <dgm:pt modelId="{D980AD88-48A3-45DD-B336-A77D8B2B9F17}">
      <dgm:prSet phldrT="[Text]" custT="1"/>
      <dgm:spPr>
        <a:solidFill>
          <a:schemeClr val="accent1">
            <a:lumMod val="20000"/>
            <a:lumOff val="80000"/>
          </a:schemeClr>
        </a:solidFill>
      </dgm:spPr>
      <dgm:t>
        <a:bodyPr anchor="ctr"/>
        <a:lstStyle/>
        <a:p>
          <a:pPr algn="ctr">
            <a:lnSpc>
              <a:spcPct val="200000"/>
            </a:lnSpc>
          </a:pPr>
          <a:r>
            <a:rPr lang="en-US" sz="2000" b="1" dirty="0"/>
            <a:t>E (or) V</a:t>
          </a:r>
        </a:p>
        <a:p>
          <a:pPr algn="ctr">
            <a:lnSpc>
              <a:spcPct val="200000"/>
            </a:lnSpc>
          </a:pPr>
          <a:r>
            <a:rPr lang="en-US" sz="2000" b="1" dirty="0"/>
            <a:t>B</a:t>
          </a:r>
        </a:p>
      </dgm:t>
    </dgm:pt>
    <dgm:pt modelId="{AD5F840E-FF02-40AE-B0D7-37AB02AC58F0}" type="parTrans" cxnId="{39DC2234-8878-4AD4-A5F9-00F7D331902F}">
      <dgm:prSet/>
      <dgm:spPr/>
      <dgm:t>
        <a:bodyPr/>
        <a:lstStyle/>
        <a:p>
          <a:endParaRPr lang="en-US"/>
        </a:p>
      </dgm:t>
    </dgm:pt>
    <dgm:pt modelId="{022335DF-974E-430F-A9CF-F6AA0714D399}" type="sibTrans" cxnId="{39DC2234-8878-4AD4-A5F9-00F7D331902F}">
      <dgm:prSet/>
      <dgm:spPr/>
      <dgm:t>
        <a:bodyPr/>
        <a:lstStyle/>
        <a:p>
          <a:endParaRPr lang="en-US"/>
        </a:p>
      </dgm:t>
    </dgm:pt>
    <dgm:pt modelId="{F89B3615-34E8-462B-AC69-A3576B041808}" type="pres">
      <dgm:prSet presAssocID="{AD614777-3DDA-4FB1-A7E4-A26213BA7D63}" presName="Name0" presStyleCnt="0">
        <dgm:presLayoutVars>
          <dgm:chMax val="2"/>
          <dgm:chPref val="2"/>
          <dgm:animLvl val="lvl"/>
        </dgm:presLayoutVars>
      </dgm:prSet>
      <dgm:spPr/>
    </dgm:pt>
    <dgm:pt modelId="{10046894-358D-43FB-8158-F669D4CFC199}" type="pres">
      <dgm:prSet presAssocID="{AD614777-3DDA-4FB1-A7E4-A26213BA7D63}" presName="LeftText" presStyleLbl="revTx" presStyleIdx="0" presStyleCnt="0">
        <dgm:presLayoutVars>
          <dgm:bulletEnabled val="1"/>
        </dgm:presLayoutVars>
      </dgm:prSet>
      <dgm:spPr/>
    </dgm:pt>
    <dgm:pt modelId="{31A8EF56-88FA-4D64-A962-E594857531C4}" type="pres">
      <dgm:prSet presAssocID="{AD614777-3DDA-4FB1-A7E4-A26213BA7D63}" presName="LeftNode" presStyleLbl="bgImgPlace1" presStyleIdx="0" presStyleCnt="2" custScaleX="107779" custLinFactNeighborY="0">
        <dgm:presLayoutVars>
          <dgm:chMax val="2"/>
          <dgm:chPref val="2"/>
        </dgm:presLayoutVars>
      </dgm:prSet>
      <dgm:spPr/>
    </dgm:pt>
    <dgm:pt modelId="{7AA4333E-51A1-42EF-BC41-3621B21374DA}" type="pres">
      <dgm:prSet presAssocID="{AD614777-3DDA-4FB1-A7E4-A26213BA7D63}" presName="RightText" presStyleLbl="revTx" presStyleIdx="0" presStyleCnt="0">
        <dgm:presLayoutVars>
          <dgm:bulletEnabled val="1"/>
        </dgm:presLayoutVars>
      </dgm:prSet>
      <dgm:spPr/>
    </dgm:pt>
    <dgm:pt modelId="{FE63C3C3-D130-4A50-9EE6-53EFA6E1E7F1}" type="pres">
      <dgm:prSet presAssocID="{AD614777-3DDA-4FB1-A7E4-A26213BA7D63}" presName="RightNode" presStyleLbl="bgImgPlace1" presStyleIdx="1" presStyleCnt="2" custScaleX="115844" custLinFactNeighborY="0">
        <dgm:presLayoutVars>
          <dgm:chMax val="0"/>
          <dgm:chPref val="0"/>
        </dgm:presLayoutVars>
      </dgm:prSet>
      <dgm:spPr/>
    </dgm:pt>
    <dgm:pt modelId="{169A1AA8-A41B-4D93-ADF8-8E6A7815EB74}" type="pres">
      <dgm:prSet presAssocID="{AD614777-3DDA-4FB1-A7E4-A26213BA7D63}" presName="TopArrow" presStyleLbl="node1" presStyleIdx="0" presStyleCnt="2" custFlipVert="1" custFlipHor="0" custScaleX="5869" custScaleY="55841" custLinFactX="-100000" custLinFactNeighborX="-136324" custLinFactNeighborY="19545"/>
      <dgm:spPr/>
    </dgm:pt>
    <dgm:pt modelId="{BBD127F0-D665-4234-BA32-55ACE92C0BBC}" type="pres">
      <dgm:prSet presAssocID="{AD614777-3DDA-4FB1-A7E4-A26213BA7D63}" presName="BottomArrow" presStyleLbl="node1" presStyleIdx="1" presStyleCnt="2" custAng="10800000" custLinFactY="-42230" custLinFactNeighborX="2197" custLinFactNeighborY="-100000"/>
      <dgm:spPr/>
    </dgm:pt>
  </dgm:ptLst>
  <dgm:cxnLst>
    <dgm:cxn modelId="{F4BB7C1B-60D1-42DE-9405-BF6B578907C6}" type="presOf" srcId="{51A07FA3-16A4-4F84-97DB-5E2F6A836D32}" destId="{31A8EF56-88FA-4D64-A962-E594857531C4}" srcOrd="1" destOrd="0" presId="urn:microsoft.com/office/officeart/2009/layout/ReverseList"/>
    <dgm:cxn modelId="{4786B52D-8964-40BA-9C83-2FA23213E158}" type="presOf" srcId="{D980AD88-48A3-45DD-B336-A77D8B2B9F17}" destId="{FE63C3C3-D130-4A50-9EE6-53EFA6E1E7F1}" srcOrd="1" destOrd="0" presId="urn:microsoft.com/office/officeart/2009/layout/ReverseList"/>
    <dgm:cxn modelId="{39DC2234-8878-4AD4-A5F9-00F7D331902F}" srcId="{AD614777-3DDA-4FB1-A7E4-A26213BA7D63}" destId="{D980AD88-48A3-45DD-B336-A77D8B2B9F17}" srcOrd="1" destOrd="0" parTransId="{AD5F840E-FF02-40AE-B0D7-37AB02AC58F0}" sibTransId="{022335DF-974E-430F-A9CF-F6AA0714D399}"/>
    <dgm:cxn modelId="{AD42AD57-4A79-45D2-85D6-F24A9964526C}" srcId="{AD614777-3DDA-4FB1-A7E4-A26213BA7D63}" destId="{51A07FA3-16A4-4F84-97DB-5E2F6A836D32}" srcOrd="0" destOrd="0" parTransId="{817BF467-E32E-4755-989B-2026795CAB06}" sibTransId="{44633B22-42A3-4DBA-9701-C35F0308560B}"/>
    <dgm:cxn modelId="{064FA293-8FEC-48A9-9F06-63A99ABCAAA4}" type="presOf" srcId="{51A07FA3-16A4-4F84-97DB-5E2F6A836D32}" destId="{10046894-358D-43FB-8158-F669D4CFC199}" srcOrd="0" destOrd="0" presId="urn:microsoft.com/office/officeart/2009/layout/ReverseList"/>
    <dgm:cxn modelId="{C9BDE9D3-E993-4D8F-8784-82946A841D30}" type="presOf" srcId="{AD614777-3DDA-4FB1-A7E4-A26213BA7D63}" destId="{F89B3615-34E8-462B-AC69-A3576B041808}" srcOrd="0" destOrd="0" presId="urn:microsoft.com/office/officeart/2009/layout/ReverseList"/>
    <dgm:cxn modelId="{1123EDD4-B0D3-4A75-96C4-5E98850819AC}" type="presOf" srcId="{D980AD88-48A3-45DD-B336-A77D8B2B9F17}" destId="{7AA4333E-51A1-42EF-BC41-3621B21374DA}" srcOrd="0" destOrd="0" presId="urn:microsoft.com/office/officeart/2009/layout/ReverseList"/>
    <dgm:cxn modelId="{2081855F-8ADC-44FB-9E36-0AFC4FB5F349}" type="presParOf" srcId="{F89B3615-34E8-462B-AC69-A3576B041808}" destId="{10046894-358D-43FB-8158-F669D4CFC199}" srcOrd="0" destOrd="0" presId="urn:microsoft.com/office/officeart/2009/layout/ReverseList"/>
    <dgm:cxn modelId="{467F4AC6-126F-4ECA-BB2D-2FA763E39746}" type="presParOf" srcId="{F89B3615-34E8-462B-AC69-A3576B041808}" destId="{31A8EF56-88FA-4D64-A962-E594857531C4}" srcOrd="1" destOrd="0" presId="urn:microsoft.com/office/officeart/2009/layout/ReverseList"/>
    <dgm:cxn modelId="{0493D8FD-A9E3-46AC-983D-80661D56B099}" type="presParOf" srcId="{F89B3615-34E8-462B-AC69-A3576B041808}" destId="{7AA4333E-51A1-42EF-BC41-3621B21374DA}" srcOrd="2" destOrd="0" presId="urn:microsoft.com/office/officeart/2009/layout/ReverseList"/>
    <dgm:cxn modelId="{A4D2F85B-5AEA-4ED1-AFBD-683A85EB9AD0}" type="presParOf" srcId="{F89B3615-34E8-462B-AC69-A3576B041808}" destId="{FE63C3C3-D130-4A50-9EE6-53EFA6E1E7F1}" srcOrd="3" destOrd="0" presId="urn:microsoft.com/office/officeart/2009/layout/ReverseList"/>
    <dgm:cxn modelId="{05001C59-957B-4B24-BA07-244588DDC366}" type="presParOf" srcId="{F89B3615-34E8-462B-AC69-A3576B041808}" destId="{169A1AA8-A41B-4D93-ADF8-8E6A7815EB74}" srcOrd="4" destOrd="0" presId="urn:microsoft.com/office/officeart/2009/layout/ReverseList"/>
    <dgm:cxn modelId="{08C4C007-64B8-478A-82FB-7B967AD5C5C9}" type="presParOf" srcId="{F89B3615-34E8-462B-AC69-A3576B041808}" destId="{BBD127F0-D665-4234-BA32-55ACE92C0BBC}" srcOrd="5" destOrd="0" presId="urn:microsoft.com/office/officeart/2009/layout/Revers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614777-3DDA-4FB1-A7E4-A26213BA7D63}"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51A07FA3-16A4-4F84-97DB-5E2F6A836D32}">
      <dgm:prSet phldrT="[Text]" custT="1"/>
      <dgm:spPr>
        <a:solidFill>
          <a:schemeClr val="accent2">
            <a:lumMod val="20000"/>
            <a:lumOff val="80000"/>
          </a:schemeClr>
        </a:solidFill>
      </dgm:spPr>
      <dgm:t>
        <a:bodyPr anchor="ctr"/>
        <a:lstStyle/>
        <a:p>
          <a:pPr algn="ctr">
            <a:lnSpc>
              <a:spcPct val="100000"/>
            </a:lnSpc>
          </a:pPr>
          <a:r>
            <a:rPr lang="en-US" sz="1900" dirty="0"/>
            <a:t>Current dipole</a:t>
          </a:r>
        </a:p>
      </dgm:t>
    </dgm:pt>
    <dgm:pt modelId="{817BF467-E32E-4755-989B-2026795CAB06}" type="parTrans" cxnId="{AD42AD57-4A79-45D2-85D6-F24A9964526C}">
      <dgm:prSet/>
      <dgm:spPr/>
      <dgm:t>
        <a:bodyPr/>
        <a:lstStyle/>
        <a:p>
          <a:endParaRPr lang="en-US"/>
        </a:p>
      </dgm:t>
    </dgm:pt>
    <dgm:pt modelId="{44633B22-42A3-4DBA-9701-C35F0308560B}" type="sibTrans" cxnId="{AD42AD57-4A79-45D2-85D6-F24A9964526C}">
      <dgm:prSet/>
      <dgm:spPr/>
      <dgm:t>
        <a:bodyPr/>
        <a:lstStyle/>
        <a:p>
          <a:endParaRPr lang="en-US"/>
        </a:p>
      </dgm:t>
    </dgm:pt>
    <dgm:pt modelId="{D980AD88-48A3-45DD-B336-A77D8B2B9F17}">
      <dgm:prSet phldrT="[Text]" custT="1"/>
      <dgm:spPr>
        <a:solidFill>
          <a:schemeClr val="accent2">
            <a:lumMod val="20000"/>
            <a:lumOff val="80000"/>
          </a:schemeClr>
        </a:solidFill>
      </dgm:spPr>
      <dgm:t>
        <a:bodyPr anchor="ctr"/>
        <a:lstStyle/>
        <a:p>
          <a:pPr algn="ctr">
            <a:lnSpc>
              <a:spcPct val="200000"/>
            </a:lnSpc>
          </a:pPr>
          <a:r>
            <a:rPr lang="en-US" sz="2000" b="1" dirty="0"/>
            <a:t>E (or) V B</a:t>
          </a:r>
        </a:p>
      </dgm:t>
    </dgm:pt>
    <dgm:pt modelId="{AD5F840E-FF02-40AE-B0D7-37AB02AC58F0}" type="parTrans" cxnId="{39DC2234-8878-4AD4-A5F9-00F7D331902F}">
      <dgm:prSet/>
      <dgm:spPr/>
      <dgm:t>
        <a:bodyPr/>
        <a:lstStyle/>
        <a:p>
          <a:endParaRPr lang="en-US"/>
        </a:p>
      </dgm:t>
    </dgm:pt>
    <dgm:pt modelId="{022335DF-974E-430F-A9CF-F6AA0714D399}" type="sibTrans" cxnId="{39DC2234-8878-4AD4-A5F9-00F7D331902F}">
      <dgm:prSet/>
      <dgm:spPr/>
      <dgm:t>
        <a:bodyPr/>
        <a:lstStyle/>
        <a:p>
          <a:endParaRPr lang="en-US"/>
        </a:p>
      </dgm:t>
    </dgm:pt>
    <dgm:pt modelId="{F89B3615-34E8-462B-AC69-A3576B041808}" type="pres">
      <dgm:prSet presAssocID="{AD614777-3DDA-4FB1-A7E4-A26213BA7D63}" presName="Name0" presStyleCnt="0">
        <dgm:presLayoutVars>
          <dgm:chMax val="2"/>
          <dgm:chPref val="2"/>
          <dgm:animLvl val="lvl"/>
        </dgm:presLayoutVars>
      </dgm:prSet>
      <dgm:spPr/>
    </dgm:pt>
    <dgm:pt modelId="{10046894-358D-43FB-8158-F669D4CFC199}" type="pres">
      <dgm:prSet presAssocID="{AD614777-3DDA-4FB1-A7E4-A26213BA7D63}" presName="LeftText" presStyleLbl="revTx" presStyleIdx="0" presStyleCnt="0">
        <dgm:presLayoutVars>
          <dgm:bulletEnabled val="1"/>
        </dgm:presLayoutVars>
      </dgm:prSet>
      <dgm:spPr/>
    </dgm:pt>
    <dgm:pt modelId="{31A8EF56-88FA-4D64-A962-E594857531C4}" type="pres">
      <dgm:prSet presAssocID="{AD614777-3DDA-4FB1-A7E4-A26213BA7D63}" presName="LeftNode" presStyleLbl="bgImgPlace1" presStyleIdx="0" presStyleCnt="2" custScaleX="104175" custScaleY="103327" custLinFactNeighborX="0" custLinFactNeighborY="0">
        <dgm:presLayoutVars>
          <dgm:chMax val="2"/>
          <dgm:chPref val="2"/>
        </dgm:presLayoutVars>
      </dgm:prSet>
      <dgm:spPr/>
    </dgm:pt>
    <dgm:pt modelId="{7AA4333E-51A1-42EF-BC41-3621B21374DA}" type="pres">
      <dgm:prSet presAssocID="{AD614777-3DDA-4FB1-A7E4-A26213BA7D63}" presName="RightText" presStyleLbl="revTx" presStyleIdx="0" presStyleCnt="0">
        <dgm:presLayoutVars>
          <dgm:bulletEnabled val="1"/>
        </dgm:presLayoutVars>
      </dgm:prSet>
      <dgm:spPr/>
    </dgm:pt>
    <dgm:pt modelId="{FE63C3C3-D130-4A50-9EE6-53EFA6E1E7F1}" type="pres">
      <dgm:prSet presAssocID="{AD614777-3DDA-4FB1-A7E4-A26213BA7D63}" presName="RightNode" presStyleLbl="bgImgPlace1" presStyleIdx="1" presStyleCnt="2" custScaleX="110112" custScaleY="102933" custLinFactNeighborY="0">
        <dgm:presLayoutVars>
          <dgm:chMax val="0"/>
          <dgm:chPref val="0"/>
        </dgm:presLayoutVars>
      </dgm:prSet>
      <dgm:spPr/>
    </dgm:pt>
    <dgm:pt modelId="{169A1AA8-A41B-4D93-ADF8-8E6A7815EB74}" type="pres">
      <dgm:prSet presAssocID="{AD614777-3DDA-4FB1-A7E4-A26213BA7D63}" presName="TopArrow" presStyleLbl="node1" presStyleIdx="0" presStyleCnt="2" custFlipVert="1" custFlipHor="1" custScaleX="4324" custScaleY="55841" custLinFactX="-100000" custLinFactNeighborX="-136324" custLinFactNeighborY="19545"/>
      <dgm:spPr/>
    </dgm:pt>
    <dgm:pt modelId="{BBD127F0-D665-4234-BA32-55ACE92C0BBC}" type="pres">
      <dgm:prSet presAssocID="{AD614777-3DDA-4FB1-A7E4-A26213BA7D63}" presName="BottomArrow" presStyleLbl="node1" presStyleIdx="1" presStyleCnt="2" custLinFactNeighborY="0"/>
      <dgm:spPr>
        <a:solidFill>
          <a:schemeClr val="accent2">
            <a:lumMod val="75000"/>
          </a:schemeClr>
        </a:solidFill>
      </dgm:spPr>
    </dgm:pt>
  </dgm:ptLst>
  <dgm:cxnLst>
    <dgm:cxn modelId="{F4BB7C1B-60D1-42DE-9405-BF6B578907C6}" type="presOf" srcId="{51A07FA3-16A4-4F84-97DB-5E2F6A836D32}" destId="{31A8EF56-88FA-4D64-A962-E594857531C4}" srcOrd="1" destOrd="0" presId="urn:microsoft.com/office/officeart/2009/layout/ReverseList"/>
    <dgm:cxn modelId="{4786B52D-8964-40BA-9C83-2FA23213E158}" type="presOf" srcId="{D980AD88-48A3-45DD-B336-A77D8B2B9F17}" destId="{FE63C3C3-D130-4A50-9EE6-53EFA6E1E7F1}" srcOrd="1" destOrd="0" presId="urn:microsoft.com/office/officeart/2009/layout/ReverseList"/>
    <dgm:cxn modelId="{39DC2234-8878-4AD4-A5F9-00F7D331902F}" srcId="{AD614777-3DDA-4FB1-A7E4-A26213BA7D63}" destId="{D980AD88-48A3-45DD-B336-A77D8B2B9F17}" srcOrd="1" destOrd="0" parTransId="{AD5F840E-FF02-40AE-B0D7-37AB02AC58F0}" sibTransId="{022335DF-974E-430F-A9CF-F6AA0714D399}"/>
    <dgm:cxn modelId="{AD42AD57-4A79-45D2-85D6-F24A9964526C}" srcId="{AD614777-3DDA-4FB1-A7E4-A26213BA7D63}" destId="{51A07FA3-16A4-4F84-97DB-5E2F6A836D32}" srcOrd="0" destOrd="0" parTransId="{817BF467-E32E-4755-989B-2026795CAB06}" sibTransId="{44633B22-42A3-4DBA-9701-C35F0308560B}"/>
    <dgm:cxn modelId="{064FA293-8FEC-48A9-9F06-63A99ABCAAA4}" type="presOf" srcId="{51A07FA3-16A4-4F84-97DB-5E2F6A836D32}" destId="{10046894-358D-43FB-8158-F669D4CFC199}" srcOrd="0" destOrd="0" presId="urn:microsoft.com/office/officeart/2009/layout/ReverseList"/>
    <dgm:cxn modelId="{C9BDE9D3-E993-4D8F-8784-82946A841D30}" type="presOf" srcId="{AD614777-3DDA-4FB1-A7E4-A26213BA7D63}" destId="{F89B3615-34E8-462B-AC69-A3576B041808}" srcOrd="0" destOrd="0" presId="urn:microsoft.com/office/officeart/2009/layout/ReverseList"/>
    <dgm:cxn modelId="{1123EDD4-B0D3-4A75-96C4-5E98850819AC}" type="presOf" srcId="{D980AD88-48A3-45DD-B336-A77D8B2B9F17}" destId="{7AA4333E-51A1-42EF-BC41-3621B21374DA}" srcOrd="0" destOrd="0" presId="urn:microsoft.com/office/officeart/2009/layout/ReverseList"/>
    <dgm:cxn modelId="{2081855F-8ADC-44FB-9E36-0AFC4FB5F349}" type="presParOf" srcId="{F89B3615-34E8-462B-AC69-A3576B041808}" destId="{10046894-358D-43FB-8158-F669D4CFC199}" srcOrd="0" destOrd="0" presId="urn:microsoft.com/office/officeart/2009/layout/ReverseList"/>
    <dgm:cxn modelId="{467F4AC6-126F-4ECA-BB2D-2FA763E39746}" type="presParOf" srcId="{F89B3615-34E8-462B-AC69-A3576B041808}" destId="{31A8EF56-88FA-4D64-A962-E594857531C4}" srcOrd="1" destOrd="0" presId="urn:microsoft.com/office/officeart/2009/layout/ReverseList"/>
    <dgm:cxn modelId="{0493D8FD-A9E3-46AC-983D-80661D56B099}" type="presParOf" srcId="{F89B3615-34E8-462B-AC69-A3576B041808}" destId="{7AA4333E-51A1-42EF-BC41-3621B21374DA}" srcOrd="2" destOrd="0" presId="urn:microsoft.com/office/officeart/2009/layout/ReverseList"/>
    <dgm:cxn modelId="{A4D2F85B-5AEA-4ED1-AFBD-683A85EB9AD0}" type="presParOf" srcId="{F89B3615-34E8-462B-AC69-A3576B041808}" destId="{FE63C3C3-D130-4A50-9EE6-53EFA6E1E7F1}" srcOrd="3" destOrd="0" presId="urn:microsoft.com/office/officeart/2009/layout/ReverseList"/>
    <dgm:cxn modelId="{05001C59-957B-4B24-BA07-244588DDC366}" type="presParOf" srcId="{F89B3615-34E8-462B-AC69-A3576B041808}" destId="{169A1AA8-A41B-4D93-ADF8-8E6A7815EB74}" srcOrd="4" destOrd="0" presId="urn:microsoft.com/office/officeart/2009/layout/ReverseList"/>
    <dgm:cxn modelId="{08C4C007-64B8-478A-82FB-7B967AD5C5C9}" type="presParOf" srcId="{F89B3615-34E8-462B-AC69-A3576B041808}" destId="{BBD127F0-D665-4234-BA32-55ACE92C0BBC}" srcOrd="5" destOrd="0" presId="urn:microsoft.com/office/officeart/2009/layout/Revers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8EF56-88FA-4D64-A962-E594857531C4}">
      <dsp:nvSpPr>
        <dsp:cNvPr id="0" name=""/>
        <dsp:cNvSpPr/>
      </dsp:nvSpPr>
      <dsp:spPr>
        <a:xfrm rot="16200000">
          <a:off x="-72899" y="646133"/>
          <a:ext cx="1709541" cy="1125978"/>
        </a:xfrm>
        <a:prstGeom prst="round2SameRect">
          <a:avLst>
            <a:gd name="adj1" fmla="val 16670"/>
            <a:gd name="adj2" fmla="val 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127000" rIns="114300" bIns="127000" numCol="1" spcCol="1270" anchor="ctr" anchorCtr="0">
          <a:noAutofit/>
        </a:bodyPr>
        <a:lstStyle/>
        <a:p>
          <a:pPr marL="0" lvl="0" indent="0" algn="ctr" defTabSz="889000">
            <a:lnSpc>
              <a:spcPct val="100000"/>
            </a:lnSpc>
            <a:spcBef>
              <a:spcPct val="0"/>
            </a:spcBef>
            <a:spcAft>
              <a:spcPct val="35000"/>
            </a:spcAft>
            <a:buNone/>
          </a:pPr>
          <a:r>
            <a:rPr lang="en-US" sz="2000" kern="1200" dirty="0"/>
            <a:t>Condu-ctivity</a:t>
          </a:r>
        </a:p>
      </dsp:txBody>
      <dsp:txXfrm rot="5400000">
        <a:off x="273858" y="409328"/>
        <a:ext cx="1071002" cy="1599589"/>
      </dsp:txXfrm>
    </dsp:sp>
    <dsp:sp modelId="{FE63C3C3-D130-4A50-9EE6-53EFA6E1E7F1}">
      <dsp:nvSpPr>
        <dsp:cNvPr id="0" name=""/>
        <dsp:cNvSpPr/>
      </dsp:nvSpPr>
      <dsp:spPr>
        <a:xfrm rot="5400000">
          <a:off x="1019249" y="604005"/>
          <a:ext cx="1709541" cy="1210234"/>
        </a:xfrm>
        <a:prstGeom prst="round2SameRect">
          <a:avLst>
            <a:gd name="adj1" fmla="val 16670"/>
            <a:gd name="adj2" fmla="val 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27000" rIns="76200" bIns="127000" numCol="1" spcCol="1270" anchor="ctr" anchorCtr="0">
          <a:noAutofit/>
        </a:bodyPr>
        <a:lstStyle/>
        <a:p>
          <a:pPr marL="0" lvl="0" indent="0" algn="ctr" defTabSz="889000">
            <a:lnSpc>
              <a:spcPct val="200000"/>
            </a:lnSpc>
            <a:spcBef>
              <a:spcPct val="0"/>
            </a:spcBef>
            <a:spcAft>
              <a:spcPct val="35000"/>
            </a:spcAft>
            <a:buNone/>
          </a:pPr>
          <a:r>
            <a:rPr lang="en-US" sz="2000" b="1" kern="1200" dirty="0"/>
            <a:t>E (or) V</a:t>
          </a:r>
        </a:p>
        <a:p>
          <a:pPr marL="0" lvl="0" indent="0" algn="ctr" defTabSz="889000">
            <a:lnSpc>
              <a:spcPct val="200000"/>
            </a:lnSpc>
            <a:spcBef>
              <a:spcPct val="0"/>
            </a:spcBef>
            <a:spcAft>
              <a:spcPct val="35000"/>
            </a:spcAft>
            <a:buNone/>
          </a:pPr>
          <a:r>
            <a:rPr lang="en-US" sz="2000" b="1" kern="1200" dirty="0"/>
            <a:t>B</a:t>
          </a:r>
        </a:p>
      </dsp:txBody>
      <dsp:txXfrm rot="-5400000">
        <a:off x="1268903" y="413441"/>
        <a:ext cx="1151145" cy="1591363"/>
      </dsp:txXfrm>
    </dsp:sp>
    <dsp:sp modelId="{169A1AA8-A41B-4D93-ADF8-8E6A7815EB74}">
      <dsp:nvSpPr>
        <dsp:cNvPr id="0" name=""/>
        <dsp:cNvSpPr/>
      </dsp:nvSpPr>
      <dsp:spPr>
        <a:xfrm flipV="1">
          <a:off x="-32049" y="334014"/>
          <a:ext cx="64098" cy="609837"/>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D127F0-D665-4234-BA32-55ACE92C0BBC}">
      <dsp:nvSpPr>
        <dsp:cNvPr id="0" name=""/>
        <dsp:cNvSpPr/>
      </dsp:nvSpPr>
      <dsp:spPr>
        <a:xfrm>
          <a:off x="805758" y="-106839"/>
          <a:ext cx="1092149" cy="109209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8EF56-88FA-4D64-A962-E594857531C4}">
      <dsp:nvSpPr>
        <dsp:cNvPr id="0" name=""/>
        <dsp:cNvSpPr/>
      </dsp:nvSpPr>
      <dsp:spPr>
        <a:xfrm rot="16200000">
          <a:off x="46730" y="643775"/>
          <a:ext cx="1710146" cy="1053657"/>
        </a:xfrm>
        <a:prstGeom prst="round2SameRect">
          <a:avLst>
            <a:gd name="adj1" fmla="val 16670"/>
            <a:gd name="adj2" fmla="val 0"/>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120650" rIns="108585" bIns="120650" numCol="1" spcCol="1270" anchor="ctr" anchorCtr="0">
          <a:noAutofit/>
        </a:bodyPr>
        <a:lstStyle/>
        <a:p>
          <a:pPr marL="0" lvl="0" indent="0" algn="ctr" defTabSz="844550">
            <a:lnSpc>
              <a:spcPct val="100000"/>
            </a:lnSpc>
            <a:spcBef>
              <a:spcPct val="0"/>
            </a:spcBef>
            <a:spcAft>
              <a:spcPct val="35000"/>
            </a:spcAft>
            <a:buNone/>
          </a:pPr>
          <a:r>
            <a:rPr lang="en-US" sz="1900" kern="1200" dirty="0"/>
            <a:t>Current dipole</a:t>
          </a:r>
        </a:p>
      </dsp:txBody>
      <dsp:txXfrm rot="5400000">
        <a:off x="426420" y="366976"/>
        <a:ext cx="1002212" cy="1607256"/>
      </dsp:txXfrm>
    </dsp:sp>
    <dsp:sp modelId="{FE63C3C3-D130-4A50-9EE6-53EFA6E1E7F1}">
      <dsp:nvSpPr>
        <dsp:cNvPr id="0" name=""/>
        <dsp:cNvSpPr/>
      </dsp:nvSpPr>
      <dsp:spPr>
        <a:xfrm rot="5400000">
          <a:off x="1107348" y="613751"/>
          <a:ext cx="1703625" cy="1113706"/>
        </a:xfrm>
        <a:prstGeom prst="round2SameRect">
          <a:avLst>
            <a:gd name="adj1" fmla="val 16670"/>
            <a:gd name="adj2" fmla="val 0"/>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27000" rIns="76200" bIns="127000" numCol="1" spcCol="1270" anchor="ctr" anchorCtr="0">
          <a:noAutofit/>
        </a:bodyPr>
        <a:lstStyle/>
        <a:p>
          <a:pPr marL="0" lvl="0" indent="0" algn="ctr" defTabSz="889000">
            <a:lnSpc>
              <a:spcPct val="200000"/>
            </a:lnSpc>
            <a:spcBef>
              <a:spcPct val="0"/>
            </a:spcBef>
            <a:spcAft>
              <a:spcPct val="35000"/>
            </a:spcAft>
            <a:buNone/>
          </a:pPr>
          <a:r>
            <a:rPr lang="en-US" sz="2000" b="1" kern="1200" dirty="0"/>
            <a:t>E (or) V B</a:t>
          </a:r>
        </a:p>
      </dsp:txBody>
      <dsp:txXfrm rot="-5400000">
        <a:off x="1402307" y="373168"/>
        <a:ext cx="1059330" cy="1594873"/>
      </dsp:txXfrm>
    </dsp:sp>
    <dsp:sp modelId="{169A1AA8-A41B-4D93-ADF8-8E6A7815EB74}">
      <dsp:nvSpPr>
        <dsp:cNvPr id="0" name=""/>
        <dsp:cNvSpPr/>
      </dsp:nvSpPr>
      <dsp:spPr>
        <a:xfrm flipH="1" flipV="1">
          <a:off x="-22860" y="323374"/>
          <a:ext cx="45720" cy="590410"/>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D127F0-D665-4234-BA32-55ACE92C0BBC}">
      <dsp:nvSpPr>
        <dsp:cNvPr id="0" name=""/>
        <dsp:cNvSpPr/>
      </dsp:nvSpPr>
      <dsp:spPr>
        <a:xfrm rot="10800000">
          <a:off x="901700" y="1400369"/>
          <a:ext cx="1057357" cy="1057306"/>
        </a:xfrm>
        <a:prstGeom prst="circularArrow">
          <a:avLst>
            <a:gd name="adj1" fmla="val 12500"/>
            <a:gd name="adj2" fmla="val 1142322"/>
            <a:gd name="adj3" fmla="val 20457678"/>
            <a:gd name="adj4" fmla="val 10800000"/>
            <a:gd name="adj5" fmla="val 125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F120D98-8FC0-40FA-A888-12B4B7875182}" type="datetimeFigureOut">
              <a:rPr lang="en-IN" smtClean="0"/>
              <a:t>19-11-2021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184C3-DBC5-44F2-BD5C-B390BFA58465}" type="slidenum">
              <a:rPr lang="en-IN" smtClean="0"/>
              <a:t>‹#›</a:t>
            </a:fld>
            <a:endParaRPr lang="en-IN"/>
          </a:p>
        </p:txBody>
      </p:sp>
    </p:spTree>
    <p:extLst>
      <p:ext uri="{BB962C8B-B14F-4D97-AF65-F5344CB8AC3E}">
        <p14:creationId xmlns:p14="http://schemas.microsoft.com/office/powerpoint/2010/main" val="762120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7632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In steady magnetic field gradiometer produce zero current (Gradiometer are opposition)</a:t>
            </a:r>
          </a:p>
          <a:p>
            <a:pPr>
              <a:buFont typeface="Arial" panose="020B0604020202020204" pitchFamily="34" charset="0"/>
              <a:buChar char="•"/>
            </a:pPr>
            <a:r>
              <a:rPr lang="en-US" dirty="0"/>
              <a:t>Variable magnetic field produce net current in gradiometer</a:t>
            </a:r>
          </a:p>
          <a:p>
            <a:pPr>
              <a:buFont typeface="Arial" panose="020B0604020202020204" pitchFamily="34" charset="0"/>
              <a:buChar cha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5539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635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 zinc niobate-lead titanate (</a:t>
            </a:r>
            <a:r>
              <a:rPr lang="en-US" i="1" dirty="0"/>
              <a:t>PZN</a:t>
            </a:r>
            <a:r>
              <a:rPr lang="en-US" dirty="0"/>
              <a:t>-</a:t>
            </a:r>
            <a:r>
              <a:rPr lang="en-US" i="1" dirty="0"/>
              <a:t>PT</a:t>
            </a:r>
            <a:r>
              <a:rPr lang="en-US" dirty="0"/>
              <a:t>), lead magnesium niobate-lead titanate (PMN-PT)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5489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 H and sigma are electric field, magnetic field and stress, respectively and they can be applied externally </a:t>
            </a:r>
          </a:p>
          <a:p>
            <a:r>
              <a:rPr lang="en-US" dirty="0"/>
              <a:t>P M and epsilon are polarization, magnetization and strain, which are macroscopic observables</a:t>
            </a:r>
          </a:p>
          <a:p>
            <a:r>
              <a:rPr lang="en-US" dirty="0"/>
              <a:t>Here they can be intrinsic coupling between E and H but there are issue for technological applications</a:t>
            </a:r>
          </a:p>
          <a:p>
            <a:endParaRPr lang="en-US" dirty="0"/>
          </a:p>
          <a:p>
            <a:r>
              <a:rPr lang="en-US" dirty="0"/>
              <a:t>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659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6590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Iron, Cobalt. Nickel</a:t>
            </a:r>
          </a:p>
          <a:p>
            <a:r>
              <a:rPr lang="en-US" sz="1200" dirty="0" err="1">
                <a:latin typeface="+mn-lt"/>
              </a:rPr>
              <a:t>CrCoPt</a:t>
            </a:r>
            <a:r>
              <a:rPr lang="en-US" sz="1200" dirty="0">
                <a:latin typeface="+mn-lt"/>
              </a:rPr>
              <a:t>  (6nm)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latin typeface="+mn-lt"/>
              </a:rPr>
              <a:t>Magnetic anisotropy: </a:t>
            </a:r>
            <a:r>
              <a:rPr lang="en-US" sz="1200" dirty="0">
                <a:latin typeface="+mn-lt"/>
              </a:rPr>
              <a:t>The energy of a magnetic material is different in different direction(?)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9079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Change figure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8041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axis applied magnetic field at theta = 0 degrees</a:t>
            </a:r>
          </a:p>
          <a:p>
            <a:r>
              <a:rPr lang="en-US" dirty="0"/>
              <a:t>Hard axis applied magnetic field at theta = 90 degrees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7730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axis applied magnetic field at theta = 0 degrees</a:t>
            </a:r>
          </a:p>
          <a:p>
            <a:r>
              <a:rPr lang="en-US" dirty="0"/>
              <a:t>Hard axis applied magnetic field at theta = 90 degrees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7404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axis applied magnetic field at theta = 0 degrees</a:t>
            </a:r>
          </a:p>
          <a:p>
            <a:r>
              <a:rPr lang="en-US" dirty="0"/>
              <a:t>Hard axis applied magnetic field at theta = 90 degrees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8579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is a transducer, it convert the magnetic field energy into electric field energy </a:t>
            </a:r>
          </a:p>
          <a:p>
            <a:r>
              <a:rPr lang="en-US" dirty="0"/>
              <a:t>For piezoelectric characterization we have to use COMSOL and characterize stress and strain</a:t>
            </a:r>
          </a:p>
          <a:p>
            <a:r>
              <a:rPr lang="en-US" dirty="0"/>
              <a:t>MEG –</a:t>
            </a:r>
            <a:r>
              <a:rPr lang="en-US" dirty="0" err="1"/>
              <a:t>Femto</a:t>
            </a:r>
            <a:r>
              <a:rPr lang="en-US" dirty="0"/>
              <a:t> tesla</a:t>
            </a:r>
          </a:p>
          <a:p>
            <a:r>
              <a:rPr lang="en-US" dirty="0"/>
              <a:t>MCG- </a:t>
            </a:r>
            <a:r>
              <a:rPr lang="en-US" dirty="0" err="1"/>
              <a:t>pico</a:t>
            </a:r>
            <a:r>
              <a:rPr lang="en-US" dirty="0"/>
              <a:t> tesla</a:t>
            </a:r>
          </a:p>
        </p:txBody>
      </p:sp>
    </p:spTree>
    <p:extLst>
      <p:ext uri="{BB962C8B-B14F-4D97-AF65-F5344CB8AC3E}">
        <p14:creationId xmlns:p14="http://schemas.microsoft.com/office/powerpoint/2010/main" val="398653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plane magnetic field is creating an </a:t>
            </a:r>
            <a:r>
              <a:rPr lang="en-US" dirty="0" err="1"/>
              <a:t>hystersis</a:t>
            </a:r>
            <a:r>
              <a:rPr lang="en-US" dirty="0">
                <a:sym typeface="Wingdings" panose="05000000000000000000" pitchFamily="2" charset="2"/>
              </a:rPr>
              <a:t> Easy axis</a:t>
            </a:r>
          </a:p>
          <a:p>
            <a:r>
              <a:rPr lang="en-US" dirty="0">
                <a:sym typeface="Wingdings" panose="05000000000000000000" pitchFamily="2" charset="2"/>
              </a:rPr>
              <a:t>			No hysteresis  Hard axis (Magnetic field is saturating)</a:t>
            </a:r>
          </a:p>
          <a:p>
            <a:r>
              <a:rPr lang="en-US" dirty="0">
                <a:sym typeface="Wingdings" panose="05000000000000000000" pitchFamily="2" charset="2"/>
              </a:rPr>
              <a:t>Interface of piezoelectric </a:t>
            </a:r>
          </a:p>
          <a:p>
            <a:r>
              <a:rPr lang="en-US" dirty="0">
                <a:sym typeface="Wingdings" panose="05000000000000000000" pitchFamily="2" charset="2"/>
              </a:rPr>
              <a:t>Paper name</a:t>
            </a:r>
          </a:p>
          <a:p>
            <a:r>
              <a:rPr lang="en-US" dirty="0">
                <a:sym typeface="Wingdings" panose="05000000000000000000" pitchFamily="2" charset="2"/>
              </a:rPr>
              <a:t>Explain the linear curve</a:t>
            </a:r>
          </a:p>
          <a:p>
            <a:endParaRPr lang="en-US" dirty="0">
              <a:sym typeface="Wingdings" panose="05000000000000000000" pitchFamily="2" charset="2"/>
            </a:endParaRPr>
          </a:p>
          <a:p>
            <a:r>
              <a:rPr lang="en-US" dirty="0">
                <a:sym typeface="Wingdings" panose="05000000000000000000" pitchFamily="2" charset="2"/>
              </a:rPr>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2352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7546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Energies are different with same momentum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0487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Energies are different with same momentum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1661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Frequency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747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Poled polarity </a:t>
            </a:r>
            <a:r>
              <a:rPr lang="en-US" dirty="0">
                <a:sym typeface="Wingdings" panose="05000000000000000000" pitchFamily="2" charset="2"/>
              </a:rPr>
              <a:t>= Applied voltage polarity for strain  Additional expansion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52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4465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54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7413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Ks = gauge factor (2.1)</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55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152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Positive ions flows along the direction of propagation </a:t>
            </a:r>
            <a:r>
              <a:rPr lang="en-US" dirty="0">
                <a:sym typeface="Wingdings" panose="05000000000000000000" pitchFamily="2" charset="2"/>
              </a:rPr>
              <a:t> Inside the neuron  Ohmic currents flow along the propagation</a:t>
            </a:r>
          </a:p>
          <a:p>
            <a:r>
              <a:rPr lang="en-US" dirty="0">
                <a:sym typeface="Wingdings" panose="05000000000000000000" pitchFamily="2" charset="2"/>
              </a:rPr>
              <a:t>Relatively  Negative ions flows along the direction of propagation  Outside the neuron  Volume currents flow opposite the propagation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65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3387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Poled polarity </a:t>
            </a:r>
            <a:r>
              <a:rPr lang="en-US" dirty="0">
                <a:sym typeface="Wingdings" panose="05000000000000000000" pitchFamily="2" charset="2"/>
              </a:rPr>
              <a:t>= Applied voltage polarity for strain  Additional expansion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68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266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Each circle has same potential</a:t>
            </a:r>
            <a:endParaRPr dirty="0"/>
          </a:p>
        </p:txBody>
      </p:sp>
      <p:sp>
        <p:nvSpPr>
          <p:cNvPr id="104" name="Google Shape;10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052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79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8559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Passive current :- Current that generates by absence of action potential</a:t>
            </a:r>
          </a:p>
          <a:p>
            <a:pPr marL="0" lvl="0" indent="0" algn="l" rtl="0">
              <a:spcBef>
                <a:spcPts val="0"/>
              </a:spcBef>
              <a:spcAft>
                <a:spcPts val="0"/>
              </a:spcAft>
              <a:buNone/>
            </a:pPr>
            <a:r>
              <a:rPr lang="en-US" dirty="0"/>
              <a:t>Volume current occur mainly during the action potential</a:t>
            </a:r>
            <a:r>
              <a:rPr lang="en-US" dirty="0">
                <a:sym typeface="Wingdings" panose="05000000000000000000" pitchFamily="2" charset="2"/>
              </a:rPr>
              <a:t> The current that would be generate to maintain the </a:t>
            </a:r>
            <a:endParaRPr lang="en-US" dirty="0"/>
          </a:p>
          <a:p>
            <a:pPr marL="0" lvl="0" indent="0" algn="l" rtl="0">
              <a:spcBef>
                <a:spcPts val="0"/>
              </a:spcBef>
              <a:spcAft>
                <a:spcPts val="0"/>
              </a:spcAft>
              <a:buNone/>
            </a:pPr>
            <a:endParaRPr dirty="0"/>
          </a:p>
        </p:txBody>
      </p:sp>
      <p:sp>
        <p:nvSpPr>
          <p:cNvPr id="207" name="Google Shape;20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4895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 group of sufficiently depolarized postsynaptic cell generate higher potential, that causes action potential and potential at axon hillock </a:t>
            </a:r>
            <a:r>
              <a:rPr lang="en-US" dirty="0" err="1"/>
              <a:t>aswell</a:t>
            </a:r>
            <a:endParaRPr lang="en-US" dirty="0"/>
          </a:p>
          <a:p>
            <a:pPr marL="0" lvl="0" indent="0" algn="l" rtl="0">
              <a:spcBef>
                <a:spcPts val="0"/>
              </a:spcBef>
              <a:spcAft>
                <a:spcPts val="0"/>
              </a:spcAft>
              <a:buNone/>
            </a:pPr>
            <a:r>
              <a:rPr lang="en-US" dirty="0"/>
              <a:t>When axon hillock potential reaches the threshold limit, electrical impulses propagate from neuron to neuron</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endParaRPr dirty="0"/>
          </a:p>
        </p:txBody>
      </p:sp>
      <p:sp>
        <p:nvSpPr>
          <p:cNvPr id="255" name="Google Shape;25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614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we have two hemisphere and four in our brain, </a:t>
            </a:r>
          </a:p>
          <a:p>
            <a:pPr>
              <a:buAutoNum type="arabicPeriod"/>
            </a:pPr>
            <a:r>
              <a:rPr lang="en-US" dirty="0"/>
              <a:t>Two hemisphere separated by longitudinal fissure and communicate by carpus callosum (group of neurons)</a:t>
            </a:r>
          </a:p>
          <a:p>
            <a:pPr>
              <a:buAutoNum type="arabicPeriod"/>
            </a:pPr>
            <a:r>
              <a:rPr lang="en-US" dirty="0"/>
              <a:t>Four lobes separated by  particular fissure and communicate by the neuron, which have the connection between white matter() and grey matter(occupied by the neurons )</a:t>
            </a:r>
          </a:p>
          <a:p>
            <a:pPr>
              <a:buAutoNum type="arabicPeriod"/>
            </a:pPr>
            <a:r>
              <a:rPr lang="en-US" dirty="0"/>
              <a:t>____</a:t>
            </a:r>
          </a:p>
          <a:p>
            <a:pPr>
              <a:buAutoNum type="arabicPeriod"/>
            </a:pPr>
            <a:r>
              <a:rPr lang="en-US" dirty="0"/>
              <a:t>This is the neuron with axon and this is the cell body</a:t>
            </a:r>
          </a:p>
          <a:p>
            <a:pPr>
              <a:buAutoNum type="arabicPeriod"/>
            </a:pPr>
            <a:r>
              <a:rPr lang="en-US" dirty="0"/>
              <a:t>They are lot of other neuron cells connected to the cell body and shown cell signal receiver called dendrites</a:t>
            </a:r>
          </a:p>
          <a:p>
            <a:pPr>
              <a:buAutoNum type="arabicPeriod"/>
            </a:pPr>
            <a:r>
              <a:rPr lang="en-US" dirty="0"/>
              <a:t>Electrical voltages generated in the neuron by the chemical gradient </a:t>
            </a:r>
          </a:p>
          <a:p>
            <a:pPr>
              <a:buAutoNum type="arabicPeriod"/>
            </a:pPr>
            <a:endParaRPr lang="en-US" dirty="0"/>
          </a:p>
          <a:p>
            <a:pPr>
              <a:buAutoNum type="arabicPeriod"/>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83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4307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Change in membrane potential follows permeability of membrane, permeability change when transmitter molecules released into synaptic cleft</a:t>
            </a:r>
          </a:p>
          <a:p>
            <a:pPr marL="0" lvl="0" indent="0" algn="l" rtl="0">
              <a:spcBef>
                <a:spcPts val="0"/>
              </a:spcBef>
              <a:spcAft>
                <a:spcPts val="0"/>
              </a:spcAft>
              <a:buNone/>
            </a:pPr>
            <a:r>
              <a:rPr lang="en-US" dirty="0"/>
              <a:t>This molecules flow, it arrives at post synaptic cell (Which is dendrites), the receptor channels receive the transmitter molecules this leads electric field and current in flow in interior of postsynaptic potential</a:t>
            </a:r>
          </a:p>
          <a:p>
            <a:pPr marL="0" lvl="0" indent="0" algn="l" rtl="0">
              <a:spcBef>
                <a:spcPts val="0"/>
              </a:spcBef>
              <a:spcAft>
                <a:spcPts val="0"/>
              </a:spcAft>
              <a:buNone/>
            </a:pPr>
            <a:r>
              <a:rPr lang="en-US" dirty="0"/>
              <a:t>Neuro transmitter molecule get membrane depolarize and repolarize, it causes the excitatory synapse and inhibitory synapse</a:t>
            </a:r>
          </a:p>
          <a:p>
            <a:pPr marL="0" lvl="0" indent="0" algn="l" rtl="0">
              <a:spcBef>
                <a:spcPts val="0"/>
              </a:spcBef>
              <a:spcAft>
                <a:spcPts val="0"/>
              </a:spcAft>
              <a:buNone/>
            </a:pPr>
            <a:endParaRPr dirty="0"/>
          </a:p>
        </p:txBody>
      </p:sp>
      <p:sp>
        <p:nvSpPr>
          <p:cNvPr id="247" name="Google Shape;24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948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Magnitude of a circulation of electric field around a closed loop is equal to the rate of change of the magnetic flux through the are enclosed by the loop.</a:t>
            </a:r>
          </a:p>
        </p:txBody>
      </p:sp>
      <p:sp>
        <p:nvSpPr>
          <p:cNvPr id="4" name="Slide Number Placeholder 3"/>
          <p:cNvSpPr>
            <a:spLocks noGrp="1"/>
          </p:cNvSpPr>
          <p:nvPr>
            <p:ph type="sldNum" sz="quarter" idx="5"/>
          </p:nvPr>
        </p:nvSpPr>
        <p:spPr/>
        <p:txBody>
          <a:bodyPr/>
          <a:lstStyle/>
          <a:p>
            <a:fld id="{9CC87742-FF3A-40DF-8CFE-C06C62CB28DC}" type="slidenum">
              <a:rPr lang="en-US" smtClean="0"/>
              <a:t>87</a:t>
            </a:fld>
            <a:endParaRPr lang="en-US"/>
          </a:p>
        </p:txBody>
      </p:sp>
    </p:spTree>
    <p:extLst>
      <p:ext uri="{BB962C8B-B14F-4D97-AF65-F5344CB8AC3E}">
        <p14:creationId xmlns:p14="http://schemas.microsoft.com/office/powerpoint/2010/main" val="1468970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 collision = KE1=KE2 and P1=P1</a:t>
            </a:r>
          </a:p>
          <a:p>
            <a:r>
              <a:rPr lang="en-US" dirty="0"/>
              <a:t>Inelastic collision = KE1 not equal KE2 and P1=P2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96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0617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570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 name="Google Shape;12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we have two hemisphere and four in our brain, </a:t>
            </a:r>
          </a:p>
          <a:p>
            <a:pPr>
              <a:buAutoNum type="arabicPeriod"/>
            </a:pPr>
            <a:r>
              <a:rPr lang="en-US" dirty="0"/>
              <a:t>Two hemisphere separated by longitudinal fissure and communicate by carpus callosum (group of neurons)</a:t>
            </a:r>
          </a:p>
          <a:p>
            <a:pPr>
              <a:buAutoNum type="arabicPeriod"/>
            </a:pPr>
            <a:r>
              <a:rPr lang="en-US" dirty="0"/>
              <a:t>Four lobes separated by  particular fissure and communicate by the neuron, which have the connection between white matter() and grey matter(occupied by the neurons )</a:t>
            </a:r>
          </a:p>
          <a:p>
            <a:pPr>
              <a:buAutoNum type="arabicPeriod"/>
            </a:pPr>
            <a:r>
              <a:rPr lang="en-US" dirty="0"/>
              <a:t>____</a:t>
            </a:r>
          </a:p>
          <a:p>
            <a:pPr>
              <a:buAutoNum type="arabicPeriod"/>
            </a:pPr>
            <a:r>
              <a:rPr lang="en-US" dirty="0"/>
              <a:t>This is the neuron with axon and this is the cell body</a:t>
            </a:r>
          </a:p>
          <a:p>
            <a:pPr>
              <a:buAutoNum type="arabicPeriod"/>
            </a:pPr>
            <a:r>
              <a:rPr lang="en-US" dirty="0"/>
              <a:t>They are lot of other neuron cells connected to the cell body and shown cell signal receiver called dendrites</a:t>
            </a:r>
          </a:p>
          <a:p>
            <a:pPr>
              <a:buAutoNum type="arabicPeriod"/>
            </a:pPr>
            <a:r>
              <a:rPr lang="en-US" dirty="0"/>
              <a:t>Electrical voltages generated in the neuron by the chemical gradient </a:t>
            </a:r>
          </a:p>
          <a:p>
            <a:pPr>
              <a:buAutoNum type="arabicPeriod"/>
            </a:pPr>
            <a:endParaRPr lang="en-US" dirty="0"/>
          </a:p>
          <a:p>
            <a:pPr>
              <a:buAutoNum type="arabicPeriod"/>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430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Goldman derived an voltage equation, on ion diffusion through the membrane. At equilibrium membrane potential of -70 mV, Na+ and Cl- has higher concentration on  extra cellular membrane, where as in case of  K+, concentration is higher in intra cellular membrane. the permeability will change with ion diffusion through the channels.</a:t>
            </a:r>
            <a:endParaRPr dirty="0"/>
          </a:p>
        </p:txBody>
      </p:sp>
      <p:sp>
        <p:nvSpPr>
          <p:cNvPr id="207" name="Google Shape;20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26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Theoretically prediction is that --&gt; Radial dipole cant produce the magnetic field out of spherical shell but practically our head is not spherical in shape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3903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about what is input and output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9631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equations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8599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A1803-4833-46A3-AC9D-5174E60C9F1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0E00B75-19EC-4FD7-9BBC-5CF0262C761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519905E-7E99-494F-84BD-1AA0854255F1}"/>
              </a:ext>
            </a:extLst>
          </p:cNvPr>
          <p:cNvSpPr>
            <a:spLocks noGrp="1"/>
          </p:cNvSpPr>
          <p:nvPr>
            <p:ph type="dt" sz="half" idx="10"/>
          </p:nvPr>
        </p:nvSpPr>
        <p:spPr>
          <a:xfrm>
            <a:off x="0" y="6492875"/>
            <a:ext cx="2057400" cy="365125"/>
          </a:xfrm>
        </p:spPr>
        <p:txBody>
          <a:bodyPr/>
          <a:lstStyle/>
          <a:p>
            <a:r>
              <a:rPr lang="en-US"/>
              <a:t>M Mohanlal Naik</a:t>
            </a:r>
            <a:endParaRPr lang="en-IN"/>
          </a:p>
        </p:txBody>
      </p:sp>
      <p:sp>
        <p:nvSpPr>
          <p:cNvPr id="5" name="Footer Placeholder 4">
            <a:extLst>
              <a:ext uri="{FF2B5EF4-FFF2-40B4-BE49-F238E27FC236}">
                <a16:creationId xmlns:a16="http://schemas.microsoft.com/office/drawing/2014/main" id="{3B917FD6-9B2B-4B8E-B50F-8D6B2F9923CF}"/>
              </a:ext>
            </a:extLst>
          </p:cNvPr>
          <p:cNvSpPr>
            <a:spLocks noGrp="1"/>
          </p:cNvSpPr>
          <p:nvPr>
            <p:ph type="ftr" sz="quarter" idx="11"/>
          </p:nvPr>
        </p:nvSpPr>
        <p:spPr>
          <a:xfrm>
            <a:off x="3028950" y="6491557"/>
            <a:ext cx="3086100" cy="365125"/>
          </a:xfrm>
        </p:spPr>
        <p:txBody>
          <a:bodyPr/>
          <a:lstStyle/>
          <a:p>
            <a:r>
              <a:rPr lang="en-IN"/>
              <a:t>IISER Bhopal</a:t>
            </a:r>
          </a:p>
        </p:txBody>
      </p:sp>
      <p:sp>
        <p:nvSpPr>
          <p:cNvPr id="6" name="Slide Number Placeholder 5">
            <a:extLst>
              <a:ext uri="{FF2B5EF4-FFF2-40B4-BE49-F238E27FC236}">
                <a16:creationId xmlns:a16="http://schemas.microsoft.com/office/drawing/2014/main" id="{17678B26-D833-47C8-97AB-D1D62D139753}"/>
              </a:ext>
            </a:extLst>
          </p:cNvPr>
          <p:cNvSpPr>
            <a:spLocks noGrp="1"/>
          </p:cNvSpPr>
          <p:nvPr>
            <p:ph type="sldNum" sz="quarter" idx="12"/>
          </p:nvPr>
        </p:nvSpPr>
        <p:spPr>
          <a:xfrm>
            <a:off x="7086600" y="6491558"/>
            <a:ext cx="2057400" cy="365125"/>
          </a:xfrm>
        </p:spPr>
        <p:txBody>
          <a:bodyPr/>
          <a:lstStyle/>
          <a:p>
            <a:fld id="{ABF20D17-0043-4445-9B8B-9F103D2306E2}" type="slidenum">
              <a:rPr lang="en-IN" smtClean="0"/>
              <a:t>‹#›</a:t>
            </a:fld>
            <a:endParaRPr lang="en-IN"/>
          </a:p>
        </p:txBody>
      </p:sp>
    </p:spTree>
    <p:extLst>
      <p:ext uri="{BB962C8B-B14F-4D97-AF65-F5344CB8AC3E}">
        <p14:creationId xmlns:p14="http://schemas.microsoft.com/office/powerpoint/2010/main" val="2704882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A0524-C888-4688-B950-BC87EB72BFCE}"/>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5504F8-2CE8-46A4-9F9F-F619D15A9D31}"/>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18499-3284-4AEF-A7DD-420DEFE8B383}"/>
              </a:ext>
            </a:extLst>
          </p:cNvPr>
          <p:cNvSpPr>
            <a:spLocks noGrp="1"/>
          </p:cNvSpPr>
          <p:nvPr>
            <p:ph type="dt" sz="half" idx="10"/>
          </p:nvPr>
        </p:nvSpPr>
        <p:spPr/>
        <p:txBody>
          <a:bodyPr/>
          <a:lstStyle/>
          <a:p>
            <a:r>
              <a:rPr lang="en-US"/>
              <a:t>M Mohanlal Naik</a:t>
            </a:r>
            <a:endParaRPr lang="en-IN"/>
          </a:p>
        </p:txBody>
      </p:sp>
      <p:sp>
        <p:nvSpPr>
          <p:cNvPr id="5" name="Footer Placeholder 4">
            <a:extLst>
              <a:ext uri="{FF2B5EF4-FFF2-40B4-BE49-F238E27FC236}">
                <a16:creationId xmlns:a16="http://schemas.microsoft.com/office/drawing/2014/main" id="{FBA7547B-FADB-4226-BC61-C418514121D4}"/>
              </a:ext>
            </a:extLst>
          </p:cNvPr>
          <p:cNvSpPr>
            <a:spLocks noGrp="1"/>
          </p:cNvSpPr>
          <p:nvPr>
            <p:ph type="ftr" sz="quarter" idx="11"/>
          </p:nvPr>
        </p:nvSpPr>
        <p:spPr/>
        <p:txBody>
          <a:bodyPr/>
          <a:lstStyle/>
          <a:p>
            <a:r>
              <a:rPr lang="en-IN"/>
              <a:t>IISER Bhopal</a:t>
            </a:r>
          </a:p>
        </p:txBody>
      </p:sp>
      <p:sp>
        <p:nvSpPr>
          <p:cNvPr id="6" name="Slide Number Placeholder 5">
            <a:extLst>
              <a:ext uri="{FF2B5EF4-FFF2-40B4-BE49-F238E27FC236}">
                <a16:creationId xmlns:a16="http://schemas.microsoft.com/office/drawing/2014/main" id="{82C107F0-AE09-44F2-B70E-445DF10CED50}"/>
              </a:ext>
            </a:extLst>
          </p:cNvPr>
          <p:cNvSpPr>
            <a:spLocks noGrp="1"/>
          </p:cNvSpPr>
          <p:nvPr>
            <p:ph type="sldNum" sz="quarter" idx="12"/>
          </p:nvPr>
        </p:nvSpPr>
        <p:spPr/>
        <p:txBody>
          <a:bodyPr/>
          <a:lstStyle/>
          <a:p>
            <a:fld id="{ABF20D17-0043-4445-9B8B-9F103D2306E2}" type="slidenum">
              <a:rPr lang="en-IN" smtClean="0"/>
              <a:t>‹#›</a:t>
            </a:fld>
            <a:endParaRPr lang="en-IN"/>
          </a:p>
        </p:txBody>
      </p:sp>
    </p:spTree>
    <p:extLst>
      <p:ext uri="{BB962C8B-B14F-4D97-AF65-F5344CB8AC3E}">
        <p14:creationId xmlns:p14="http://schemas.microsoft.com/office/powerpoint/2010/main" val="374076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fin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lvl1pPr>
              <a:defRPr sz="4000"/>
            </a:lvl1pPr>
          </a:lstStyle>
          <a:p>
            <a:r>
              <a:rPr lang="en-US" dirty="0"/>
              <a:t>Click to edit Master title style</a:t>
            </a:r>
            <a:endParaRPr lang="en-IN" dirty="0"/>
          </a:p>
        </p:txBody>
      </p:sp>
      <p:sp>
        <p:nvSpPr>
          <p:cNvPr id="3" name="Date Placeholder 2"/>
          <p:cNvSpPr>
            <a:spLocks noGrp="1"/>
          </p:cNvSpPr>
          <p:nvPr>
            <p:ph type="dt" sz="half" idx="10"/>
          </p:nvPr>
        </p:nvSpPr>
        <p:spPr>
          <a:xfrm>
            <a:off x="309284" y="6302567"/>
            <a:ext cx="2133600" cy="365125"/>
          </a:xfrm>
        </p:spPr>
        <p:txBody>
          <a:bodyPr/>
          <a:lstStyle/>
          <a:p>
            <a:r>
              <a:rPr lang="en-US"/>
              <a:t>M Mohanlal Naik</a:t>
            </a:r>
            <a:endParaRPr lang="en-IN" dirty="0"/>
          </a:p>
        </p:txBody>
      </p:sp>
      <p:sp>
        <p:nvSpPr>
          <p:cNvPr id="4" name="Footer Placeholder 3"/>
          <p:cNvSpPr>
            <a:spLocks noGrp="1"/>
          </p:cNvSpPr>
          <p:nvPr>
            <p:ph type="ftr" sz="quarter" idx="11"/>
          </p:nvPr>
        </p:nvSpPr>
        <p:spPr/>
        <p:txBody>
          <a:bodyPr/>
          <a:lstStyle/>
          <a:p>
            <a:r>
              <a:rPr lang="en-IN"/>
              <a:t>IISER Bhopal</a:t>
            </a:r>
          </a:p>
        </p:txBody>
      </p:sp>
      <p:sp>
        <p:nvSpPr>
          <p:cNvPr id="5" name="Slide Number Placeholder 4"/>
          <p:cNvSpPr>
            <a:spLocks noGrp="1"/>
          </p:cNvSpPr>
          <p:nvPr>
            <p:ph type="sldNum" sz="quarter" idx="12"/>
          </p:nvPr>
        </p:nvSpPr>
        <p:spPr/>
        <p:txBody>
          <a:bodyPr/>
          <a:lstStyle/>
          <a:p>
            <a:fld id="{E6B802BD-B96F-4566-B8D0-D3FCCA5381E2}" type="slidenum">
              <a:rPr lang="en-IN" smtClean="0"/>
              <a:t>‹#›</a:t>
            </a:fld>
            <a:endParaRPr lang="en-IN"/>
          </a:p>
        </p:txBody>
      </p:sp>
      <p:sp>
        <p:nvSpPr>
          <p:cNvPr id="7" name="Content Placeholder 6"/>
          <p:cNvSpPr>
            <a:spLocks noGrp="1"/>
          </p:cNvSpPr>
          <p:nvPr>
            <p:ph sz="quarter" idx="13"/>
          </p:nvPr>
        </p:nvSpPr>
        <p:spPr>
          <a:xfrm>
            <a:off x="1" y="1183718"/>
            <a:ext cx="6529064" cy="49884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8"/>
          <p:cNvSpPr>
            <a:spLocks noGrp="1"/>
          </p:cNvSpPr>
          <p:nvPr>
            <p:ph type="pic" sz="quarter" idx="14"/>
          </p:nvPr>
        </p:nvSpPr>
        <p:spPr>
          <a:xfrm>
            <a:off x="6535837" y="1143374"/>
            <a:ext cx="2608164" cy="5001931"/>
          </a:xfrm>
        </p:spPr>
        <p:txBody>
          <a:bodyPr/>
          <a:lstStyle/>
          <a:p>
            <a:endParaRPr lang="en-IN"/>
          </a:p>
        </p:txBody>
      </p:sp>
    </p:spTree>
    <p:extLst>
      <p:ext uri="{BB962C8B-B14F-4D97-AF65-F5344CB8AC3E}">
        <p14:creationId xmlns:p14="http://schemas.microsoft.com/office/powerpoint/2010/main" val="18290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y first Title and Content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8519-26B9-41A9-95BC-55EB785611FD}"/>
              </a:ext>
            </a:extLst>
          </p:cNvPr>
          <p:cNvSpPr>
            <a:spLocks noGrp="1"/>
          </p:cNvSpPr>
          <p:nvPr>
            <p:ph type="title"/>
          </p:nvPr>
        </p:nvSpPr>
        <p:spPr>
          <a:xfrm>
            <a:off x="0" y="-60384"/>
            <a:ext cx="9143999" cy="1022228"/>
          </a:xfrm>
        </p:spPr>
        <p:txBody>
          <a:bodyPr/>
          <a:lstStyle>
            <a:lvl1pPr algn="ctr">
              <a:defRPr>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5F375F7-547F-4E14-8638-447957F78F29}"/>
              </a:ext>
            </a:extLst>
          </p:cNvPr>
          <p:cNvSpPr>
            <a:spLocks noGrp="1"/>
          </p:cNvSpPr>
          <p:nvPr>
            <p:ph idx="1"/>
          </p:nvPr>
        </p:nvSpPr>
        <p:spPr>
          <a:xfrm>
            <a:off x="0" y="961844"/>
            <a:ext cx="9143999" cy="5502338"/>
          </a:xfrm>
        </p:spPr>
        <p:txBody>
          <a:bodyPr>
            <a:normAutofit/>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E821B6-271B-49A8-A132-FDA830A4958D}"/>
              </a:ext>
            </a:extLst>
          </p:cNvPr>
          <p:cNvSpPr>
            <a:spLocks noGrp="1"/>
          </p:cNvSpPr>
          <p:nvPr>
            <p:ph type="dt" sz="half" idx="10"/>
          </p:nvPr>
        </p:nvSpPr>
        <p:spPr>
          <a:xfrm>
            <a:off x="17257" y="6473525"/>
            <a:ext cx="2057400" cy="365125"/>
          </a:xfrm>
        </p:spPr>
        <p:txBody>
          <a:bodyPr/>
          <a:lstStyle>
            <a:lvl1pPr>
              <a:defRPr sz="1200">
                <a:latin typeface="+mn-lt"/>
              </a:defRPr>
            </a:lvl1pPr>
          </a:lstStyle>
          <a:p>
            <a:r>
              <a:rPr lang="en-US"/>
              <a:t>M Mohanlal Naik</a:t>
            </a:r>
            <a:endParaRPr lang="en-IN" dirty="0"/>
          </a:p>
        </p:txBody>
      </p:sp>
      <p:sp>
        <p:nvSpPr>
          <p:cNvPr id="5" name="Footer Placeholder 4">
            <a:extLst>
              <a:ext uri="{FF2B5EF4-FFF2-40B4-BE49-F238E27FC236}">
                <a16:creationId xmlns:a16="http://schemas.microsoft.com/office/drawing/2014/main" id="{866E7873-38A7-4FEA-B277-A02895663BFC}"/>
              </a:ext>
            </a:extLst>
          </p:cNvPr>
          <p:cNvSpPr>
            <a:spLocks noGrp="1"/>
          </p:cNvSpPr>
          <p:nvPr>
            <p:ph type="ftr" sz="quarter" idx="11"/>
          </p:nvPr>
        </p:nvSpPr>
        <p:spPr/>
        <p:txBody>
          <a:bodyPr/>
          <a:lstStyle>
            <a:lvl1pPr>
              <a:defRPr sz="1200">
                <a:latin typeface="+mn-lt"/>
              </a:defRPr>
            </a:lvl1pPr>
          </a:lstStyle>
          <a:p>
            <a:r>
              <a:rPr lang="en-IN" dirty="0"/>
              <a:t>IISER Bhopal</a:t>
            </a:r>
          </a:p>
        </p:txBody>
      </p:sp>
      <p:sp>
        <p:nvSpPr>
          <p:cNvPr id="6" name="Slide Number Placeholder 5">
            <a:extLst>
              <a:ext uri="{FF2B5EF4-FFF2-40B4-BE49-F238E27FC236}">
                <a16:creationId xmlns:a16="http://schemas.microsoft.com/office/drawing/2014/main" id="{23C16833-EB49-477F-83B1-F19F8147D070}"/>
              </a:ext>
            </a:extLst>
          </p:cNvPr>
          <p:cNvSpPr>
            <a:spLocks noGrp="1"/>
          </p:cNvSpPr>
          <p:nvPr>
            <p:ph type="sldNum" sz="quarter" idx="12"/>
          </p:nvPr>
        </p:nvSpPr>
        <p:spPr>
          <a:xfrm>
            <a:off x="7077969" y="6464182"/>
            <a:ext cx="2057400" cy="365125"/>
          </a:xfrm>
        </p:spPr>
        <p:txBody>
          <a:bodyPr/>
          <a:lstStyle>
            <a:lvl1pPr>
              <a:defRPr sz="1200">
                <a:latin typeface="+mn-lt"/>
              </a:defRPr>
            </a:lvl1pPr>
          </a:lstStyle>
          <a:p>
            <a:fld id="{ABF20D17-0043-4445-9B8B-9F103D2306E2}" type="slidenum">
              <a:rPr lang="en-IN" smtClean="0"/>
              <a:pPr/>
              <a:t>‹#›</a:t>
            </a:fld>
            <a:endParaRPr lang="en-IN" dirty="0"/>
          </a:p>
        </p:txBody>
      </p:sp>
    </p:spTree>
    <p:extLst>
      <p:ext uri="{BB962C8B-B14F-4D97-AF65-F5344CB8AC3E}">
        <p14:creationId xmlns:p14="http://schemas.microsoft.com/office/powerpoint/2010/main" val="3216212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A8618-7053-4745-8A95-07CA4D7D8100}"/>
              </a:ext>
            </a:extLst>
          </p:cNvPr>
          <p:cNvSpPr>
            <a:spLocks noGrp="1"/>
          </p:cNvSpPr>
          <p:nvPr>
            <p:ph type="title"/>
          </p:nvPr>
        </p:nvSpPr>
        <p:spPr>
          <a:xfrm>
            <a:off x="0" y="11798"/>
            <a:ext cx="9144000" cy="1057592"/>
          </a:xfrm>
        </p:spPr>
        <p:txBody>
          <a:bodyPr anchor="b">
            <a:normAutofit/>
          </a:bodyPr>
          <a:lstStyle>
            <a:lvl1pPr algn="ctr">
              <a:defRPr sz="4000">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78A7CA52-F47A-4E74-958F-70A222BE17BF}"/>
              </a:ext>
            </a:extLst>
          </p:cNvPr>
          <p:cNvSpPr>
            <a:spLocks noGrp="1"/>
          </p:cNvSpPr>
          <p:nvPr>
            <p:ph type="body" idx="1"/>
          </p:nvPr>
        </p:nvSpPr>
        <p:spPr>
          <a:xfrm>
            <a:off x="-1" y="1147025"/>
            <a:ext cx="9143999" cy="5324643"/>
          </a:xfrm>
        </p:spPr>
        <p:txBody>
          <a:bodyPr>
            <a:normAutofit/>
          </a:bodyPr>
          <a:lstStyle>
            <a:lvl1pPr marL="0" indent="0">
              <a:buNone/>
              <a:defRPr sz="2400">
                <a:solidFill>
                  <a:schemeClr val="tx1">
                    <a:lumMod val="95000"/>
                    <a:lumOff val="5000"/>
                  </a:schemeClr>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5BE9B77-5841-4D95-99C3-0B8CF877746C}"/>
              </a:ext>
            </a:extLst>
          </p:cNvPr>
          <p:cNvSpPr>
            <a:spLocks noGrp="1"/>
          </p:cNvSpPr>
          <p:nvPr>
            <p:ph type="dt" sz="half" idx="10"/>
          </p:nvPr>
        </p:nvSpPr>
        <p:spPr/>
        <p:txBody>
          <a:bodyPr/>
          <a:lstStyle/>
          <a:p>
            <a:r>
              <a:rPr lang="en-US"/>
              <a:t>M Mohanlal Naik</a:t>
            </a:r>
            <a:endParaRPr lang="en-IN"/>
          </a:p>
        </p:txBody>
      </p:sp>
      <p:sp>
        <p:nvSpPr>
          <p:cNvPr id="5" name="Footer Placeholder 4">
            <a:extLst>
              <a:ext uri="{FF2B5EF4-FFF2-40B4-BE49-F238E27FC236}">
                <a16:creationId xmlns:a16="http://schemas.microsoft.com/office/drawing/2014/main" id="{16D01563-2784-41A4-9C4C-5F2EC27FB7BD}"/>
              </a:ext>
            </a:extLst>
          </p:cNvPr>
          <p:cNvSpPr>
            <a:spLocks noGrp="1"/>
          </p:cNvSpPr>
          <p:nvPr>
            <p:ph type="ftr" sz="quarter" idx="11"/>
          </p:nvPr>
        </p:nvSpPr>
        <p:spPr/>
        <p:txBody>
          <a:bodyPr/>
          <a:lstStyle/>
          <a:p>
            <a:r>
              <a:rPr lang="en-IN"/>
              <a:t>IISER Bhopal</a:t>
            </a:r>
          </a:p>
        </p:txBody>
      </p:sp>
      <p:sp>
        <p:nvSpPr>
          <p:cNvPr id="6" name="Slide Number Placeholder 5">
            <a:extLst>
              <a:ext uri="{FF2B5EF4-FFF2-40B4-BE49-F238E27FC236}">
                <a16:creationId xmlns:a16="http://schemas.microsoft.com/office/drawing/2014/main" id="{068BD18C-C67B-4672-95DB-8E714DE1ED87}"/>
              </a:ext>
            </a:extLst>
          </p:cNvPr>
          <p:cNvSpPr>
            <a:spLocks noGrp="1"/>
          </p:cNvSpPr>
          <p:nvPr>
            <p:ph type="sldNum" sz="quarter" idx="12"/>
          </p:nvPr>
        </p:nvSpPr>
        <p:spPr/>
        <p:txBody>
          <a:bodyPr/>
          <a:lstStyle/>
          <a:p>
            <a:fld id="{ABF20D17-0043-4445-9B8B-9F103D2306E2}" type="slidenum">
              <a:rPr lang="en-IN" smtClean="0"/>
              <a:t>‹#›</a:t>
            </a:fld>
            <a:endParaRPr lang="en-IN"/>
          </a:p>
        </p:txBody>
      </p:sp>
    </p:spTree>
    <p:extLst>
      <p:ext uri="{BB962C8B-B14F-4D97-AF65-F5344CB8AC3E}">
        <p14:creationId xmlns:p14="http://schemas.microsoft.com/office/powerpoint/2010/main" val="381352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2F9D-975A-44D6-B42A-30538693E5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8EC031-3091-49B6-9C59-874B40A23116}"/>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1C0FAF-F456-47C9-B708-A8EDC9B1DB8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8EBF08-01E4-48A3-BD3E-A1CF58771027}"/>
              </a:ext>
            </a:extLst>
          </p:cNvPr>
          <p:cNvSpPr>
            <a:spLocks noGrp="1"/>
          </p:cNvSpPr>
          <p:nvPr>
            <p:ph type="dt" sz="half" idx="10"/>
          </p:nvPr>
        </p:nvSpPr>
        <p:spPr/>
        <p:txBody>
          <a:bodyPr/>
          <a:lstStyle/>
          <a:p>
            <a:r>
              <a:rPr lang="en-US"/>
              <a:t>M Mohanlal Naik</a:t>
            </a:r>
            <a:endParaRPr lang="en-IN"/>
          </a:p>
        </p:txBody>
      </p:sp>
      <p:sp>
        <p:nvSpPr>
          <p:cNvPr id="6" name="Footer Placeholder 5">
            <a:extLst>
              <a:ext uri="{FF2B5EF4-FFF2-40B4-BE49-F238E27FC236}">
                <a16:creationId xmlns:a16="http://schemas.microsoft.com/office/drawing/2014/main" id="{11EA5BE3-1160-4DA2-8FFB-A85840FDCC4B}"/>
              </a:ext>
            </a:extLst>
          </p:cNvPr>
          <p:cNvSpPr>
            <a:spLocks noGrp="1"/>
          </p:cNvSpPr>
          <p:nvPr>
            <p:ph type="ftr" sz="quarter" idx="11"/>
          </p:nvPr>
        </p:nvSpPr>
        <p:spPr/>
        <p:txBody>
          <a:bodyPr/>
          <a:lstStyle/>
          <a:p>
            <a:r>
              <a:rPr lang="en-IN"/>
              <a:t>IISER Bhopal</a:t>
            </a:r>
          </a:p>
        </p:txBody>
      </p:sp>
      <p:sp>
        <p:nvSpPr>
          <p:cNvPr id="7" name="Slide Number Placeholder 6">
            <a:extLst>
              <a:ext uri="{FF2B5EF4-FFF2-40B4-BE49-F238E27FC236}">
                <a16:creationId xmlns:a16="http://schemas.microsoft.com/office/drawing/2014/main" id="{C73D65D9-5F5F-41A9-A227-49EFA63EBCB6}"/>
              </a:ext>
            </a:extLst>
          </p:cNvPr>
          <p:cNvSpPr>
            <a:spLocks noGrp="1"/>
          </p:cNvSpPr>
          <p:nvPr>
            <p:ph type="sldNum" sz="quarter" idx="12"/>
          </p:nvPr>
        </p:nvSpPr>
        <p:spPr/>
        <p:txBody>
          <a:bodyPr/>
          <a:lstStyle/>
          <a:p>
            <a:fld id="{ABF20D17-0043-4445-9B8B-9F103D2306E2}" type="slidenum">
              <a:rPr lang="en-IN" smtClean="0"/>
              <a:t>‹#›</a:t>
            </a:fld>
            <a:endParaRPr lang="en-IN"/>
          </a:p>
        </p:txBody>
      </p:sp>
    </p:spTree>
    <p:extLst>
      <p:ext uri="{BB962C8B-B14F-4D97-AF65-F5344CB8AC3E}">
        <p14:creationId xmlns:p14="http://schemas.microsoft.com/office/powerpoint/2010/main" val="3333789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3E5E-0666-4CD6-A7DF-44BC2B2E2CC6}"/>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109A48-7D37-4C04-A8A5-E27750724EB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50AEFFB-9B09-438D-8808-EF19F9B85F0B}"/>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6ADE66-D689-4B1C-B2A4-28E5E8B6A8F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4C67B58-E11F-4C32-9DF6-712A991CDB6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8A753E-FBD6-47A0-842E-674CE1A02A52}"/>
              </a:ext>
            </a:extLst>
          </p:cNvPr>
          <p:cNvSpPr>
            <a:spLocks noGrp="1"/>
          </p:cNvSpPr>
          <p:nvPr>
            <p:ph type="dt" sz="half" idx="10"/>
          </p:nvPr>
        </p:nvSpPr>
        <p:spPr/>
        <p:txBody>
          <a:bodyPr/>
          <a:lstStyle/>
          <a:p>
            <a:r>
              <a:rPr lang="en-US"/>
              <a:t>M Mohanlal Naik</a:t>
            </a:r>
            <a:endParaRPr lang="en-IN"/>
          </a:p>
        </p:txBody>
      </p:sp>
      <p:sp>
        <p:nvSpPr>
          <p:cNvPr id="8" name="Footer Placeholder 7">
            <a:extLst>
              <a:ext uri="{FF2B5EF4-FFF2-40B4-BE49-F238E27FC236}">
                <a16:creationId xmlns:a16="http://schemas.microsoft.com/office/drawing/2014/main" id="{BAE6632B-F852-4446-B707-1EEA12A0CE22}"/>
              </a:ext>
            </a:extLst>
          </p:cNvPr>
          <p:cNvSpPr>
            <a:spLocks noGrp="1"/>
          </p:cNvSpPr>
          <p:nvPr>
            <p:ph type="ftr" sz="quarter" idx="11"/>
          </p:nvPr>
        </p:nvSpPr>
        <p:spPr/>
        <p:txBody>
          <a:bodyPr/>
          <a:lstStyle/>
          <a:p>
            <a:r>
              <a:rPr lang="en-IN"/>
              <a:t>IISER Bhopal</a:t>
            </a:r>
          </a:p>
        </p:txBody>
      </p:sp>
      <p:sp>
        <p:nvSpPr>
          <p:cNvPr id="9" name="Slide Number Placeholder 8">
            <a:extLst>
              <a:ext uri="{FF2B5EF4-FFF2-40B4-BE49-F238E27FC236}">
                <a16:creationId xmlns:a16="http://schemas.microsoft.com/office/drawing/2014/main" id="{23ABEDAC-FDC3-4A79-9534-6A0756E9C76B}"/>
              </a:ext>
            </a:extLst>
          </p:cNvPr>
          <p:cNvSpPr>
            <a:spLocks noGrp="1"/>
          </p:cNvSpPr>
          <p:nvPr>
            <p:ph type="sldNum" sz="quarter" idx="12"/>
          </p:nvPr>
        </p:nvSpPr>
        <p:spPr/>
        <p:txBody>
          <a:bodyPr/>
          <a:lstStyle/>
          <a:p>
            <a:fld id="{ABF20D17-0043-4445-9B8B-9F103D2306E2}" type="slidenum">
              <a:rPr lang="en-IN" smtClean="0"/>
              <a:t>‹#›</a:t>
            </a:fld>
            <a:endParaRPr lang="en-IN"/>
          </a:p>
        </p:txBody>
      </p:sp>
    </p:spTree>
    <p:extLst>
      <p:ext uri="{BB962C8B-B14F-4D97-AF65-F5344CB8AC3E}">
        <p14:creationId xmlns:p14="http://schemas.microsoft.com/office/powerpoint/2010/main" val="53339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2C16-4071-41EB-8E30-80C0AECD52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23140E-C38A-4EB8-8A48-618C24E4A738}"/>
              </a:ext>
            </a:extLst>
          </p:cNvPr>
          <p:cNvSpPr>
            <a:spLocks noGrp="1"/>
          </p:cNvSpPr>
          <p:nvPr>
            <p:ph type="dt" sz="half" idx="10"/>
          </p:nvPr>
        </p:nvSpPr>
        <p:spPr/>
        <p:txBody>
          <a:bodyPr/>
          <a:lstStyle/>
          <a:p>
            <a:r>
              <a:rPr lang="en-US"/>
              <a:t>M Mohanlal Naik</a:t>
            </a:r>
            <a:endParaRPr lang="en-IN"/>
          </a:p>
        </p:txBody>
      </p:sp>
      <p:sp>
        <p:nvSpPr>
          <p:cNvPr id="4" name="Footer Placeholder 3">
            <a:extLst>
              <a:ext uri="{FF2B5EF4-FFF2-40B4-BE49-F238E27FC236}">
                <a16:creationId xmlns:a16="http://schemas.microsoft.com/office/drawing/2014/main" id="{44D1CD2B-4AB9-4263-AC79-6B9375A24CC1}"/>
              </a:ext>
            </a:extLst>
          </p:cNvPr>
          <p:cNvSpPr>
            <a:spLocks noGrp="1"/>
          </p:cNvSpPr>
          <p:nvPr>
            <p:ph type="ftr" sz="quarter" idx="11"/>
          </p:nvPr>
        </p:nvSpPr>
        <p:spPr/>
        <p:txBody>
          <a:bodyPr/>
          <a:lstStyle/>
          <a:p>
            <a:r>
              <a:rPr lang="en-IN"/>
              <a:t>IISER Bhopal</a:t>
            </a:r>
          </a:p>
        </p:txBody>
      </p:sp>
      <p:sp>
        <p:nvSpPr>
          <p:cNvPr id="5" name="Slide Number Placeholder 4">
            <a:extLst>
              <a:ext uri="{FF2B5EF4-FFF2-40B4-BE49-F238E27FC236}">
                <a16:creationId xmlns:a16="http://schemas.microsoft.com/office/drawing/2014/main" id="{73BFC7A1-5276-4800-BE4F-8DABA4E8D4C4}"/>
              </a:ext>
            </a:extLst>
          </p:cNvPr>
          <p:cNvSpPr>
            <a:spLocks noGrp="1"/>
          </p:cNvSpPr>
          <p:nvPr>
            <p:ph type="sldNum" sz="quarter" idx="12"/>
          </p:nvPr>
        </p:nvSpPr>
        <p:spPr/>
        <p:txBody>
          <a:bodyPr/>
          <a:lstStyle/>
          <a:p>
            <a:fld id="{ABF20D17-0043-4445-9B8B-9F103D2306E2}" type="slidenum">
              <a:rPr lang="en-IN" smtClean="0"/>
              <a:t>‹#›</a:t>
            </a:fld>
            <a:endParaRPr lang="en-IN"/>
          </a:p>
        </p:txBody>
      </p:sp>
    </p:spTree>
    <p:extLst>
      <p:ext uri="{BB962C8B-B14F-4D97-AF65-F5344CB8AC3E}">
        <p14:creationId xmlns:p14="http://schemas.microsoft.com/office/powerpoint/2010/main" val="1919309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4157-A802-4DD8-A961-FEB910D87E4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7B77BE6-942C-453C-BDBD-A706D320B6A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5F6FFD-3978-4EA9-889B-B58E2E8B774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8195D2-2DED-4E4C-ABF4-BE930B459A6A}"/>
              </a:ext>
            </a:extLst>
          </p:cNvPr>
          <p:cNvSpPr>
            <a:spLocks noGrp="1"/>
          </p:cNvSpPr>
          <p:nvPr>
            <p:ph type="dt" sz="half" idx="10"/>
          </p:nvPr>
        </p:nvSpPr>
        <p:spPr/>
        <p:txBody>
          <a:bodyPr/>
          <a:lstStyle/>
          <a:p>
            <a:r>
              <a:rPr lang="en-US"/>
              <a:t>M Mohanlal Naik</a:t>
            </a:r>
            <a:endParaRPr lang="en-IN"/>
          </a:p>
        </p:txBody>
      </p:sp>
      <p:sp>
        <p:nvSpPr>
          <p:cNvPr id="6" name="Footer Placeholder 5">
            <a:extLst>
              <a:ext uri="{FF2B5EF4-FFF2-40B4-BE49-F238E27FC236}">
                <a16:creationId xmlns:a16="http://schemas.microsoft.com/office/drawing/2014/main" id="{AA906F37-6935-41FF-BFC0-52E72E01DC1A}"/>
              </a:ext>
            </a:extLst>
          </p:cNvPr>
          <p:cNvSpPr>
            <a:spLocks noGrp="1"/>
          </p:cNvSpPr>
          <p:nvPr>
            <p:ph type="ftr" sz="quarter" idx="11"/>
          </p:nvPr>
        </p:nvSpPr>
        <p:spPr/>
        <p:txBody>
          <a:bodyPr/>
          <a:lstStyle/>
          <a:p>
            <a:r>
              <a:rPr lang="en-IN"/>
              <a:t>IISER Bhopal</a:t>
            </a:r>
          </a:p>
        </p:txBody>
      </p:sp>
      <p:sp>
        <p:nvSpPr>
          <p:cNvPr id="7" name="Slide Number Placeholder 6">
            <a:extLst>
              <a:ext uri="{FF2B5EF4-FFF2-40B4-BE49-F238E27FC236}">
                <a16:creationId xmlns:a16="http://schemas.microsoft.com/office/drawing/2014/main" id="{31179C08-6FF9-4F0D-B39E-13C65A408030}"/>
              </a:ext>
            </a:extLst>
          </p:cNvPr>
          <p:cNvSpPr>
            <a:spLocks noGrp="1"/>
          </p:cNvSpPr>
          <p:nvPr>
            <p:ph type="sldNum" sz="quarter" idx="12"/>
          </p:nvPr>
        </p:nvSpPr>
        <p:spPr/>
        <p:txBody>
          <a:bodyPr/>
          <a:lstStyle/>
          <a:p>
            <a:fld id="{ABF20D17-0043-4445-9B8B-9F103D2306E2}" type="slidenum">
              <a:rPr lang="en-IN" smtClean="0"/>
              <a:t>‹#›</a:t>
            </a:fld>
            <a:endParaRPr lang="en-IN"/>
          </a:p>
        </p:txBody>
      </p:sp>
    </p:spTree>
    <p:extLst>
      <p:ext uri="{BB962C8B-B14F-4D97-AF65-F5344CB8AC3E}">
        <p14:creationId xmlns:p14="http://schemas.microsoft.com/office/powerpoint/2010/main" val="2278699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FAE0-786B-4056-AF5A-13A76EA2312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4285E3A-125E-4893-ABD2-AF9DCFA083A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817E849-BBE6-4B32-B1DB-27C7E1E7730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24D1169-4062-41CB-8B72-4249394B9A59}"/>
              </a:ext>
            </a:extLst>
          </p:cNvPr>
          <p:cNvSpPr>
            <a:spLocks noGrp="1"/>
          </p:cNvSpPr>
          <p:nvPr>
            <p:ph type="dt" sz="half" idx="10"/>
          </p:nvPr>
        </p:nvSpPr>
        <p:spPr/>
        <p:txBody>
          <a:bodyPr/>
          <a:lstStyle/>
          <a:p>
            <a:r>
              <a:rPr lang="en-US"/>
              <a:t>M Mohanlal Naik</a:t>
            </a:r>
            <a:endParaRPr lang="en-IN"/>
          </a:p>
        </p:txBody>
      </p:sp>
      <p:sp>
        <p:nvSpPr>
          <p:cNvPr id="6" name="Footer Placeholder 5">
            <a:extLst>
              <a:ext uri="{FF2B5EF4-FFF2-40B4-BE49-F238E27FC236}">
                <a16:creationId xmlns:a16="http://schemas.microsoft.com/office/drawing/2014/main" id="{70D71280-F3ED-4EE5-8675-87B32D5DAF2C}"/>
              </a:ext>
            </a:extLst>
          </p:cNvPr>
          <p:cNvSpPr>
            <a:spLocks noGrp="1"/>
          </p:cNvSpPr>
          <p:nvPr>
            <p:ph type="ftr" sz="quarter" idx="11"/>
          </p:nvPr>
        </p:nvSpPr>
        <p:spPr/>
        <p:txBody>
          <a:bodyPr/>
          <a:lstStyle/>
          <a:p>
            <a:r>
              <a:rPr lang="en-IN"/>
              <a:t>IISER Bhopal</a:t>
            </a:r>
          </a:p>
        </p:txBody>
      </p:sp>
      <p:sp>
        <p:nvSpPr>
          <p:cNvPr id="7" name="Slide Number Placeholder 6">
            <a:extLst>
              <a:ext uri="{FF2B5EF4-FFF2-40B4-BE49-F238E27FC236}">
                <a16:creationId xmlns:a16="http://schemas.microsoft.com/office/drawing/2014/main" id="{9388BF79-744E-40B3-A8B6-7CFD698EF1E7}"/>
              </a:ext>
            </a:extLst>
          </p:cNvPr>
          <p:cNvSpPr>
            <a:spLocks noGrp="1"/>
          </p:cNvSpPr>
          <p:nvPr>
            <p:ph type="sldNum" sz="quarter" idx="12"/>
          </p:nvPr>
        </p:nvSpPr>
        <p:spPr/>
        <p:txBody>
          <a:bodyPr/>
          <a:lstStyle/>
          <a:p>
            <a:fld id="{ABF20D17-0043-4445-9B8B-9F103D2306E2}" type="slidenum">
              <a:rPr lang="en-IN" smtClean="0"/>
              <a:t>‹#›</a:t>
            </a:fld>
            <a:endParaRPr lang="en-IN"/>
          </a:p>
        </p:txBody>
      </p:sp>
    </p:spTree>
    <p:extLst>
      <p:ext uri="{BB962C8B-B14F-4D97-AF65-F5344CB8AC3E}">
        <p14:creationId xmlns:p14="http://schemas.microsoft.com/office/powerpoint/2010/main" val="2511919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38CE-172E-49D5-BA86-8FB03619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F87340-E282-48CF-AFC1-45C48F3E90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AB4FE-ECA4-4D1C-854F-915914579A0B}"/>
              </a:ext>
            </a:extLst>
          </p:cNvPr>
          <p:cNvSpPr>
            <a:spLocks noGrp="1"/>
          </p:cNvSpPr>
          <p:nvPr>
            <p:ph type="dt" sz="half" idx="10"/>
          </p:nvPr>
        </p:nvSpPr>
        <p:spPr/>
        <p:txBody>
          <a:bodyPr/>
          <a:lstStyle/>
          <a:p>
            <a:r>
              <a:rPr lang="en-US"/>
              <a:t>M Mohanlal Naik</a:t>
            </a:r>
            <a:endParaRPr lang="en-IN"/>
          </a:p>
        </p:txBody>
      </p:sp>
      <p:sp>
        <p:nvSpPr>
          <p:cNvPr id="5" name="Footer Placeholder 4">
            <a:extLst>
              <a:ext uri="{FF2B5EF4-FFF2-40B4-BE49-F238E27FC236}">
                <a16:creationId xmlns:a16="http://schemas.microsoft.com/office/drawing/2014/main" id="{7C792883-AA39-4AD2-8D14-67B5993F6B09}"/>
              </a:ext>
            </a:extLst>
          </p:cNvPr>
          <p:cNvSpPr>
            <a:spLocks noGrp="1"/>
          </p:cNvSpPr>
          <p:nvPr>
            <p:ph type="ftr" sz="quarter" idx="11"/>
          </p:nvPr>
        </p:nvSpPr>
        <p:spPr/>
        <p:txBody>
          <a:bodyPr/>
          <a:lstStyle/>
          <a:p>
            <a:r>
              <a:rPr lang="en-IN"/>
              <a:t>IISER Bhopal</a:t>
            </a:r>
          </a:p>
        </p:txBody>
      </p:sp>
      <p:sp>
        <p:nvSpPr>
          <p:cNvPr id="6" name="Slide Number Placeholder 5">
            <a:extLst>
              <a:ext uri="{FF2B5EF4-FFF2-40B4-BE49-F238E27FC236}">
                <a16:creationId xmlns:a16="http://schemas.microsoft.com/office/drawing/2014/main" id="{76422501-36FC-4C24-8CA6-EF55C2417F8A}"/>
              </a:ext>
            </a:extLst>
          </p:cNvPr>
          <p:cNvSpPr>
            <a:spLocks noGrp="1"/>
          </p:cNvSpPr>
          <p:nvPr>
            <p:ph type="sldNum" sz="quarter" idx="12"/>
          </p:nvPr>
        </p:nvSpPr>
        <p:spPr/>
        <p:txBody>
          <a:bodyPr/>
          <a:lstStyle/>
          <a:p>
            <a:fld id="{ABF20D17-0043-4445-9B8B-9F103D2306E2}" type="slidenum">
              <a:rPr lang="en-IN" smtClean="0"/>
              <a:t>‹#›</a:t>
            </a:fld>
            <a:endParaRPr lang="en-IN"/>
          </a:p>
        </p:txBody>
      </p:sp>
    </p:spTree>
    <p:extLst>
      <p:ext uri="{BB962C8B-B14F-4D97-AF65-F5344CB8AC3E}">
        <p14:creationId xmlns:p14="http://schemas.microsoft.com/office/powerpoint/2010/main" val="972601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EB04E5-9D8B-4D08-B744-F089A8D8635B}"/>
              </a:ext>
            </a:extLst>
          </p:cNvPr>
          <p:cNvSpPr>
            <a:spLocks noGrp="1"/>
          </p:cNvSpPr>
          <p:nvPr>
            <p:ph type="title"/>
          </p:nvPr>
        </p:nvSpPr>
        <p:spPr>
          <a:xfrm>
            <a:off x="0" y="-83447"/>
            <a:ext cx="9144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68BE00E-1F2A-446D-9496-862B09AEA59E}"/>
              </a:ext>
            </a:extLst>
          </p:cNvPr>
          <p:cNvSpPr>
            <a:spLocks noGrp="1"/>
          </p:cNvSpPr>
          <p:nvPr>
            <p:ph type="body" idx="1"/>
          </p:nvPr>
        </p:nvSpPr>
        <p:spPr>
          <a:xfrm>
            <a:off x="-1" y="1337094"/>
            <a:ext cx="9143999" cy="50637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9430E25-D964-4646-8A8B-C18FDED688D9}"/>
              </a:ext>
            </a:extLst>
          </p:cNvPr>
          <p:cNvSpPr>
            <a:spLocks noGrp="1"/>
          </p:cNvSpPr>
          <p:nvPr>
            <p:ph type="dt" sz="half" idx="2"/>
          </p:nvPr>
        </p:nvSpPr>
        <p:spPr>
          <a:xfrm>
            <a:off x="0" y="648293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M Mohanlal Naik</a:t>
            </a:r>
            <a:endParaRPr lang="en-IN"/>
          </a:p>
        </p:txBody>
      </p:sp>
      <p:sp>
        <p:nvSpPr>
          <p:cNvPr id="5" name="Footer Placeholder 4">
            <a:extLst>
              <a:ext uri="{FF2B5EF4-FFF2-40B4-BE49-F238E27FC236}">
                <a16:creationId xmlns:a16="http://schemas.microsoft.com/office/drawing/2014/main" id="{573B9015-8261-48B2-A412-07F702B8559D}"/>
              </a:ext>
            </a:extLst>
          </p:cNvPr>
          <p:cNvSpPr>
            <a:spLocks noGrp="1"/>
          </p:cNvSpPr>
          <p:nvPr>
            <p:ph type="ftr" sz="quarter" idx="3"/>
          </p:nvPr>
        </p:nvSpPr>
        <p:spPr>
          <a:xfrm>
            <a:off x="3028950" y="6471668"/>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IN"/>
              <a:t>IISER Bhopal</a:t>
            </a:r>
          </a:p>
        </p:txBody>
      </p:sp>
      <p:sp>
        <p:nvSpPr>
          <p:cNvPr id="6" name="Slide Number Placeholder 5">
            <a:extLst>
              <a:ext uri="{FF2B5EF4-FFF2-40B4-BE49-F238E27FC236}">
                <a16:creationId xmlns:a16="http://schemas.microsoft.com/office/drawing/2014/main" id="{2F3D85C6-EDE3-4949-B417-7F1210562600}"/>
              </a:ext>
            </a:extLst>
          </p:cNvPr>
          <p:cNvSpPr>
            <a:spLocks noGrp="1"/>
          </p:cNvSpPr>
          <p:nvPr>
            <p:ph type="sldNum" sz="quarter" idx="4"/>
          </p:nvPr>
        </p:nvSpPr>
        <p:spPr>
          <a:xfrm>
            <a:off x="7086600" y="6472988"/>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F20D17-0043-4445-9B8B-9F103D2306E2}" type="slidenum">
              <a:rPr lang="en-IN" smtClean="0"/>
              <a:t>‹#›</a:t>
            </a:fld>
            <a:endParaRPr lang="en-IN"/>
          </a:p>
        </p:txBody>
      </p:sp>
    </p:spTree>
    <p:extLst>
      <p:ext uri="{BB962C8B-B14F-4D97-AF65-F5344CB8AC3E}">
        <p14:creationId xmlns:p14="http://schemas.microsoft.com/office/powerpoint/2010/main" val="264870092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8" r:id="rId7"/>
    <p:sldLayoutId id="2147483809" r:id="rId8"/>
    <p:sldLayoutId id="2147483810" r:id="rId9"/>
    <p:sldLayoutId id="2147483811" r:id="rId10"/>
    <p:sldLayoutId id="2147483814" r:id="rId11"/>
  </p:sldLayoutIdLst>
  <p:hf hdr="0"/>
  <p:txStyles>
    <p:titleStyle>
      <a:lvl1pPr algn="l" defTabSz="6858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143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2pPr>
      <a:lvl3pPr marL="8572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untal@iiserb.ac.in" TargetMode="External"/><Relationship Id="rId2" Type="http://schemas.openxmlformats.org/officeDocument/2006/relationships/hyperlink" Target="mailto:mnaik19@iiserb.ac.in"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0.png"/><Relationship Id="rId7" Type="http://schemas.openxmlformats.org/officeDocument/2006/relationships/image" Target="../media/image21.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0.png"/><Relationship Id="rId9"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71.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340.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8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image" Target="../media/image400.png"/><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image" Target="../media/image391.png"/></Relationships>
</file>

<file path=ppt/slides/_rels/slide19.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2.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20.png"/><Relationship Id="rId4" Type="http://schemas.openxmlformats.org/officeDocument/2006/relationships/image" Target="../media/image4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30.png"/></Relationships>
</file>

<file path=ppt/slides/_rels/slide2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450.png"/></Relationships>
</file>

<file path=ppt/slides/_rels/slide26.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1.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9.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50.jpg"/><Relationship Id="rId7" Type="http://schemas.openxmlformats.org/officeDocument/2006/relationships/image" Target="../media/image50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10" Type="http://schemas.openxmlformats.org/officeDocument/2006/relationships/image" Target="../media/image61.png"/><Relationship Id="rId4" Type="http://schemas.openxmlformats.org/officeDocument/2006/relationships/image" Target="../media/image522.png"/><Relationship Id="rId9" Type="http://schemas.openxmlformats.org/officeDocument/2006/relationships/image" Target="../media/image52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91.png"/><Relationship Id="rId13" Type="http://schemas.openxmlformats.org/officeDocument/2006/relationships/image" Target="../media/image521.png"/><Relationship Id="rId3" Type="http://schemas.openxmlformats.org/officeDocument/2006/relationships/image" Target="../media/image320.png"/><Relationship Id="rId7" Type="http://schemas.openxmlformats.org/officeDocument/2006/relationships/image" Target="../media/image591.png"/><Relationship Id="rId12" Type="http://schemas.openxmlformats.org/officeDocument/2006/relationships/image" Target="../media/image44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80.png"/><Relationship Id="rId11" Type="http://schemas.openxmlformats.org/officeDocument/2006/relationships/image" Target="../media/image65.png"/><Relationship Id="rId15" Type="http://schemas.openxmlformats.org/officeDocument/2006/relationships/image" Target="../media/image63.png"/><Relationship Id="rId10"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51.jpg"/><Relationship Id="rId1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68.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71.png"/><Relationship Id="rId11" Type="http://schemas.openxmlformats.org/officeDocument/2006/relationships/image" Target="../media/image680.png"/><Relationship Id="rId5" Type="http://schemas.openxmlformats.org/officeDocument/2006/relationships/image" Target="../media/image640.png"/><Relationship Id="rId10" Type="http://schemas.openxmlformats.org/officeDocument/2006/relationships/image" Target="../media/image670.png"/><Relationship Id="rId4" Type="http://schemas.openxmlformats.org/officeDocument/2006/relationships/image" Target="../media/image631.png"/><Relationship Id="rId9" Type="http://schemas.openxmlformats.org/officeDocument/2006/relationships/image" Target="../media/image472.png"/></Relationships>
</file>

<file path=ppt/slides/_rels/slide32.xml.rels><?xml version="1.0" encoding="UTF-8" standalone="yes"?>
<Relationships xmlns="http://schemas.openxmlformats.org/package/2006/relationships"><Relationship Id="rId13" Type="http://schemas.openxmlformats.org/officeDocument/2006/relationships/image" Target="../media/image650.png"/><Relationship Id="rId3" Type="http://schemas.openxmlformats.org/officeDocument/2006/relationships/image" Target="../media/image691.png"/><Relationship Id="rId7" Type="http://schemas.openxmlformats.org/officeDocument/2006/relationships/image" Target="../media/image560.png"/><Relationship Id="rId12" Type="http://schemas.openxmlformats.org/officeDocument/2006/relationships/image" Target="../media/image630.png"/><Relationship Id="rId2" Type="http://schemas.openxmlformats.org/officeDocument/2006/relationships/notesSlide" Target="../notesSlides/notesSlide17.xml"/><Relationship Id="rId1" Type="http://schemas.openxmlformats.org/officeDocument/2006/relationships/slideLayout" Target="../slideLayouts/slideLayout2.xml"/><Relationship Id="rId11" Type="http://schemas.openxmlformats.org/officeDocument/2006/relationships/image" Target="../media/image610.png"/><Relationship Id="rId10" Type="http://schemas.openxmlformats.org/officeDocument/2006/relationships/image" Target="../media/image64.emf"/><Relationship Id="rId9" Type="http://schemas.openxmlformats.org/officeDocument/2006/relationships/image" Target="../media/image570.png"/></Relationships>
</file>

<file path=ppt/slides/_rels/slide33.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image" Target="../media/image610.png"/><Relationship Id="rId4" Type="http://schemas.openxmlformats.org/officeDocument/2006/relationships/image" Target="../media/image690.png"/></Relationships>
</file>

<file path=ppt/slides/_rels/slide34.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630.png"/><Relationship Id="rId4" Type="http://schemas.openxmlformats.org/officeDocument/2006/relationships/image" Target="../media/image690.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7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69.jp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21.png"/><Relationship Id="rId13" Type="http://schemas.openxmlformats.org/officeDocument/2006/relationships/image" Target="../media/image51.jpg"/><Relationship Id="rId3" Type="http://schemas.openxmlformats.org/officeDocument/2006/relationships/image" Target="../media/image89.png"/><Relationship Id="rId7" Type="http://schemas.openxmlformats.org/officeDocument/2006/relationships/image" Target="../media/image811.png"/><Relationship Id="rId12" Type="http://schemas.openxmlformats.org/officeDocument/2006/relationships/image" Target="../media/image851.png"/><Relationship Id="rId17" Type="http://schemas.openxmlformats.org/officeDocument/2006/relationships/image" Target="../media/image87.png"/><Relationship Id="rId2" Type="http://schemas.openxmlformats.org/officeDocument/2006/relationships/image" Target="../media/image88.png"/><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6.png"/><Relationship Id="rId5" Type="http://schemas.microsoft.com/office/2017/06/relationships/model3d" Target="../media/model3d1.glb"/><Relationship Id="rId15" Type="http://schemas.openxmlformats.org/officeDocument/2006/relationships/image" Target="../media/image861.png"/><Relationship Id="rId10" Type="http://schemas.openxmlformats.org/officeDocument/2006/relationships/image" Target="../media/image85.png"/><Relationship Id="rId4" Type="http://schemas.openxmlformats.org/officeDocument/2006/relationships/image" Target="../media/image791.png"/><Relationship Id="rId9" Type="http://schemas.openxmlformats.org/officeDocument/2006/relationships/image" Target="../media/image94.png"/><Relationship Id="rId14" Type="http://schemas.openxmlformats.org/officeDocument/2006/relationships/image" Target="../media/image9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microsoft.com/office/2017/06/relationships/model3d" Target="../media/model3d1.glb"/><Relationship Id="rId13"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51.jpg"/><Relationship Id="rId5" Type="http://schemas.openxmlformats.org/officeDocument/2006/relationships/image" Target="../media/image103.png"/><Relationship Id="rId10" Type="http://schemas.openxmlformats.org/officeDocument/2006/relationships/image" Target="../media/image92.png"/><Relationship Id="rId4" Type="http://schemas.openxmlformats.org/officeDocument/2006/relationships/image" Target="../media/image871.png"/><Relationship Id="rId9" Type="http://schemas.openxmlformats.org/officeDocument/2006/relationships/image" Target="../media/image91.png"/><Relationship Id="rId1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90.png"/><Relationship Id="rId13" Type="http://schemas.openxmlformats.org/officeDocument/2006/relationships/image" Target="../media/image840.png"/><Relationship Id="rId18" Type="http://schemas.openxmlformats.org/officeDocument/2006/relationships/image" Target="../media/image950.png"/><Relationship Id="rId3" Type="http://schemas.openxmlformats.org/officeDocument/2006/relationships/image" Target="../media/image95.png"/><Relationship Id="rId7" Type="http://schemas.openxmlformats.org/officeDocument/2006/relationships/image" Target="../media/image750.png"/><Relationship Id="rId12" Type="http://schemas.openxmlformats.org/officeDocument/2006/relationships/image" Target="../media/image830.png"/><Relationship Id="rId17" Type="http://schemas.openxmlformats.org/officeDocument/2006/relationships/image" Target="../media/image910.png"/><Relationship Id="rId2" Type="http://schemas.openxmlformats.org/officeDocument/2006/relationships/notesSlide" Target="../notesSlides/notesSlide25.xml"/><Relationship Id="rId16" Type="http://schemas.openxmlformats.org/officeDocument/2006/relationships/image" Target="../media/image870.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0.png"/><Relationship Id="rId11" Type="http://schemas.openxmlformats.org/officeDocument/2006/relationships/image" Target="../media/image820.png"/><Relationship Id="rId5" Type="http://schemas.openxmlformats.org/officeDocument/2006/relationships/image" Target="../media/image911.png"/><Relationship Id="rId15" Type="http://schemas.openxmlformats.org/officeDocument/2006/relationships/image" Target="../media/image860.png"/><Relationship Id="rId10" Type="http://schemas.openxmlformats.org/officeDocument/2006/relationships/image" Target="../media/image810.png"/><Relationship Id="rId19" Type="http://schemas.openxmlformats.org/officeDocument/2006/relationships/image" Target="../media/image960.png"/><Relationship Id="rId4" Type="http://schemas.openxmlformats.org/officeDocument/2006/relationships/image" Target="../media/image96.png"/><Relationship Id="rId9" Type="http://schemas.openxmlformats.org/officeDocument/2006/relationships/image" Target="../media/image800.png"/><Relationship Id="rId14" Type="http://schemas.openxmlformats.org/officeDocument/2006/relationships/image" Target="../media/image850.png"/></Relationships>
</file>

<file path=ppt/slides/_rels/slide53.xml.rels><?xml version="1.0" encoding="UTF-8" standalone="yes"?>
<Relationships xmlns="http://schemas.openxmlformats.org/package/2006/relationships"><Relationship Id="rId8" Type="http://schemas.openxmlformats.org/officeDocument/2006/relationships/image" Target="../media/image742.png"/><Relationship Id="rId7" Type="http://schemas.openxmlformats.org/officeDocument/2006/relationships/image" Target="../media/image710.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5700.png"/><Relationship Id="rId4" Type="http://schemas.openxmlformats.org/officeDocument/2006/relationships/image" Target="../media/image720.png"/></Relationships>
</file>

<file path=ppt/slides/_rels/slide5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chart" Target="../charts/chart1.xml"/><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61.png"/><Relationship Id="rId5" Type="http://schemas.openxmlformats.org/officeDocument/2006/relationships/image" Target="../media/image1130.png"/><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jpeg"/></Relationships>
</file>

<file path=ppt/slides/_rels/slide5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hemeOverride" Target="../theme/themeOverride2.xml"/><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14.png"/><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 Id="rId5" Type="http://schemas.openxmlformats.org/officeDocument/2006/relationships/image" Target="../media/image116.jpg"/><Relationship Id="rId4" Type="http://schemas.openxmlformats.org/officeDocument/2006/relationships/image" Target="../media/image115.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10.jpg"/><Relationship Id="rId1" Type="http://schemas.openxmlformats.org/officeDocument/2006/relationships/slideLayout" Target="../slideLayouts/slideLayout2.xml"/><Relationship Id="rId4" Type="http://schemas.openxmlformats.org/officeDocument/2006/relationships/image" Target="../media/image117.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560.png"/><Relationship Id="rId1" Type="http://schemas.openxmlformats.org/officeDocument/2006/relationships/slideLayout" Target="../slideLayouts/slideLayout2.xml"/><Relationship Id="rId10" Type="http://schemas.openxmlformats.org/officeDocument/2006/relationships/image" Target="../media/image1140.png"/><Relationship Id="rId9" Type="http://schemas.openxmlformats.org/officeDocument/2006/relationships/image" Target="../media/image570.png"/></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33.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microsoft.com/office/2017/06/relationships/model3d" Target="../media/model3d2.glb"/><Relationship Id="rId1" Type="http://schemas.openxmlformats.org/officeDocument/2006/relationships/slideLayout" Target="../slideLayouts/slideLayout2.xml"/><Relationship Id="rId5" Type="http://schemas.openxmlformats.org/officeDocument/2006/relationships/image" Target="../media/image119.png"/><Relationship Id="rId4" Type="http://schemas.microsoft.com/office/2017/06/relationships/model3d" Target="../media/model3d3.glb"/></Relationships>
</file>

<file path=ppt/slides/_rels/slide89.xml.rels><?xml version="1.0" encoding="UTF-8" standalone="yes"?>
<Relationships xmlns="http://schemas.openxmlformats.org/package/2006/relationships"><Relationship Id="rId8" Type="http://schemas.microsoft.com/office/2017/06/relationships/model3d" Target="../media/model3d7.glb"/><Relationship Id="rId13"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2.png"/><Relationship Id="rId12" Type="http://schemas.microsoft.com/office/2017/06/relationships/model3d" Target="../media/model3d9.glb"/><Relationship Id="rId2" Type="http://schemas.microsoft.com/office/2017/06/relationships/model3d" Target="../media/model3d4.glb"/><Relationship Id="rId1" Type="http://schemas.openxmlformats.org/officeDocument/2006/relationships/slideLayout" Target="../slideLayouts/slideLayout2.xml"/><Relationship Id="rId6" Type="http://schemas.microsoft.com/office/2017/06/relationships/model3d" Target="../media/model3d6.glb"/><Relationship Id="rId11" Type="http://schemas.openxmlformats.org/officeDocument/2006/relationships/image" Target="../media/image124.png"/><Relationship Id="rId5" Type="http://schemas.openxmlformats.org/officeDocument/2006/relationships/image" Target="../media/image121.png"/><Relationship Id="rId10" Type="http://schemas.microsoft.com/office/2017/06/relationships/model3d" Target="../media/model3d8.glb"/><Relationship Id="rId4" Type="http://schemas.microsoft.com/office/2017/06/relationships/model3d" Target="../media/model3d5.glb"/><Relationship Id="rId9" Type="http://schemas.openxmlformats.org/officeDocument/2006/relationships/image" Target="../media/image12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26.png"/><Relationship Id="rId2" Type="http://schemas.microsoft.com/office/2017/06/relationships/model3d" Target="../media/model3d3.glb"/><Relationship Id="rId1" Type="http://schemas.openxmlformats.org/officeDocument/2006/relationships/slideLayout" Target="../slideLayouts/slideLayout2.xml"/><Relationship Id="rId5" Type="http://schemas.openxmlformats.org/officeDocument/2006/relationships/image" Target="../media/image127.png"/><Relationship Id="rId4" Type="http://schemas.microsoft.com/office/2017/06/relationships/model3d" Target="../media/model3d2.glb"/></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19.png"/><Relationship Id="rId2" Type="http://schemas.microsoft.com/office/2017/06/relationships/model3d" Target="../media/model3d10.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129.png"/><Relationship Id="rId4" Type="http://schemas.microsoft.com/office/2017/06/relationships/model3d" Target="../media/model3d2.glb"/></Relationships>
</file>

<file path=ppt/slides/_rels/slide92.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7.jpg"/><Relationship Id="rId4" Type="http://schemas.openxmlformats.org/officeDocument/2006/relationships/image" Target="../media/image110.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481109-E15A-41E8-AA8A-0DD661645E3B}"/>
              </a:ext>
            </a:extLst>
          </p:cNvPr>
          <p:cNvSpPr>
            <a:spLocks noGrp="1"/>
          </p:cNvSpPr>
          <p:nvPr>
            <p:ph type="subTitle" idx="1"/>
          </p:nvPr>
        </p:nvSpPr>
        <p:spPr>
          <a:xfrm>
            <a:off x="0" y="441405"/>
            <a:ext cx="9127998" cy="2181479"/>
          </a:xfrm>
        </p:spPr>
        <p:txBody>
          <a:bodyPr>
            <a:noAutofit/>
          </a:bodyPr>
          <a:lstStyle/>
          <a:p>
            <a:r>
              <a:rPr lang="en-IN" sz="3400" b="1" kern="1200" dirty="0">
                <a:solidFill>
                  <a:schemeClr val="accent1">
                    <a:lumMod val="50000"/>
                  </a:schemeClr>
                </a:solidFill>
                <a:latin typeface="+mn-lt"/>
                <a:ea typeface="+mn-ea"/>
                <a:cs typeface="+mn-cs"/>
              </a:rPr>
              <a:t>Energy-efficient ultra-sensitive magnetoelectric sensors </a:t>
            </a:r>
            <a:r>
              <a:rPr lang="en-IN" sz="3600" b="1" kern="1200" dirty="0">
                <a:solidFill>
                  <a:schemeClr val="accent1">
                    <a:lumMod val="50000"/>
                  </a:schemeClr>
                </a:solidFill>
                <a:latin typeface="+mn-lt"/>
                <a:ea typeface="+mn-ea"/>
                <a:cs typeface="+mn-cs"/>
              </a:rPr>
              <a:t>for magnetocardiography and magnetoencephalography</a:t>
            </a:r>
          </a:p>
          <a:p>
            <a:r>
              <a:rPr lang="en-US" sz="3200" b="1" dirty="0">
                <a:solidFill>
                  <a:srgbClr val="C00000"/>
                </a:solidFill>
                <a:latin typeface="+mn-lt"/>
              </a:rPr>
              <a:t>JRF to SRF</a:t>
            </a:r>
            <a:r>
              <a:rPr lang="en-US" sz="3600" b="1" dirty="0">
                <a:solidFill>
                  <a:srgbClr val="C00000"/>
                </a:solidFill>
                <a:latin typeface="+mn-lt"/>
              </a:rPr>
              <a:t> </a:t>
            </a:r>
          </a:p>
        </p:txBody>
      </p:sp>
      <p:sp>
        <p:nvSpPr>
          <p:cNvPr id="4" name="Subtitle 2">
            <a:extLst>
              <a:ext uri="{FF2B5EF4-FFF2-40B4-BE49-F238E27FC236}">
                <a16:creationId xmlns:a16="http://schemas.microsoft.com/office/drawing/2014/main" id="{A23177FF-A6D0-475E-ADBD-D4ED4EDC1158}"/>
              </a:ext>
            </a:extLst>
          </p:cNvPr>
          <p:cNvSpPr txBox="1">
            <a:spLocks/>
          </p:cNvSpPr>
          <p:nvPr/>
        </p:nvSpPr>
        <p:spPr>
          <a:xfrm>
            <a:off x="-16001" y="2704010"/>
            <a:ext cx="9143999" cy="399448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i-FI" dirty="0"/>
              <a:t>M. Mohanlal Naik </a:t>
            </a:r>
          </a:p>
          <a:p>
            <a:r>
              <a:rPr lang="fi-FI" dirty="0"/>
              <a:t>Roll: 1910704, Email: </a:t>
            </a:r>
            <a:r>
              <a:rPr lang="fi-FI" dirty="0">
                <a:hlinkClick r:id="rId2"/>
              </a:rPr>
              <a:t>mnaik19@iiserb.ac.in</a:t>
            </a:r>
            <a:endParaRPr lang="fi-FI" dirty="0"/>
          </a:p>
          <a:p>
            <a:r>
              <a:rPr lang="en-US" dirty="0"/>
              <a:t>Electrical Engineering and Computer Science (EECS) Dept.</a:t>
            </a:r>
          </a:p>
          <a:p>
            <a:r>
              <a:rPr lang="en-US" dirty="0"/>
              <a:t>Indian Institute of Science Education and Research (IISER) Bhopal</a:t>
            </a:r>
          </a:p>
          <a:p>
            <a:endParaRPr lang="en-US" dirty="0"/>
          </a:p>
          <a:p>
            <a:endParaRPr lang="en-US" b="1" dirty="0"/>
          </a:p>
          <a:p>
            <a:endParaRPr lang="en-US" b="1" dirty="0"/>
          </a:p>
          <a:p>
            <a:r>
              <a:rPr lang="en-US" b="1" dirty="0"/>
              <a:t>Advisor: </a:t>
            </a:r>
            <a:r>
              <a:rPr lang="en-US" dirty="0"/>
              <a:t>Dr. Kuntal Roy, Email: </a:t>
            </a:r>
            <a:r>
              <a:rPr lang="en-US" dirty="0">
                <a:hlinkClick r:id="rId3"/>
              </a:rPr>
              <a:t>kuntal@iiserb.ac.in</a:t>
            </a:r>
            <a:endParaRPr lang="en-US" dirty="0"/>
          </a:p>
          <a:p>
            <a:r>
              <a:rPr lang="en-US" dirty="0"/>
              <a:t>23-Oct-2021</a:t>
            </a:r>
          </a:p>
          <a:p>
            <a:endParaRPr lang="en-US" dirty="0"/>
          </a:p>
          <a:p>
            <a:endParaRPr lang="en-US" dirty="0"/>
          </a:p>
        </p:txBody>
      </p:sp>
      <p:pic>
        <p:nvPicPr>
          <p:cNvPr id="5" name="Picture 2">
            <a:extLst>
              <a:ext uri="{FF2B5EF4-FFF2-40B4-BE49-F238E27FC236}">
                <a16:creationId xmlns:a16="http://schemas.microsoft.com/office/drawing/2014/main" id="{3AE8D564-68B9-47AD-94DB-BFEB55432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691" y="4520779"/>
            <a:ext cx="1256615" cy="1243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089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AB2B9-20F7-4155-932A-97A32E91A23E}"/>
              </a:ext>
            </a:extLst>
          </p:cNvPr>
          <p:cNvSpPr>
            <a:spLocks noGrp="1"/>
          </p:cNvSpPr>
          <p:nvPr>
            <p:ph type="title"/>
          </p:nvPr>
        </p:nvSpPr>
        <p:spPr/>
        <p:txBody>
          <a:bodyPr/>
          <a:lstStyle/>
          <a:p>
            <a:r>
              <a:rPr lang="en-US" dirty="0"/>
              <a:t>Neurons</a:t>
            </a:r>
          </a:p>
        </p:txBody>
      </p:sp>
      <p:sp>
        <p:nvSpPr>
          <p:cNvPr id="4" name="Date Placeholder 3">
            <a:extLst>
              <a:ext uri="{FF2B5EF4-FFF2-40B4-BE49-F238E27FC236}">
                <a16:creationId xmlns:a16="http://schemas.microsoft.com/office/drawing/2014/main" id="{096B93FB-FF3A-47F1-AA70-2069FD5BCA6A}"/>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C2BC6FF4-01B9-47FB-89CB-0A0B03300F90}"/>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D68FD073-A2E9-4307-9AE7-E529077BF3B5}"/>
              </a:ext>
            </a:extLst>
          </p:cNvPr>
          <p:cNvSpPr>
            <a:spLocks noGrp="1"/>
          </p:cNvSpPr>
          <p:nvPr>
            <p:ph type="sldNum" sz="quarter" idx="12"/>
          </p:nvPr>
        </p:nvSpPr>
        <p:spPr/>
        <p:txBody>
          <a:bodyPr/>
          <a:lstStyle/>
          <a:p>
            <a:fld id="{ABF20D17-0043-4445-9B8B-9F103D2306E2}" type="slidenum">
              <a:rPr lang="en-IN" smtClean="0"/>
              <a:pPr/>
              <a:t>10</a:t>
            </a:fld>
            <a:endParaRPr lang="en-IN" dirty="0"/>
          </a:p>
        </p:txBody>
      </p:sp>
      <p:grpSp>
        <p:nvGrpSpPr>
          <p:cNvPr id="3" name="Group 2">
            <a:extLst>
              <a:ext uri="{FF2B5EF4-FFF2-40B4-BE49-F238E27FC236}">
                <a16:creationId xmlns:a16="http://schemas.microsoft.com/office/drawing/2014/main" id="{68D231FA-2D1A-4C64-9270-71C47AF2022C}"/>
              </a:ext>
            </a:extLst>
          </p:cNvPr>
          <p:cNvGrpSpPr/>
          <p:nvPr/>
        </p:nvGrpSpPr>
        <p:grpSpPr>
          <a:xfrm>
            <a:off x="2298842" y="2618263"/>
            <a:ext cx="6711987" cy="1892427"/>
            <a:chOff x="2298842" y="2618263"/>
            <a:chExt cx="6711987" cy="1892427"/>
          </a:xfrm>
        </p:grpSpPr>
        <p:grpSp>
          <p:nvGrpSpPr>
            <p:cNvPr id="7" name="Group 6">
              <a:extLst>
                <a:ext uri="{FF2B5EF4-FFF2-40B4-BE49-F238E27FC236}">
                  <a16:creationId xmlns:a16="http://schemas.microsoft.com/office/drawing/2014/main" id="{3B932E6C-B6D0-4F2B-AFA9-F79CA8B8E086}"/>
                </a:ext>
              </a:extLst>
            </p:cNvPr>
            <p:cNvGrpSpPr/>
            <p:nvPr/>
          </p:nvGrpSpPr>
          <p:grpSpPr>
            <a:xfrm rot="5400000">
              <a:off x="6057368" y="1557230"/>
              <a:ext cx="1808781" cy="4098140"/>
              <a:chOff x="542998" y="991098"/>
              <a:chExt cx="1808781" cy="4098140"/>
            </a:xfrm>
          </p:grpSpPr>
          <p:cxnSp>
            <p:nvCxnSpPr>
              <p:cNvPr id="8" name="Straight Connector 7">
                <a:extLst>
                  <a:ext uri="{FF2B5EF4-FFF2-40B4-BE49-F238E27FC236}">
                    <a16:creationId xmlns:a16="http://schemas.microsoft.com/office/drawing/2014/main" id="{112220DE-B21F-406F-8301-2B0EA40657FF}"/>
                  </a:ext>
                </a:extLst>
              </p:cNvPr>
              <p:cNvCxnSpPr/>
              <p:nvPr/>
            </p:nvCxnSpPr>
            <p:spPr>
              <a:xfrm>
                <a:off x="1374999" y="2204776"/>
                <a:ext cx="9044" cy="1702005"/>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Rounded Rectangle 31">
                <a:extLst>
                  <a:ext uri="{FF2B5EF4-FFF2-40B4-BE49-F238E27FC236}">
                    <a16:creationId xmlns:a16="http://schemas.microsoft.com/office/drawing/2014/main" id="{5B3A604D-98C3-443F-895C-E1EF79658107}"/>
                  </a:ext>
                </a:extLst>
              </p:cNvPr>
              <p:cNvSpPr/>
              <p:nvPr/>
            </p:nvSpPr>
            <p:spPr>
              <a:xfrm>
                <a:off x="1283114" y="237775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10" name="Arc 9">
                <a:extLst>
                  <a:ext uri="{FF2B5EF4-FFF2-40B4-BE49-F238E27FC236}">
                    <a16:creationId xmlns:a16="http://schemas.microsoft.com/office/drawing/2014/main" id="{28797B67-7989-4153-BD1A-B9A011FFCA87}"/>
                  </a:ext>
                </a:extLst>
              </p:cNvPr>
              <p:cNvSpPr/>
              <p:nvPr/>
            </p:nvSpPr>
            <p:spPr>
              <a:xfrm rot="1622313">
                <a:off x="543312" y="1388340"/>
                <a:ext cx="542611" cy="527761"/>
              </a:xfrm>
              <a:prstGeom prst="arc">
                <a:avLst>
                  <a:gd name="adj1" fmla="val 16200000"/>
                  <a:gd name="adj2" fmla="val 339503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11" name="Arc 10">
                <a:extLst>
                  <a:ext uri="{FF2B5EF4-FFF2-40B4-BE49-F238E27FC236}">
                    <a16:creationId xmlns:a16="http://schemas.microsoft.com/office/drawing/2014/main" id="{4C4E7458-8CAF-4317-A683-D15D98E4BF84}"/>
                  </a:ext>
                </a:extLst>
              </p:cNvPr>
              <p:cNvSpPr/>
              <p:nvPr/>
            </p:nvSpPr>
            <p:spPr>
              <a:xfrm rot="20634130">
                <a:off x="805583" y="1887974"/>
                <a:ext cx="542611" cy="749607"/>
              </a:xfrm>
              <a:prstGeom prst="arc">
                <a:avLst>
                  <a:gd name="adj1" fmla="val 15548075"/>
                  <a:gd name="adj2" fmla="val 223108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12" name="Arc 11">
                <a:extLst>
                  <a:ext uri="{FF2B5EF4-FFF2-40B4-BE49-F238E27FC236}">
                    <a16:creationId xmlns:a16="http://schemas.microsoft.com/office/drawing/2014/main" id="{2D877305-0A7A-43F6-A4B9-12F207BBFFC8}"/>
                  </a:ext>
                </a:extLst>
              </p:cNvPr>
              <p:cNvSpPr/>
              <p:nvPr/>
            </p:nvSpPr>
            <p:spPr>
              <a:xfrm rot="5400000">
                <a:off x="976079" y="942158"/>
                <a:ext cx="542611" cy="703383"/>
              </a:xfrm>
              <a:prstGeom prst="arc">
                <a:avLst>
                  <a:gd name="adj1" fmla="val 16200000"/>
                  <a:gd name="adj2" fmla="val 422122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13" name="Arc 12">
                <a:extLst>
                  <a:ext uri="{FF2B5EF4-FFF2-40B4-BE49-F238E27FC236}">
                    <a16:creationId xmlns:a16="http://schemas.microsoft.com/office/drawing/2014/main" id="{0EAC0C31-2226-46DE-8427-E4BAB00B3EFA}"/>
                  </a:ext>
                </a:extLst>
              </p:cNvPr>
              <p:cNvSpPr/>
              <p:nvPr/>
            </p:nvSpPr>
            <p:spPr>
              <a:xfrm rot="14899068">
                <a:off x="1556287" y="1644719"/>
                <a:ext cx="590285" cy="1000698"/>
              </a:xfrm>
              <a:prstGeom prst="arc">
                <a:avLst>
                  <a:gd name="adj1" fmla="val 16200000"/>
                  <a:gd name="adj2" fmla="val 259130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14" name="Arc 13">
                <a:extLst>
                  <a:ext uri="{FF2B5EF4-FFF2-40B4-BE49-F238E27FC236}">
                    <a16:creationId xmlns:a16="http://schemas.microsoft.com/office/drawing/2014/main" id="{EC64C037-F63D-4BE3-BF5C-2F9879DA227F}"/>
                  </a:ext>
                </a:extLst>
              </p:cNvPr>
              <p:cNvSpPr/>
              <p:nvPr/>
            </p:nvSpPr>
            <p:spPr>
              <a:xfrm rot="10003927">
                <a:off x="1624951" y="1039584"/>
                <a:ext cx="496898" cy="802400"/>
              </a:xfrm>
              <a:prstGeom prst="arc">
                <a:avLst>
                  <a:gd name="adj1" fmla="val 16200000"/>
                  <a:gd name="adj2" fmla="val 223108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cxnSp>
            <p:nvCxnSpPr>
              <p:cNvPr id="15" name="Straight Connector 40">
                <a:extLst>
                  <a:ext uri="{FF2B5EF4-FFF2-40B4-BE49-F238E27FC236}">
                    <a16:creationId xmlns:a16="http://schemas.microsoft.com/office/drawing/2014/main" id="{2BA1FA7E-9C21-418A-90C6-F6F749BFD740}"/>
                  </a:ext>
                </a:extLst>
              </p:cNvPr>
              <p:cNvCxnSpPr>
                <a:cxnSpLocks/>
                <a:stCxn id="10" idx="2"/>
              </p:cNvCxnSpPr>
              <p:nvPr/>
            </p:nvCxnSpPr>
            <p:spPr>
              <a:xfrm rot="10800000" flipV="1">
                <a:off x="542998" y="1916641"/>
                <a:ext cx="301175" cy="288136"/>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40">
                <a:extLst>
                  <a:ext uri="{FF2B5EF4-FFF2-40B4-BE49-F238E27FC236}">
                    <a16:creationId xmlns:a16="http://schemas.microsoft.com/office/drawing/2014/main" id="{95EDB76E-5FDA-4607-AF81-B9FFB2E83935}"/>
                  </a:ext>
                </a:extLst>
              </p:cNvPr>
              <p:cNvCxnSpPr>
                <a:endCxn id="12" idx="0"/>
              </p:cNvCxnSpPr>
              <p:nvPr/>
            </p:nvCxnSpPr>
            <p:spPr>
              <a:xfrm rot="10800000" flipV="1">
                <a:off x="1599075" y="1041338"/>
                <a:ext cx="318001" cy="252510"/>
              </a:xfrm>
              <a:prstGeom prst="curvedConnector4">
                <a:avLst>
                  <a:gd name="adj1" fmla="val 62639"/>
                  <a:gd name="adj2" fmla="val 37325"/>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40">
                <a:extLst>
                  <a:ext uri="{FF2B5EF4-FFF2-40B4-BE49-F238E27FC236}">
                    <a16:creationId xmlns:a16="http://schemas.microsoft.com/office/drawing/2014/main" id="{FE7F5DD9-4840-4FD0-9332-434ABA38B264}"/>
                  </a:ext>
                </a:extLst>
              </p:cNvPr>
              <p:cNvCxnSpPr/>
              <p:nvPr/>
            </p:nvCxnSpPr>
            <p:spPr>
              <a:xfrm rot="10800000" flipV="1">
                <a:off x="1958351" y="1529146"/>
                <a:ext cx="301175" cy="288136"/>
              </a:xfrm>
              <a:prstGeom prst="curvedConnector3">
                <a:avLst>
                  <a:gd name="adj1" fmla="val 22975"/>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40">
                <a:extLst>
                  <a:ext uri="{FF2B5EF4-FFF2-40B4-BE49-F238E27FC236}">
                    <a16:creationId xmlns:a16="http://schemas.microsoft.com/office/drawing/2014/main" id="{43C02B80-EE62-4A29-8F65-A2BB67D33F78}"/>
                  </a:ext>
                </a:extLst>
              </p:cNvPr>
              <p:cNvCxnSpPr/>
              <p:nvPr/>
            </p:nvCxnSpPr>
            <p:spPr>
              <a:xfrm rot="16200000" flipH="1">
                <a:off x="1416278" y="1039958"/>
                <a:ext cx="226578" cy="128857"/>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40">
                <a:extLst>
                  <a:ext uri="{FF2B5EF4-FFF2-40B4-BE49-F238E27FC236}">
                    <a16:creationId xmlns:a16="http://schemas.microsoft.com/office/drawing/2014/main" id="{EF0C80AC-A66F-4B37-A99E-B234837D2769}"/>
                  </a:ext>
                </a:extLst>
              </p:cNvPr>
              <p:cNvCxnSpPr>
                <a:cxnSpLocks/>
                <a:endCxn id="10" idx="0"/>
              </p:cNvCxnSpPr>
              <p:nvPr/>
            </p:nvCxnSpPr>
            <p:spPr>
              <a:xfrm>
                <a:off x="648506" y="1236223"/>
                <a:ext cx="286068" cy="180959"/>
              </a:xfrm>
              <a:prstGeom prst="curvedConnector5">
                <a:avLst>
                  <a:gd name="adj1" fmla="val 55323"/>
                  <a:gd name="adj2" fmla="val 42031"/>
                  <a:gd name="adj3" fmla="val 60483"/>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40">
                <a:extLst>
                  <a:ext uri="{FF2B5EF4-FFF2-40B4-BE49-F238E27FC236}">
                    <a16:creationId xmlns:a16="http://schemas.microsoft.com/office/drawing/2014/main" id="{7E057FC0-4354-4EAD-9BB3-0B84C394BD35}"/>
                  </a:ext>
                </a:extLst>
              </p:cNvPr>
              <p:cNvCxnSpPr/>
              <p:nvPr/>
            </p:nvCxnSpPr>
            <p:spPr>
              <a:xfrm rot="10800000" flipV="1">
                <a:off x="577693" y="1397923"/>
                <a:ext cx="301175" cy="288136"/>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40">
                <a:extLst>
                  <a:ext uri="{FF2B5EF4-FFF2-40B4-BE49-F238E27FC236}">
                    <a16:creationId xmlns:a16="http://schemas.microsoft.com/office/drawing/2014/main" id="{A284D2BC-1C06-43DB-A113-4DE4F0606F07}"/>
                  </a:ext>
                </a:extLst>
              </p:cNvPr>
              <p:cNvCxnSpPr>
                <a:endCxn id="14" idx="0"/>
              </p:cNvCxnSpPr>
              <p:nvPr/>
            </p:nvCxnSpPr>
            <p:spPr>
              <a:xfrm rot="10800000">
                <a:off x="1965476" y="1831274"/>
                <a:ext cx="227877" cy="177815"/>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D500A0E-221A-49D3-9306-F153DEB761D6}"/>
                  </a:ext>
                </a:extLst>
              </p:cNvPr>
              <p:cNvSpPr/>
              <p:nvPr/>
            </p:nvSpPr>
            <p:spPr>
              <a:xfrm>
                <a:off x="1242133" y="1632036"/>
                <a:ext cx="316558" cy="323139"/>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1108"/>
              </a:p>
            </p:txBody>
          </p:sp>
          <p:sp>
            <p:nvSpPr>
              <p:cNvPr id="23" name="Arc 1">
                <a:extLst>
                  <a:ext uri="{FF2B5EF4-FFF2-40B4-BE49-F238E27FC236}">
                    <a16:creationId xmlns:a16="http://schemas.microsoft.com/office/drawing/2014/main" id="{B3FEB09F-5643-4DAA-BB74-EAF0AEF0F557}"/>
                  </a:ext>
                </a:extLst>
              </p:cNvPr>
              <p:cNvSpPr/>
              <p:nvPr/>
            </p:nvSpPr>
            <p:spPr>
              <a:xfrm rot="7281522" flipV="1">
                <a:off x="701514" y="4229403"/>
                <a:ext cx="1007519" cy="278891"/>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300432 w 573735"/>
                  <a:gd name="connsiteY1" fmla="*/ 75959 h 248176"/>
                  <a:gd name="connsiteX2" fmla="*/ 573735 w 573735"/>
                  <a:gd name="connsiteY2"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300432 w 573735"/>
                  <a:gd name="connsiteY1" fmla="*/ 75959 h 248176"/>
                  <a:gd name="connsiteX2" fmla="*/ 490799 w 573735"/>
                  <a:gd name="connsiteY2" fmla="*/ 122677 h 248176"/>
                  <a:gd name="connsiteX3" fmla="*/ 573735 w 573735"/>
                  <a:gd name="connsiteY3"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153777 w 573735"/>
                  <a:gd name="connsiteY1" fmla="*/ 16754 h 248176"/>
                  <a:gd name="connsiteX2" fmla="*/ 300432 w 573735"/>
                  <a:gd name="connsiteY2" fmla="*/ 75959 h 248176"/>
                  <a:gd name="connsiteX3" fmla="*/ 490799 w 573735"/>
                  <a:gd name="connsiteY3" fmla="*/ 122677 h 248176"/>
                  <a:gd name="connsiteX4" fmla="*/ 573735 w 573735"/>
                  <a:gd name="connsiteY4" fmla="*/ 248176 h 24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35" h="248176" stroke="0" extrusionOk="0">
                    <a:moveTo>
                      <a:pt x="0" y="61167"/>
                    </a:moveTo>
                    <a:cubicBezTo>
                      <a:pt x="85916" y="7431"/>
                      <a:pt x="203231" y="-12528"/>
                      <a:pt x="313665" y="7801"/>
                    </a:cubicBezTo>
                    <a:cubicBezTo>
                      <a:pt x="466722" y="35977"/>
                      <a:pt x="573735" y="134886"/>
                      <a:pt x="573735" y="248176"/>
                    </a:cubicBezTo>
                    <a:lnTo>
                      <a:pt x="227569" y="248176"/>
                    </a:lnTo>
                    <a:lnTo>
                      <a:pt x="0" y="61167"/>
                    </a:lnTo>
                    <a:close/>
                  </a:path>
                  <a:path w="573735" h="248176" fill="none">
                    <a:moveTo>
                      <a:pt x="0" y="61167"/>
                    </a:moveTo>
                    <a:cubicBezTo>
                      <a:pt x="26893" y="57866"/>
                      <a:pt x="103705" y="14289"/>
                      <a:pt x="153777" y="16754"/>
                    </a:cubicBezTo>
                    <a:cubicBezTo>
                      <a:pt x="203849" y="19219"/>
                      <a:pt x="245525" y="62407"/>
                      <a:pt x="300432" y="75959"/>
                    </a:cubicBezTo>
                    <a:cubicBezTo>
                      <a:pt x="390438" y="93150"/>
                      <a:pt x="445249" y="93974"/>
                      <a:pt x="490799" y="122677"/>
                    </a:cubicBezTo>
                    <a:cubicBezTo>
                      <a:pt x="536350" y="151380"/>
                      <a:pt x="568118" y="234199"/>
                      <a:pt x="573735" y="248176"/>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24" name="Arc 29">
                <a:extLst>
                  <a:ext uri="{FF2B5EF4-FFF2-40B4-BE49-F238E27FC236}">
                    <a16:creationId xmlns:a16="http://schemas.microsoft.com/office/drawing/2014/main" id="{DB9A6FC4-F0C6-4F8A-BD0F-0794B700F409}"/>
                  </a:ext>
                </a:extLst>
              </p:cNvPr>
              <p:cNvSpPr/>
              <p:nvPr/>
            </p:nvSpPr>
            <p:spPr>
              <a:xfrm rot="5987308" flipV="1">
                <a:off x="892814" y="4325850"/>
                <a:ext cx="880535" cy="154937"/>
              </a:xfrm>
              <a:custGeom>
                <a:avLst/>
                <a:gdLst>
                  <a:gd name="connsiteX0" fmla="*/ 118597 w 692331"/>
                  <a:gd name="connsiteY0" fmla="*/ 61164 h 496345"/>
                  <a:gd name="connsiteX1" fmla="*/ 431731 w 692331"/>
                  <a:gd name="connsiteY1" fmla="*/ 7701 h 496345"/>
                  <a:gd name="connsiteX2" fmla="*/ 692326 w 692331"/>
                  <a:gd name="connsiteY2" fmla="*/ 246729 h 496345"/>
                  <a:gd name="connsiteX3" fmla="*/ 346166 w 692331"/>
                  <a:gd name="connsiteY3" fmla="*/ 248173 h 496345"/>
                  <a:gd name="connsiteX4" fmla="*/ 118597 w 692331"/>
                  <a:gd name="connsiteY4" fmla="*/ 61164 h 496345"/>
                  <a:gd name="connsiteX0" fmla="*/ 118597 w 692331"/>
                  <a:gd name="connsiteY0" fmla="*/ 61164 h 496345"/>
                  <a:gd name="connsiteX1" fmla="*/ 431731 w 692331"/>
                  <a:gd name="connsiteY1" fmla="*/ 7701 h 496345"/>
                  <a:gd name="connsiteX2" fmla="*/ 692326 w 692331"/>
                  <a:gd name="connsiteY2" fmla="*/ 246729 h 496345"/>
                  <a:gd name="connsiteX0" fmla="*/ 0 w 573729"/>
                  <a:gd name="connsiteY0" fmla="*/ 62375 h 249384"/>
                  <a:gd name="connsiteX1" fmla="*/ 313134 w 573729"/>
                  <a:gd name="connsiteY1" fmla="*/ 8912 h 249384"/>
                  <a:gd name="connsiteX2" fmla="*/ 573729 w 573729"/>
                  <a:gd name="connsiteY2" fmla="*/ 247940 h 249384"/>
                  <a:gd name="connsiteX3" fmla="*/ 227569 w 573729"/>
                  <a:gd name="connsiteY3" fmla="*/ 249384 h 249384"/>
                  <a:gd name="connsiteX4" fmla="*/ 0 w 573729"/>
                  <a:gd name="connsiteY4" fmla="*/ 62375 h 249384"/>
                  <a:gd name="connsiteX0" fmla="*/ 0 w 573729"/>
                  <a:gd name="connsiteY0" fmla="*/ 62375 h 249384"/>
                  <a:gd name="connsiteX1" fmla="*/ 174182 w 573729"/>
                  <a:gd name="connsiteY1" fmla="*/ 84003 h 249384"/>
                  <a:gd name="connsiteX2" fmla="*/ 313134 w 573729"/>
                  <a:gd name="connsiteY2" fmla="*/ 8912 h 249384"/>
                  <a:gd name="connsiteX3" fmla="*/ 573729 w 573729"/>
                  <a:gd name="connsiteY3" fmla="*/ 247940 h 249384"/>
                  <a:gd name="connsiteX0" fmla="*/ 0 w 573729"/>
                  <a:gd name="connsiteY0" fmla="*/ 61168 h 248177"/>
                  <a:gd name="connsiteX1" fmla="*/ 313134 w 573729"/>
                  <a:gd name="connsiteY1" fmla="*/ 7705 h 248177"/>
                  <a:gd name="connsiteX2" fmla="*/ 573729 w 573729"/>
                  <a:gd name="connsiteY2" fmla="*/ 246733 h 248177"/>
                  <a:gd name="connsiteX3" fmla="*/ 227569 w 573729"/>
                  <a:gd name="connsiteY3" fmla="*/ 248177 h 248177"/>
                  <a:gd name="connsiteX4" fmla="*/ 0 w 573729"/>
                  <a:gd name="connsiteY4" fmla="*/ 61168 h 248177"/>
                  <a:gd name="connsiteX0" fmla="*/ 0 w 573729"/>
                  <a:gd name="connsiteY0" fmla="*/ 61168 h 248177"/>
                  <a:gd name="connsiteX1" fmla="*/ 174182 w 573729"/>
                  <a:gd name="connsiteY1" fmla="*/ 82796 h 248177"/>
                  <a:gd name="connsiteX2" fmla="*/ 291592 w 573729"/>
                  <a:gd name="connsiteY2" fmla="*/ 71923 h 248177"/>
                  <a:gd name="connsiteX3" fmla="*/ 573729 w 573729"/>
                  <a:gd name="connsiteY3" fmla="*/ 246733 h 248177"/>
                  <a:gd name="connsiteX0" fmla="*/ 0 w 573729"/>
                  <a:gd name="connsiteY0" fmla="*/ 61168 h 248177"/>
                  <a:gd name="connsiteX1" fmla="*/ 313134 w 573729"/>
                  <a:gd name="connsiteY1" fmla="*/ 7705 h 248177"/>
                  <a:gd name="connsiteX2" fmla="*/ 573729 w 573729"/>
                  <a:gd name="connsiteY2" fmla="*/ 246733 h 248177"/>
                  <a:gd name="connsiteX3" fmla="*/ 227569 w 573729"/>
                  <a:gd name="connsiteY3" fmla="*/ 248177 h 248177"/>
                  <a:gd name="connsiteX4" fmla="*/ 0 w 573729"/>
                  <a:gd name="connsiteY4" fmla="*/ 61168 h 248177"/>
                  <a:gd name="connsiteX0" fmla="*/ 0 w 573729"/>
                  <a:gd name="connsiteY0" fmla="*/ 61168 h 248177"/>
                  <a:gd name="connsiteX1" fmla="*/ 174182 w 573729"/>
                  <a:gd name="connsiteY1" fmla="*/ 82796 h 248177"/>
                  <a:gd name="connsiteX2" fmla="*/ 291592 w 573729"/>
                  <a:gd name="connsiteY2" fmla="*/ 71923 h 248177"/>
                  <a:gd name="connsiteX3" fmla="*/ 483250 w 573729"/>
                  <a:gd name="connsiteY3" fmla="*/ 173077 h 248177"/>
                  <a:gd name="connsiteX4" fmla="*/ 573729 w 573729"/>
                  <a:gd name="connsiteY4" fmla="*/ 246733 h 248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29" h="248177" stroke="0" extrusionOk="0">
                    <a:moveTo>
                      <a:pt x="0" y="61168"/>
                    </a:moveTo>
                    <a:cubicBezTo>
                      <a:pt x="85770" y="7523"/>
                      <a:pt x="202844" y="-12465"/>
                      <a:pt x="313134" y="7705"/>
                    </a:cubicBezTo>
                    <a:cubicBezTo>
                      <a:pt x="465724" y="35611"/>
                      <a:pt x="572813" y="133837"/>
                      <a:pt x="573729" y="246733"/>
                    </a:cubicBezTo>
                    <a:lnTo>
                      <a:pt x="227569" y="248177"/>
                    </a:lnTo>
                    <a:lnTo>
                      <a:pt x="0" y="61168"/>
                    </a:lnTo>
                    <a:close/>
                  </a:path>
                  <a:path w="573729" h="248177" fill="none">
                    <a:moveTo>
                      <a:pt x="0" y="61168"/>
                    </a:moveTo>
                    <a:cubicBezTo>
                      <a:pt x="27269" y="52275"/>
                      <a:pt x="121993" y="91707"/>
                      <a:pt x="174182" y="82796"/>
                    </a:cubicBezTo>
                    <a:cubicBezTo>
                      <a:pt x="226371" y="73885"/>
                      <a:pt x="231596" y="59984"/>
                      <a:pt x="291592" y="71923"/>
                    </a:cubicBezTo>
                    <a:cubicBezTo>
                      <a:pt x="351588" y="83862"/>
                      <a:pt x="436227" y="143942"/>
                      <a:pt x="483250" y="173077"/>
                    </a:cubicBezTo>
                    <a:cubicBezTo>
                      <a:pt x="530273" y="202212"/>
                      <a:pt x="567134" y="231350"/>
                      <a:pt x="573729" y="246733"/>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25" name="Arc 30">
                <a:extLst>
                  <a:ext uri="{FF2B5EF4-FFF2-40B4-BE49-F238E27FC236}">
                    <a16:creationId xmlns:a16="http://schemas.microsoft.com/office/drawing/2014/main" id="{E8FBFFFF-F9B7-4B0A-B451-CBA32FA2A246}"/>
                  </a:ext>
                </a:extLst>
              </p:cNvPr>
              <p:cNvSpPr/>
              <p:nvPr/>
            </p:nvSpPr>
            <p:spPr>
              <a:xfrm rot="9273700" flipH="1">
                <a:off x="1296454" y="3910315"/>
                <a:ext cx="358485" cy="1178923"/>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395998 h 583007"/>
                  <a:gd name="connsiteX1" fmla="*/ 313665 w 573735"/>
                  <a:gd name="connsiteY1" fmla="*/ 342632 h 583007"/>
                  <a:gd name="connsiteX2" fmla="*/ 573735 w 573735"/>
                  <a:gd name="connsiteY2" fmla="*/ 583007 h 583007"/>
                  <a:gd name="connsiteX3" fmla="*/ 227569 w 573735"/>
                  <a:gd name="connsiteY3" fmla="*/ 583007 h 583007"/>
                  <a:gd name="connsiteX4" fmla="*/ 0 w 573735"/>
                  <a:gd name="connsiteY4" fmla="*/ 395998 h 583007"/>
                  <a:gd name="connsiteX0" fmla="*/ 223332 w 573735"/>
                  <a:gd name="connsiteY0" fmla="*/ 5318 h 583007"/>
                  <a:gd name="connsiteX1" fmla="*/ 313665 w 573735"/>
                  <a:gd name="connsiteY1" fmla="*/ 342632 h 583007"/>
                  <a:gd name="connsiteX2" fmla="*/ 573735 w 573735"/>
                  <a:gd name="connsiteY2" fmla="*/ 583007 h 583007"/>
                  <a:gd name="connsiteX0" fmla="*/ 0 w 575049"/>
                  <a:gd name="connsiteY0" fmla="*/ 397661 h 584670"/>
                  <a:gd name="connsiteX1" fmla="*/ 313665 w 575049"/>
                  <a:gd name="connsiteY1" fmla="*/ 344295 h 584670"/>
                  <a:gd name="connsiteX2" fmla="*/ 573735 w 575049"/>
                  <a:gd name="connsiteY2" fmla="*/ 584670 h 584670"/>
                  <a:gd name="connsiteX3" fmla="*/ 227569 w 575049"/>
                  <a:gd name="connsiteY3" fmla="*/ 584670 h 584670"/>
                  <a:gd name="connsiteX4" fmla="*/ 0 w 575049"/>
                  <a:gd name="connsiteY4" fmla="*/ 397661 h 584670"/>
                  <a:gd name="connsiteX0" fmla="*/ 223332 w 575049"/>
                  <a:gd name="connsiteY0" fmla="*/ 6981 h 584670"/>
                  <a:gd name="connsiteX1" fmla="*/ 444302 w 575049"/>
                  <a:gd name="connsiteY1" fmla="*/ 247048 h 584670"/>
                  <a:gd name="connsiteX2" fmla="*/ 573735 w 575049"/>
                  <a:gd name="connsiteY2" fmla="*/ 584670 h 584670"/>
                </a:gdLst>
                <a:ahLst/>
                <a:cxnLst>
                  <a:cxn ang="0">
                    <a:pos x="connsiteX0" y="connsiteY0"/>
                  </a:cxn>
                  <a:cxn ang="0">
                    <a:pos x="connsiteX1" y="connsiteY1"/>
                  </a:cxn>
                  <a:cxn ang="0">
                    <a:pos x="connsiteX2" y="connsiteY2"/>
                  </a:cxn>
                </a:cxnLst>
                <a:rect l="l" t="t" r="r" b="b"/>
                <a:pathLst>
                  <a:path w="575049" h="584670" stroke="0" extrusionOk="0">
                    <a:moveTo>
                      <a:pt x="0" y="397661"/>
                    </a:moveTo>
                    <a:cubicBezTo>
                      <a:pt x="85916" y="343925"/>
                      <a:pt x="203231" y="323966"/>
                      <a:pt x="313665" y="344295"/>
                    </a:cubicBezTo>
                    <a:cubicBezTo>
                      <a:pt x="466722" y="372471"/>
                      <a:pt x="573735" y="471380"/>
                      <a:pt x="573735" y="584670"/>
                    </a:cubicBezTo>
                    <a:lnTo>
                      <a:pt x="227569" y="584670"/>
                    </a:lnTo>
                    <a:lnTo>
                      <a:pt x="0" y="397661"/>
                    </a:lnTo>
                    <a:close/>
                  </a:path>
                  <a:path w="575049" h="584670" fill="none">
                    <a:moveTo>
                      <a:pt x="223332" y="6981"/>
                    </a:moveTo>
                    <a:cubicBezTo>
                      <a:pt x="309248" y="-46755"/>
                      <a:pt x="333868" y="226719"/>
                      <a:pt x="444302" y="247048"/>
                    </a:cubicBezTo>
                    <a:cubicBezTo>
                      <a:pt x="597359" y="275224"/>
                      <a:pt x="573735" y="471380"/>
                      <a:pt x="573735" y="584670"/>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27" name="Arc 37">
                <a:extLst>
                  <a:ext uri="{FF2B5EF4-FFF2-40B4-BE49-F238E27FC236}">
                    <a16:creationId xmlns:a16="http://schemas.microsoft.com/office/drawing/2014/main" id="{24324BA9-BC1F-4110-B627-866BCF31FC01}"/>
                  </a:ext>
                </a:extLst>
              </p:cNvPr>
              <p:cNvSpPr/>
              <p:nvPr/>
            </p:nvSpPr>
            <p:spPr>
              <a:xfrm rot="4597874">
                <a:off x="1011540" y="4288887"/>
                <a:ext cx="1003491" cy="147246"/>
              </a:xfrm>
              <a:custGeom>
                <a:avLst/>
                <a:gdLst>
                  <a:gd name="connsiteX0" fmla="*/ 41885 w 692331"/>
                  <a:gd name="connsiteY0" fmla="*/ 366505 h 496345"/>
                  <a:gd name="connsiteX1" fmla="*/ 148345 w 692331"/>
                  <a:gd name="connsiteY1" fmla="*/ 44515 h 496345"/>
                  <a:gd name="connsiteX2" fmla="*/ 446572 w 692331"/>
                  <a:gd name="connsiteY2" fmla="*/ 10668 h 496345"/>
                  <a:gd name="connsiteX3" fmla="*/ 692332 w 692331"/>
                  <a:gd name="connsiteY3" fmla="*/ 248172 h 496345"/>
                  <a:gd name="connsiteX4" fmla="*/ 346166 w 692331"/>
                  <a:gd name="connsiteY4" fmla="*/ 248173 h 496345"/>
                  <a:gd name="connsiteX5" fmla="*/ 41885 w 692331"/>
                  <a:gd name="connsiteY5" fmla="*/ 366505 h 496345"/>
                  <a:gd name="connsiteX0" fmla="*/ 41885 w 692331"/>
                  <a:gd name="connsiteY0" fmla="*/ 366505 h 496345"/>
                  <a:gd name="connsiteX1" fmla="*/ 148345 w 692331"/>
                  <a:gd name="connsiteY1" fmla="*/ 44515 h 496345"/>
                  <a:gd name="connsiteX2" fmla="*/ 446572 w 692331"/>
                  <a:gd name="connsiteY2" fmla="*/ 10668 h 496345"/>
                  <a:gd name="connsiteX3" fmla="*/ 692332 w 692331"/>
                  <a:gd name="connsiteY3" fmla="*/ 248172 h 496345"/>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46606 w 692366"/>
                  <a:gd name="connsiteY2" fmla="*/ 10669 h 366506"/>
                  <a:gd name="connsiteX3" fmla="*/ 561855 w 692366"/>
                  <a:gd name="connsiteY3" fmla="*/ 143175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52322 w 692366"/>
                  <a:gd name="connsiteY2" fmla="*/ 161306 h 366506"/>
                  <a:gd name="connsiteX3" fmla="*/ 561855 w 692366"/>
                  <a:gd name="connsiteY3" fmla="*/ 143175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52322 w 692366"/>
                  <a:gd name="connsiteY2" fmla="*/ 161306 h 366506"/>
                  <a:gd name="connsiteX3" fmla="*/ 609812 w 692366"/>
                  <a:gd name="connsiteY3" fmla="*/ 177997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358288 w 692366"/>
                  <a:gd name="connsiteY2" fmla="*/ 120920 h 366506"/>
                  <a:gd name="connsiteX3" fmla="*/ 452322 w 692366"/>
                  <a:gd name="connsiteY3" fmla="*/ 161306 h 366506"/>
                  <a:gd name="connsiteX4" fmla="*/ 609812 w 692366"/>
                  <a:gd name="connsiteY4" fmla="*/ 177997 h 366506"/>
                  <a:gd name="connsiteX5" fmla="*/ 692366 w 692366"/>
                  <a:gd name="connsiteY5"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282020 w 692366"/>
                  <a:gd name="connsiteY1" fmla="*/ 199101 h 366506"/>
                  <a:gd name="connsiteX2" fmla="*/ 358288 w 692366"/>
                  <a:gd name="connsiteY2" fmla="*/ 120920 h 366506"/>
                  <a:gd name="connsiteX3" fmla="*/ 452322 w 692366"/>
                  <a:gd name="connsiteY3" fmla="*/ 161306 h 366506"/>
                  <a:gd name="connsiteX4" fmla="*/ 609812 w 692366"/>
                  <a:gd name="connsiteY4" fmla="*/ 177997 h 366506"/>
                  <a:gd name="connsiteX5" fmla="*/ 692366 w 692366"/>
                  <a:gd name="connsiteY5" fmla="*/ 248173 h 36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366" h="366506" stroke="0" extrusionOk="0">
                    <a:moveTo>
                      <a:pt x="41919" y="366506"/>
                    </a:moveTo>
                    <a:cubicBezTo>
                      <a:pt x="-42148" y="255401"/>
                      <a:pt x="3695" y="116748"/>
                      <a:pt x="148379" y="44516"/>
                    </a:cubicBezTo>
                    <a:cubicBezTo>
                      <a:pt x="235325" y="1109"/>
                      <a:pt x="345210" y="-11362"/>
                      <a:pt x="446606" y="10669"/>
                    </a:cubicBezTo>
                    <a:cubicBezTo>
                      <a:pt x="592558" y="42382"/>
                      <a:pt x="692366" y="138837"/>
                      <a:pt x="692366" y="248173"/>
                    </a:cubicBezTo>
                    <a:lnTo>
                      <a:pt x="346200" y="248174"/>
                    </a:lnTo>
                    <a:lnTo>
                      <a:pt x="41919" y="366506"/>
                    </a:lnTo>
                    <a:close/>
                  </a:path>
                  <a:path w="692366" h="366506" fill="none">
                    <a:moveTo>
                      <a:pt x="41919" y="366506"/>
                    </a:moveTo>
                    <a:cubicBezTo>
                      <a:pt x="-42148" y="255401"/>
                      <a:pt x="229292" y="240032"/>
                      <a:pt x="282020" y="199101"/>
                    </a:cubicBezTo>
                    <a:cubicBezTo>
                      <a:pt x="334748" y="158170"/>
                      <a:pt x="307631" y="101455"/>
                      <a:pt x="358288" y="120920"/>
                    </a:cubicBezTo>
                    <a:cubicBezTo>
                      <a:pt x="408945" y="140385"/>
                      <a:pt x="389332" y="139982"/>
                      <a:pt x="452322" y="161306"/>
                    </a:cubicBezTo>
                    <a:cubicBezTo>
                      <a:pt x="533420" y="171775"/>
                      <a:pt x="568852" y="138413"/>
                      <a:pt x="609812" y="177997"/>
                    </a:cubicBezTo>
                    <a:cubicBezTo>
                      <a:pt x="650772" y="217581"/>
                      <a:pt x="682800" y="224699"/>
                      <a:pt x="692366" y="248173"/>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29" name="Rounded Rectangle 51">
                <a:extLst>
                  <a:ext uri="{FF2B5EF4-FFF2-40B4-BE49-F238E27FC236}">
                    <a16:creationId xmlns:a16="http://schemas.microsoft.com/office/drawing/2014/main" id="{566FCE6B-ECEB-456A-81E4-2111198839CF}"/>
                  </a:ext>
                </a:extLst>
              </p:cNvPr>
              <p:cNvSpPr/>
              <p:nvPr/>
            </p:nvSpPr>
            <p:spPr>
              <a:xfrm>
                <a:off x="1280528" y="2770884"/>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30" name="Rounded Rectangle 52">
                <a:extLst>
                  <a:ext uri="{FF2B5EF4-FFF2-40B4-BE49-F238E27FC236}">
                    <a16:creationId xmlns:a16="http://schemas.microsoft.com/office/drawing/2014/main" id="{B0BA8FE1-7D9E-4140-815F-B254B45683E6}"/>
                  </a:ext>
                </a:extLst>
              </p:cNvPr>
              <p:cNvSpPr/>
              <p:nvPr/>
            </p:nvSpPr>
            <p:spPr>
              <a:xfrm>
                <a:off x="1284956" y="313879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31" name="Rounded Rectangle 53">
                <a:extLst>
                  <a:ext uri="{FF2B5EF4-FFF2-40B4-BE49-F238E27FC236}">
                    <a16:creationId xmlns:a16="http://schemas.microsoft.com/office/drawing/2014/main" id="{30DC22BC-E3B5-46FC-B3B6-0CFF97DE8FA5}"/>
                  </a:ext>
                </a:extLst>
              </p:cNvPr>
              <p:cNvSpPr/>
              <p:nvPr/>
            </p:nvSpPr>
            <p:spPr>
              <a:xfrm>
                <a:off x="1284956" y="351463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grpSp>
        <p:grpSp>
          <p:nvGrpSpPr>
            <p:cNvPr id="32" name="Group 31">
              <a:extLst>
                <a:ext uri="{FF2B5EF4-FFF2-40B4-BE49-F238E27FC236}">
                  <a16:creationId xmlns:a16="http://schemas.microsoft.com/office/drawing/2014/main" id="{86FA62DA-737E-4277-90A2-05886FE1C671}"/>
                </a:ext>
              </a:extLst>
            </p:cNvPr>
            <p:cNvGrpSpPr/>
            <p:nvPr/>
          </p:nvGrpSpPr>
          <p:grpSpPr>
            <a:xfrm rot="5400000">
              <a:off x="3072225" y="1844880"/>
              <a:ext cx="1808781" cy="3355548"/>
              <a:chOff x="542998" y="991098"/>
              <a:chExt cx="1808781" cy="3355548"/>
            </a:xfrm>
          </p:grpSpPr>
          <p:cxnSp>
            <p:nvCxnSpPr>
              <p:cNvPr id="33" name="Straight Connector 32">
                <a:extLst>
                  <a:ext uri="{FF2B5EF4-FFF2-40B4-BE49-F238E27FC236}">
                    <a16:creationId xmlns:a16="http://schemas.microsoft.com/office/drawing/2014/main" id="{FF9B48C6-2CE7-40BB-819A-08564B6C254F}"/>
                  </a:ext>
                </a:extLst>
              </p:cNvPr>
              <p:cNvCxnSpPr/>
              <p:nvPr/>
            </p:nvCxnSpPr>
            <p:spPr>
              <a:xfrm>
                <a:off x="1374999" y="2204776"/>
                <a:ext cx="9044" cy="1702005"/>
              </a:xfrm>
              <a:prstGeom prst="line">
                <a:avLst/>
              </a:prstGeom>
              <a:ln/>
            </p:spPr>
            <p:style>
              <a:lnRef idx="3">
                <a:schemeClr val="accent1"/>
              </a:lnRef>
              <a:fillRef idx="0">
                <a:schemeClr val="accent1"/>
              </a:fillRef>
              <a:effectRef idx="2">
                <a:schemeClr val="accent1"/>
              </a:effectRef>
              <a:fontRef idx="minor">
                <a:schemeClr val="tx1"/>
              </a:fontRef>
            </p:style>
          </p:cxnSp>
          <p:sp>
            <p:nvSpPr>
              <p:cNvPr id="34" name="Rounded Rectangle 31">
                <a:extLst>
                  <a:ext uri="{FF2B5EF4-FFF2-40B4-BE49-F238E27FC236}">
                    <a16:creationId xmlns:a16="http://schemas.microsoft.com/office/drawing/2014/main" id="{ED0FF2A5-E415-40C0-B407-B9E0B32111A0}"/>
                  </a:ext>
                </a:extLst>
              </p:cNvPr>
              <p:cNvSpPr/>
              <p:nvPr/>
            </p:nvSpPr>
            <p:spPr>
              <a:xfrm>
                <a:off x="1283114" y="237775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35" name="Arc 34">
                <a:extLst>
                  <a:ext uri="{FF2B5EF4-FFF2-40B4-BE49-F238E27FC236}">
                    <a16:creationId xmlns:a16="http://schemas.microsoft.com/office/drawing/2014/main" id="{5E35DEC2-DE30-4BB2-943F-09D9B07D04AF}"/>
                  </a:ext>
                </a:extLst>
              </p:cNvPr>
              <p:cNvSpPr/>
              <p:nvPr/>
            </p:nvSpPr>
            <p:spPr>
              <a:xfrm rot="1622313">
                <a:off x="543312" y="1388340"/>
                <a:ext cx="542611" cy="527761"/>
              </a:xfrm>
              <a:prstGeom prst="arc">
                <a:avLst>
                  <a:gd name="adj1" fmla="val 16200000"/>
                  <a:gd name="adj2" fmla="val 339503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36" name="Arc 35">
                <a:extLst>
                  <a:ext uri="{FF2B5EF4-FFF2-40B4-BE49-F238E27FC236}">
                    <a16:creationId xmlns:a16="http://schemas.microsoft.com/office/drawing/2014/main" id="{4C342351-5FCF-41C8-B4A7-343ECD6079D2}"/>
                  </a:ext>
                </a:extLst>
              </p:cNvPr>
              <p:cNvSpPr/>
              <p:nvPr/>
            </p:nvSpPr>
            <p:spPr>
              <a:xfrm rot="20634130">
                <a:off x="805583" y="1887974"/>
                <a:ext cx="542611" cy="749607"/>
              </a:xfrm>
              <a:prstGeom prst="arc">
                <a:avLst>
                  <a:gd name="adj1" fmla="val 15548075"/>
                  <a:gd name="adj2" fmla="val 223108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37" name="Arc 36">
                <a:extLst>
                  <a:ext uri="{FF2B5EF4-FFF2-40B4-BE49-F238E27FC236}">
                    <a16:creationId xmlns:a16="http://schemas.microsoft.com/office/drawing/2014/main" id="{F2AF21B1-235E-42AA-ADAD-26278DB6EC09}"/>
                  </a:ext>
                </a:extLst>
              </p:cNvPr>
              <p:cNvSpPr/>
              <p:nvPr/>
            </p:nvSpPr>
            <p:spPr>
              <a:xfrm rot="5400000">
                <a:off x="976079" y="942158"/>
                <a:ext cx="542611" cy="703383"/>
              </a:xfrm>
              <a:prstGeom prst="arc">
                <a:avLst>
                  <a:gd name="adj1" fmla="val 16200000"/>
                  <a:gd name="adj2" fmla="val 422122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38" name="Arc 37">
                <a:extLst>
                  <a:ext uri="{FF2B5EF4-FFF2-40B4-BE49-F238E27FC236}">
                    <a16:creationId xmlns:a16="http://schemas.microsoft.com/office/drawing/2014/main" id="{6BC53FC3-54CC-49DD-8EFF-035DE865DA46}"/>
                  </a:ext>
                </a:extLst>
              </p:cNvPr>
              <p:cNvSpPr/>
              <p:nvPr/>
            </p:nvSpPr>
            <p:spPr>
              <a:xfrm rot="14899068">
                <a:off x="1556287" y="1644719"/>
                <a:ext cx="590285" cy="1000698"/>
              </a:xfrm>
              <a:prstGeom prst="arc">
                <a:avLst>
                  <a:gd name="adj1" fmla="val 16200000"/>
                  <a:gd name="adj2" fmla="val 259130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39" name="Arc 38">
                <a:extLst>
                  <a:ext uri="{FF2B5EF4-FFF2-40B4-BE49-F238E27FC236}">
                    <a16:creationId xmlns:a16="http://schemas.microsoft.com/office/drawing/2014/main" id="{A64E01C7-C0D6-4264-BDEF-4B39D0807DD5}"/>
                  </a:ext>
                </a:extLst>
              </p:cNvPr>
              <p:cNvSpPr/>
              <p:nvPr/>
            </p:nvSpPr>
            <p:spPr>
              <a:xfrm rot="10003927">
                <a:off x="1624951" y="1039584"/>
                <a:ext cx="496898" cy="802400"/>
              </a:xfrm>
              <a:prstGeom prst="arc">
                <a:avLst>
                  <a:gd name="adj1" fmla="val 16200000"/>
                  <a:gd name="adj2" fmla="val 223108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cxnSp>
            <p:nvCxnSpPr>
              <p:cNvPr id="40" name="Straight Connector 40">
                <a:extLst>
                  <a:ext uri="{FF2B5EF4-FFF2-40B4-BE49-F238E27FC236}">
                    <a16:creationId xmlns:a16="http://schemas.microsoft.com/office/drawing/2014/main" id="{7F98D302-CF9B-4CCF-91E9-5AFFB02F569F}"/>
                  </a:ext>
                </a:extLst>
              </p:cNvPr>
              <p:cNvCxnSpPr>
                <a:cxnSpLocks/>
                <a:stCxn id="35" idx="2"/>
              </p:cNvCxnSpPr>
              <p:nvPr/>
            </p:nvCxnSpPr>
            <p:spPr>
              <a:xfrm rot="10800000" flipV="1">
                <a:off x="542998" y="1916641"/>
                <a:ext cx="301175" cy="288136"/>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0BA71B-054F-4EDF-8851-0A04896F6EB2}"/>
                  </a:ext>
                </a:extLst>
              </p:cNvPr>
              <p:cNvCxnSpPr>
                <a:endCxn id="37" idx="0"/>
              </p:cNvCxnSpPr>
              <p:nvPr/>
            </p:nvCxnSpPr>
            <p:spPr>
              <a:xfrm rot="10800000" flipV="1">
                <a:off x="1599075" y="1041338"/>
                <a:ext cx="318001" cy="252510"/>
              </a:xfrm>
              <a:prstGeom prst="curvedConnector4">
                <a:avLst>
                  <a:gd name="adj1" fmla="val 62639"/>
                  <a:gd name="adj2" fmla="val 37325"/>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0">
                <a:extLst>
                  <a:ext uri="{FF2B5EF4-FFF2-40B4-BE49-F238E27FC236}">
                    <a16:creationId xmlns:a16="http://schemas.microsoft.com/office/drawing/2014/main" id="{2B2FE65E-3161-4BB6-A6CF-7CECF601339E}"/>
                  </a:ext>
                </a:extLst>
              </p:cNvPr>
              <p:cNvCxnSpPr/>
              <p:nvPr/>
            </p:nvCxnSpPr>
            <p:spPr>
              <a:xfrm rot="10800000" flipV="1">
                <a:off x="1958351" y="1529146"/>
                <a:ext cx="301175" cy="288136"/>
              </a:xfrm>
              <a:prstGeom prst="curvedConnector3">
                <a:avLst>
                  <a:gd name="adj1" fmla="val 22975"/>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0">
                <a:extLst>
                  <a:ext uri="{FF2B5EF4-FFF2-40B4-BE49-F238E27FC236}">
                    <a16:creationId xmlns:a16="http://schemas.microsoft.com/office/drawing/2014/main" id="{E77D7DB2-3A73-453C-A9F4-3B4E4183993E}"/>
                  </a:ext>
                </a:extLst>
              </p:cNvPr>
              <p:cNvCxnSpPr/>
              <p:nvPr/>
            </p:nvCxnSpPr>
            <p:spPr>
              <a:xfrm rot="16200000" flipH="1">
                <a:off x="1416278" y="1039958"/>
                <a:ext cx="226578" cy="128857"/>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0">
                <a:extLst>
                  <a:ext uri="{FF2B5EF4-FFF2-40B4-BE49-F238E27FC236}">
                    <a16:creationId xmlns:a16="http://schemas.microsoft.com/office/drawing/2014/main" id="{67DBC585-D8B5-497F-A934-1056517C8A76}"/>
                  </a:ext>
                </a:extLst>
              </p:cNvPr>
              <p:cNvCxnSpPr>
                <a:cxnSpLocks/>
                <a:endCxn id="35" idx="0"/>
              </p:cNvCxnSpPr>
              <p:nvPr/>
            </p:nvCxnSpPr>
            <p:spPr>
              <a:xfrm>
                <a:off x="648506" y="1236223"/>
                <a:ext cx="286068" cy="180959"/>
              </a:xfrm>
              <a:prstGeom prst="curvedConnector5">
                <a:avLst>
                  <a:gd name="adj1" fmla="val 55323"/>
                  <a:gd name="adj2" fmla="val 42031"/>
                  <a:gd name="adj3" fmla="val 60483"/>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0">
                <a:extLst>
                  <a:ext uri="{FF2B5EF4-FFF2-40B4-BE49-F238E27FC236}">
                    <a16:creationId xmlns:a16="http://schemas.microsoft.com/office/drawing/2014/main" id="{053C6207-77CD-403A-B8B1-0B837A79EC08}"/>
                  </a:ext>
                </a:extLst>
              </p:cNvPr>
              <p:cNvCxnSpPr/>
              <p:nvPr/>
            </p:nvCxnSpPr>
            <p:spPr>
              <a:xfrm rot="10800000" flipV="1">
                <a:off x="577693" y="1397923"/>
                <a:ext cx="301175" cy="288136"/>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0">
                <a:extLst>
                  <a:ext uri="{FF2B5EF4-FFF2-40B4-BE49-F238E27FC236}">
                    <a16:creationId xmlns:a16="http://schemas.microsoft.com/office/drawing/2014/main" id="{E4BC5BE3-7D98-49A7-8EDA-BD71046F9A86}"/>
                  </a:ext>
                </a:extLst>
              </p:cNvPr>
              <p:cNvCxnSpPr>
                <a:endCxn id="39" idx="0"/>
              </p:cNvCxnSpPr>
              <p:nvPr/>
            </p:nvCxnSpPr>
            <p:spPr>
              <a:xfrm rot="10800000">
                <a:off x="1965476" y="1831274"/>
                <a:ext cx="227877" cy="177815"/>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00C710F-745D-43CC-ADAD-233E4687E831}"/>
                  </a:ext>
                </a:extLst>
              </p:cNvPr>
              <p:cNvSpPr/>
              <p:nvPr/>
            </p:nvSpPr>
            <p:spPr>
              <a:xfrm>
                <a:off x="1242133" y="1632036"/>
                <a:ext cx="316558" cy="323139"/>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1108"/>
              </a:p>
            </p:txBody>
          </p:sp>
          <p:sp>
            <p:nvSpPr>
              <p:cNvPr id="48" name="Arc 1">
                <a:extLst>
                  <a:ext uri="{FF2B5EF4-FFF2-40B4-BE49-F238E27FC236}">
                    <a16:creationId xmlns:a16="http://schemas.microsoft.com/office/drawing/2014/main" id="{2A899E91-09B6-4802-B934-BF6550F008B3}"/>
                  </a:ext>
                </a:extLst>
              </p:cNvPr>
              <p:cNvSpPr/>
              <p:nvPr/>
            </p:nvSpPr>
            <p:spPr>
              <a:xfrm rot="6994877">
                <a:off x="1055319" y="3965705"/>
                <a:ext cx="397201" cy="171814"/>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300432 w 573735"/>
                  <a:gd name="connsiteY1" fmla="*/ 75959 h 248176"/>
                  <a:gd name="connsiteX2" fmla="*/ 573735 w 573735"/>
                  <a:gd name="connsiteY2"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300432 w 573735"/>
                  <a:gd name="connsiteY1" fmla="*/ 75959 h 248176"/>
                  <a:gd name="connsiteX2" fmla="*/ 490799 w 573735"/>
                  <a:gd name="connsiteY2" fmla="*/ 122677 h 248176"/>
                  <a:gd name="connsiteX3" fmla="*/ 573735 w 573735"/>
                  <a:gd name="connsiteY3"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153777 w 573735"/>
                  <a:gd name="connsiteY1" fmla="*/ 16754 h 248176"/>
                  <a:gd name="connsiteX2" fmla="*/ 300432 w 573735"/>
                  <a:gd name="connsiteY2" fmla="*/ 75959 h 248176"/>
                  <a:gd name="connsiteX3" fmla="*/ 490799 w 573735"/>
                  <a:gd name="connsiteY3" fmla="*/ 122677 h 248176"/>
                  <a:gd name="connsiteX4" fmla="*/ 573735 w 573735"/>
                  <a:gd name="connsiteY4" fmla="*/ 248176 h 24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35" h="248176" stroke="0" extrusionOk="0">
                    <a:moveTo>
                      <a:pt x="0" y="61167"/>
                    </a:moveTo>
                    <a:cubicBezTo>
                      <a:pt x="85916" y="7431"/>
                      <a:pt x="203231" y="-12528"/>
                      <a:pt x="313665" y="7801"/>
                    </a:cubicBezTo>
                    <a:cubicBezTo>
                      <a:pt x="466722" y="35977"/>
                      <a:pt x="573735" y="134886"/>
                      <a:pt x="573735" y="248176"/>
                    </a:cubicBezTo>
                    <a:lnTo>
                      <a:pt x="227569" y="248176"/>
                    </a:lnTo>
                    <a:lnTo>
                      <a:pt x="0" y="61167"/>
                    </a:lnTo>
                    <a:close/>
                  </a:path>
                  <a:path w="573735" h="248176" fill="none">
                    <a:moveTo>
                      <a:pt x="0" y="61167"/>
                    </a:moveTo>
                    <a:cubicBezTo>
                      <a:pt x="26893" y="57866"/>
                      <a:pt x="103705" y="14289"/>
                      <a:pt x="153777" y="16754"/>
                    </a:cubicBezTo>
                    <a:cubicBezTo>
                      <a:pt x="203849" y="19219"/>
                      <a:pt x="245525" y="62407"/>
                      <a:pt x="300432" y="75959"/>
                    </a:cubicBezTo>
                    <a:cubicBezTo>
                      <a:pt x="390438" y="93150"/>
                      <a:pt x="445249" y="93974"/>
                      <a:pt x="490799" y="122677"/>
                    </a:cubicBezTo>
                    <a:cubicBezTo>
                      <a:pt x="536350" y="151380"/>
                      <a:pt x="568118" y="234199"/>
                      <a:pt x="573735" y="248176"/>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49" name="Arc 29">
                <a:extLst>
                  <a:ext uri="{FF2B5EF4-FFF2-40B4-BE49-F238E27FC236}">
                    <a16:creationId xmlns:a16="http://schemas.microsoft.com/office/drawing/2014/main" id="{30CD6FE4-D06F-48D9-A11C-B66D6297406D}"/>
                  </a:ext>
                </a:extLst>
              </p:cNvPr>
              <p:cNvSpPr/>
              <p:nvPr/>
            </p:nvSpPr>
            <p:spPr>
              <a:xfrm rot="4287367">
                <a:off x="1201741" y="4017192"/>
                <a:ext cx="397197" cy="171815"/>
              </a:xfrm>
              <a:custGeom>
                <a:avLst/>
                <a:gdLst>
                  <a:gd name="connsiteX0" fmla="*/ 118597 w 692331"/>
                  <a:gd name="connsiteY0" fmla="*/ 61164 h 496345"/>
                  <a:gd name="connsiteX1" fmla="*/ 431731 w 692331"/>
                  <a:gd name="connsiteY1" fmla="*/ 7701 h 496345"/>
                  <a:gd name="connsiteX2" fmla="*/ 692326 w 692331"/>
                  <a:gd name="connsiteY2" fmla="*/ 246729 h 496345"/>
                  <a:gd name="connsiteX3" fmla="*/ 346166 w 692331"/>
                  <a:gd name="connsiteY3" fmla="*/ 248173 h 496345"/>
                  <a:gd name="connsiteX4" fmla="*/ 118597 w 692331"/>
                  <a:gd name="connsiteY4" fmla="*/ 61164 h 496345"/>
                  <a:gd name="connsiteX0" fmla="*/ 118597 w 692331"/>
                  <a:gd name="connsiteY0" fmla="*/ 61164 h 496345"/>
                  <a:gd name="connsiteX1" fmla="*/ 431731 w 692331"/>
                  <a:gd name="connsiteY1" fmla="*/ 7701 h 496345"/>
                  <a:gd name="connsiteX2" fmla="*/ 692326 w 692331"/>
                  <a:gd name="connsiteY2" fmla="*/ 246729 h 496345"/>
                  <a:gd name="connsiteX0" fmla="*/ 0 w 573729"/>
                  <a:gd name="connsiteY0" fmla="*/ 62375 h 249384"/>
                  <a:gd name="connsiteX1" fmla="*/ 313134 w 573729"/>
                  <a:gd name="connsiteY1" fmla="*/ 8912 h 249384"/>
                  <a:gd name="connsiteX2" fmla="*/ 573729 w 573729"/>
                  <a:gd name="connsiteY2" fmla="*/ 247940 h 249384"/>
                  <a:gd name="connsiteX3" fmla="*/ 227569 w 573729"/>
                  <a:gd name="connsiteY3" fmla="*/ 249384 h 249384"/>
                  <a:gd name="connsiteX4" fmla="*/ 0 w 573729"/>
                  <a:gd name="connsiteY4" fmla="*/ 62375 h 249384"/>
                  <a:gd name="connsiteX0" fmla="*/ 0 w 573729"/>
                  <a:gd name="connsiteY0" fmla="*/ 62375 h 249384"/>
                  <a:gd name="connsiteX1" fmla="*/ 174182 w 573729"/>
                  <a:gd name="connsiteY1" fmla="*/ 84003 h 249384"/>
                  <a:gd name="connsiteX2" fmla="*/ 313134 w 573729"/>
                  <a:gd name="connsiteY2" fmla="*/ 8912 h 249384"/>
                  <a:gd name="connsiteX3" fmla="*/ 573729 w 573729"/>
                  <a:gd name="connsiteY3" fmla="*/ 247940 h 249384"/>
                  <a:gd name="connsiteX0" fmla="*/ 0 w 573729"/>
                  <a:gd name="connsiteY0" fmla="*/ 61168 h 248177"/>
                  <a:gd name="connsiteX1" fmla="*/ 313134 w 573729"/>
                  <a:gd name="connsiteY1" fmla="*/ 7705 h 248177"/>
                  <a:gd name="connsiteX2" fmla="*/ 573729 w 573729"/>
                  <a:gd name="connsiteY2" fmla="*/ 246733 h 248177"/>
                  <a:gd name="connsiteX3" fmla="*/ 227569 w 573729"/>
                  <a:gd name="connsiteY3" fmla="*/ 248177 h 248177"/>
                  <a:gd name="connsiteX4" fmla="*/ 0 w 573729"/>
                  <a:gd name="connsiteY4" fmla="*/ 61168 h 248177"/>
                  <a:gd name="connsiteX0" fmla="*/ 0 w 573729"/>
                  <a:gd name="connsiteY0" fmla="*/ 61168 h 248177"/>
                  <a:gd name="connsiteX1" fmla="*/ 174182 w 573729"/>
                  <a:gd name="connsiteY1" fmla="*/ 82796 h 248177"/>
                  <a:gd name="connsiteX2" fmla="*/ 291592 w 573729"/>
                  <a:gd name="connsiteY2" fmla="*/ 71923 h 248177"/>
                  <a:gd name="connsiteX3" fmla="*/ 573729 w 573729"/>
                  <a:gd name="connsiteY3" fmla="*/ 246733 h 248177"/>
                  <a:gd name="connsiteX0" fmla="*/ 0 w 573729"/>
                  <a:gd name="connsiteY0" fmla="*/ 61168 h 248177"/>
                  <a:gd name="connsiteX1" fmla="*/ 313134 w 573729"/>
                  <a:gd name="connsiteY1" fmla="*/ 7705 h 248177"/>
                  <a:gd name="connsiteX2" fmla="*/ 573729 w 573729"/>
                  <a:gd name="connsiteY2" fmla="*/ 246733 h 248177"/>
                  <a:gd name="connsiteX3" fmla="*/ 227569 w 573729"/>
                  <a:gd name="connsiteY3" fmla="*/ 248177 h 248177"/>
                  <a:gd name="connsiteX4" fmla="*/ 0 w 573729"/>
                  <a:gd name="connsiteY4" fmla="*/ 61168 h 248177"/>
                  <a:gd name="connsiteX0" fmla="*/ 0 w 573729"/>
                  <a:gd name="connsiteY0" fmla="*/ 61168 h 248177"/>
                  <a:gd name="connsiteX1" fmla="*/ 174182 w 573729"/>
                  <a:gd name="connsiteY1" fmla="*/ 82796 h 248177"/>
                  <a:gd name="connsiteX2" fmla="*/ 291592 w 573729"/>
                  <a:gd name="connsiteY2" fmla="*/ 71923 h 248177"/>
                  <a:gd name="connsiteX3" fmla="*/ 483250 w 573729"/>
                  <a:gd name="connsiteY3" fmla="*/ 173077 h 248177"/>
                  <a:gd name="connsiteX4" fmla="*/ 573729 w 573729"/>
                  <a:gd name="connsiteY4" fmla="*/ 246733 h 248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29" h="248177" stroke="0" extrusionOk="0">
                    <a:moveTo>
                      <a:pt x="0" y="61168"/>
                    </a:moveTo>
                    <a:cubicBezTo>
                      <a:pt x="85770" y="7523"/>
                      <a:pt x="202844" y="-12465"/>
                      <a:pt x="313134" y="7705"/>
                    </a:cubicBezTo>
                    <a:cubicBezTo>
                      <a:pt x="465724" y="35611"/>
                      <a:pt x="572813" y="133837"/>
                      <a:pt x="573729" y="246733"/>
                    </a:cubicBezTo>
                    <a:lnTo>
                      <a:pt x="227569" y="248177"/>
                    </a:lnTo>
                    <a:lnTo>
                      <a:pt x="0" y="61168"/>
                    </a:lnTo>
                    <a:close/>
                  </a:path>
                  <a:path w="573729" h="248177" fill="none">
                    <a:moveTo>
                      <a:pt x="0" y="61168"/>
                    </a:moveTo>
                    <a:cubicBezTo>
                      <a:pt x="27269" y="52275"/>
                      <a:pt x="121993" y="91707"/>
                      <a:pt x="174182" y="82796"/>
                    </a:cubicBezTo>
                    <a:cubicBezTo>
                      <a:pt x="226371" y="73885"/>
                      <a:pt x="231596" y="59984"/>
                      <a:pt x="291592" y="71923"/>
                    </a:cubicBezTo>
                    <a:cubicBezTo>
                      <a:pt x="351588" y="83862"/>
                      <a:pt x="436227" y="143942"/>
                      <a:pt x="483250" y="173077"/>
                    </a:cubicBezTo>
                    <a:cubicBezTo>
                      <a:pt x="530273" y="202212"/>
                      <a:pt x="567134" y="231350"/>
                      <a:pt x="573729" y="246733"/>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50" name="Arc 30">
                <a:extLst>
                  <a:ext uri="{FF2B5EF4-FFF2-40B4-BE49-F238E27FC236}">
                    <a16:creationId xmlns:a16="http://schemas.microsoft.com/office/drawing/2014/main" id="{64C245E6-3801-4330-ACE5-ADB67C95E472}"/>
                  </a:ext>
                </a:extLst>
              </p:cNvPr>
              <p:cNvSpPr/>
              <p:nvPr/>
            </p:nvSpPr>
            <p:spPr>
              <a:xfrm rot="9273700">
                <a:off x="1453602" y="3799899"/>
                <a:ext cx="398111" cy="404772"/>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395998 h 583007"/>
                  <a:gd name="connsiteX1" fmla="*/ 313665 w 573735"/>
                  <a:gd name="connsiteY1" fmla="*/ 342632 h 583007"/>
                  <a:gd name="connsiteX2" fmla="*/ 573735 w 573735"/>
                  <a:gd name="connsiteY2" fmla="*/ 583007 h 583007"/>
                  <a:gd name="connsiteX3" fmla="*/ 227569 w 573735"/>
                  <a:gd name="connsiteY3" fmla="*/ 583007 h 583007"/>
                  <a:gd name="connsiteX4" fmla="*/ 0 w 573735"/>
                  <a:gd name="connsiteY4" fmla="*/ 395998 h 583007"/>
                  <a:gd name="connsiteX0" fmla="*/ 223332 w 573735"/>
                  <a:gd name="connsiteY0" fmla="*/ 5318 h 583007"/>
                  <a:gd name="connsiteX1" fmla="*/ 313665 w 573735"/>
                  <a:gd name="connsiteY1" fmla="*/ 342632 h 583007"/>
                  <a:gd name="connsiteX2" fmla="*/ 573735 w 573735"/>
                  <a:gd name="connsiteY2" fmla="*/ 583007 h 583007"/>
                  <a:gd name="connsiteX0" fmla="*/ 0 w 575049"/>
                  <a:gd name="connsiteY0" fmla="*/ 397661 h 584670"/>
                  <a:gd name="connsiteX1" fmla="*/ 313665 w 575049"/>
                  <a:gd name="connsiteY1" fmla="*/ 344295 h 584670"/>
                  <a:gd name="connsiteX2" fmla="*/ 573735 w 575049"/>
                  <a:gd name="connsiteY2" fmla="*/ 584670 h 584670"/>
                  <a:gd name="connsiteX3" fmla="*/ 227569 w 575049"/>
                  <a:gd name="connsiteY3" fmla="*/ 584670 h 584670"/>
                  <a:gd name="connsiteX4" fmla="*/ 0 w 575049"/>
                  <a:gd name="connsiteY4" fmla="*/ 397661 h 584670"/>
                  <a:gd name="connsiteX0" fmla="*/ 223332 w 575049"/>
                  <a:gd name="connsiteY0" fmla="*/ 6981 h 584670"/>
                  <a:gd name="connsiteX1" fmla="*/ 444302 w 575049"/>
                  <a:gd name="connsiteY1" fmla="*/ 247048 h 584670"/>
                  <a:gd name="connsiteX2" fmla="*/ 573735 w 575049"/>
                  <a:gd name="connsiteY2" fmla="*/ 584670 h 584670"/>
                </a:gdLst>
                <a:ahLst/>
                <a:cxnLst>
                  <a:cxn ang="0">
                    <a:pos x="connsiteX0" y="connsiteY0"/>
                  </a:cxn>
                  <a:cxn ang="0">
                    <a:pos x="connsiteX1" y="connsiteY1"/>
                  </a:cxn>
                  <a:cxn ang="0">
                    <a:pos x="connsiteX2" y="connsiteY2"/>
                  </a:cxn>
                </a:cxnLst>
                <a:rect l="l" t="t" r="r" b="b"/>
                <a:pathLst>
                  <a:path w="575049" h="584670" stroke="0" extrusionOk="0">
                    <a:moveTo>
                      <a:pt x="0" y="397661"/>
                    </a:moveTo>
                    <a:cubicBezTo>
                      <a:pt x="85916" y="343925"/>
                      <a:pt x="203231" y="323966"/>
                      <a:pt x="313665" y="344295"/>
                    </a:cubicBezTo>
                    <a:cubicBezTo>
                      <a:pt x="466722" y="372471"/>
                      <a:pt x="573735" y="471380"/>
                      <a:pt x="573735" y="584670"/>
                    </a:cubicBezTo>
                    <a:lnTo>
                      <a:pt x="227569" y="584670"/>
                    </a:lnTo>
                    <a:lnTo>
                      <a:pt x="0" y="397661"/>
                    </a:lnTo>
                    <a:close/>
                  </a:path>
                  <a:path w="575049" h="584670" fill="none">
                    <a:moveTo>
                      <a:pt x="223332" y="6981"/>
                    </a:moveTo>
                    <a:cubicBezTo>
                      <a:pt x="309248" y="-46755"/>
                      <a:pt x="333868" y="226719"/>
                      <a:pt x="444302" y="247048"/>
                    </a:cubicBezTo>
                    <a:cubicBezTo>
                      <a:pt x="597359" y="275224"/>
                      <a:pt x="573735" y="471380"/>
                      <a:pt x="573735" y="584670"/>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51" name="Arc 32">
                <a:extLst>
                  <a:ext uri="{FF2B5EF4-FFF2-40B4-BE49-F238E27FC236}">
                    <a16:creationId xmlns:a16="http://schemas.microsoft.com/office/drawing/2014/main" id="{EA1B6F15-E665-48A8-9BCC-B7FD78BB0C37}"/>
                  </a:ext>
                </a:extLst>
              </p:cNvPr>
              <p:cNvSpPr/>
              <p:nvPr/>
            </p:nvSpPr>
            <p:spPr>
              <a:xfrm rot="8153392">
                <a:off x="1012731" y="3887971"/>
                <a:ext cx="397201" cy="171814"/>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313665 w 573735"/>
                  <a:gd name="connsiteY1" fmla="*/ 7801 h 248176"/>
                  <a:gd name="connsiteX2" fmla="*/ 417003 w 573735"/>
                  <a:gd name="connsiteY2" fmla="*/ 121986 h 248176"/>
                  <a:gd name="connsiteX3" fmla="*/ 573735 w 573735"/>
                  <a:gd name="connsiteY3"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137951 w 573735"/>
                  <a:gd name="connsiteY1" fmla="*/ 81413 h 248176"/>
                  <a:gd name="connsiteX2" fmla="*/ 313665 w 573735"/>
                  <a:gd name="connsiteY2" fmla="*/ 7801 h 248176"/>
                  <a:gd name="connsiteX3" fmla="*/ 417003 w 573735"/>
                  <a:gd name="connsiteY3" fmla="*/ 121986 h 248176"/>
                  <a:gd name="connsiteX4" fmla="*/ 573735 w 573735"/>
                  <a:gd name="connsiteY4"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137951 w 573735"/>
                  <a:gd name="connsiteY1" fmla="*/ 81413 h 248176"/>
                  <a:gd name="connsiteX2" fmla="*/ 273343 w 573735"/>
                  <a:gd name="connsiteY2" fmla="*/ 110215 h 248176"/>
                  <a:gd name="connsiteX3" fmla="*/ 417003 w 573735"/>
                  <a:gd name="connsiteY3" fmla="*/ 121986 h 248176"/>
                  <a:gd name="connsiteX4" fmla="*/ 573735 w 573735"/>
                  <a:gd name="connsiteY4" fmla="*/ 248176 h 24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35" h="248176" stroke="0" extrusionOk="0">
                    <a:moveTo>
                      <a:pt x="0" y="61167"/>
                    </a:moveTo>
                    <a:cubicBezTo>
                      <a:pt x="85916" y="7431"/>
                      <a:pt x="203231" y="-12528"/>
                      <a:pt x="313665" y="7801"/>
                    </a:cubicBezTo>
                    <a:cubicBezTo>
                      <a:pt x="466722" y="35977"/>
                      <a:pt x="573735" y="134886"/>
                      <a:pt x="573735" y="248176"/>
                    </a:cubicBezTo>
                    <a:lnTo>
                      <a:pt x="227569" y="248176"/>
                    </a:lnTo>
                    <a:lnTo>
                      <a:pt x="0" y="61167"/>
                    </a:lnTo>
                    <a:close/>
                  </a:path>
                  <a:path w="573735" h="248176" fill="none">
                    <a:moveTo>
                      <a:pt x="0" y="61167"/>
                    </a:moveTo>
                    <a:cubicBezTo>
                      <a:pt x="22821" y="53567"/>
                      <a:pt x="85674" y="90307"/>
                      <a:pt x="137951" y="81413"/>
                    </a:cubicBezTo>
                    <a:cubicBezTo>
                      <a:pt x="190229" y="72519"/>
                      <a:pt x="226664" y="92478"/>
                      <a:pt x="273343" y="110215"/>
                    </a:cubicBezTo>
                    <a:cubicBezTo>
                      <a:pt x="343640" y="107366"/>
                      <a:pt x="373658" y="81924"/>
                      <a:pt x="417003" y="121986"/>
                    </a:cubicBezTo>
                    <a:cubicBezTo>
                      <a:pt x="460348" y="162048"/>
                      <a:pt x="548409" y="214159"/>
                      <a:pt x="573735" y="248176"/>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52" name="Arc 37">
                <a:extLst>
                  <a:ext uri="{FF2B5EF4-FFF2-40B4-BE49-F238E27FC236}">
                    <a16:creationId xmlns:a16="http://schemas.microsoft.com/office/drawing/2014/main" id="{40F00667-BD1D-4FD6-98FA-6A31EACA9AF5}"/>
                  </a:ext>
                </a:extLst>
              </p:cNvPr>
              <p:cNvSpPr/>
              <p:nvPr/>
            </p:nvSpPr>
            <p:spPr>
              <a:xfrm rot="14040971">
                <a:off x="1258495" y="3980113"/>
                <a:ext cx="479330" cy="253735"/>
              </a:xfrm>
              <a:custGeom>
                <a:avLst/>
                <a:gdLst>
                  <a:gd name="connsiteX0" fmla="*/ 41885 w 692331"/>
                  <a:gd name="connsiteY0" fmla="*/ 366505 h 496345"/>
                  <a:gd name="connsiteX1" fmla="*/ 148345 w 692331"/>
                  <a:gd name="connsiteY1" fmla="*/ 44515 h 496345"/>
                  <a:gd name="connsiteX2" fmla="*/ 446572 w 692331"/>
                  <a:gd name="connsiteY2" fmla="*/ 10668 h 496345"/>
                  <a:gd name="connsiteX3" fmla="*/ 692332 w 692331"/>
                  <a:gd name="connsiteY3" fmla="*/ 248172 h 496345"/>
                  <a:gd name="connsiteX4" fmla="*/ 346166 w 692331"/>
                  <a:gd name="connsiteY4" fmla="*/ 248173 h 496345"/>
                  <a:gd name="connsiteX5" fmla="*/ 41885 w 692331"/>
                  <a:gd name="connsiteY5" fmla="*/ 366505 h 496345"/>
                  <a:gd name="connsiteX0" fmla="*/ 41885 w 692331"/>
                  <a:gd name="connsiteY0" fmla="*/ 366505 h 496345"/>
                  <a:gd name="connsiteX1" fmla="*/ 148345 w 692331"/>
                  <a:gd name="connsiteY1" fmla="*/ 44515 h 496345"/>
                  <a:gd name="connsiteX2" fmla="*/ 446572 w 692331"/>
                  <a:gd name="connsiteY2" fmla="*/ 10668 h 496345"/>
                  <a:gd name="connsiteX3" fmla="*/ 692332 w 692331"/>
                  <a:gd name="connsiteY3" fmla="*/ 248172 h 496345"/>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46606 w 692366"/>
                  <a:gd name="connsiteY2" fmla="*/ 10669 h 366506"/>
                  <a:gd name="connsiteX3" fmla="*/ 561855 w 692366"/>
                  <a:gd name="connsiteY3" fmla="*/ 143175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52322 w 692366"/>
                  <a:gd name="connsiteY2" fmla="*/ 161306 h 366506"/>
                  <a:gd name="connsiteX3" fmla="*/ 561855 w 692366"/>
                  <a:gd name="connsiteY3" fmla="*/ 143175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52322 w 692366"/>
                  <a:gd name="connsiteY2" fmla="*/ 161306 h 366506"/>
                  <a:gd name="connsiteX3" fmla="*/ 609812 w 692366"/>
                  <a:gd name="connsiteY3" fmla="*/ 177997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358288 w 692366"/>
                  <a:gd name="connsiteY2" fmla="*/ 120920 h 366506"/>
                  <a:gd name="connsiteX3" fmla="*/ 452322 w 692366"/>
                  <a:gd name="connsiteY3" fmla="*/ 161306 h 366506"/>
                  <a:gd name="connsiteX4" fmla="*/ 609812 w 692366"/>
                  <a:gd name="connsiteY4" fmla="*/ 177997 h 366506"/>
                  <a:gd name="connsiteX5" fmla="*/ 692366 w 692366"/>
                  <a:gd name="connsiteY5"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282020 w 692366"/>
                  <a:gd name="connsiteY1" fmla="*/ 199101 h 366506"/>
                  <a:gd name="connsiteX2" fmla="*/ 358288 w 692366"/>
                  <a:gd name="connsiteY2" fmla="*/ 120920 h 366506"/>
                  <a:gd name="connsiteX3" fmla="*/ 452322 w 692366"/>
                  <a:gd name="connsiteY3" fmla="*/ 161306 h 366506"/>
                  <a:gd name="connsiteX4" fmla="*/ 609812 w 692366"/>
                  <a:gd name="connsiteY4" fmla="*/ 177997 h 366506"/>
                  <a:gd name="connsiteX5" fmla="*/ 692366 w 692366"/>
                  <a:gd name="connsiteY5" fmla="*/ 248173 h 36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366" h="366506" stroke="0" extrusionOk="0">
                    <a:moveTo>
                      <a:pt x="41919" y="366506"/>
                    </a:moveTo>
                    <a:cubicBezTo>
                      <a:pt x="-42148" y="255401"/>
                      <a:pt x="3695" y="116748"/>
                      <a:pt x="148379" y="44516"/>
                    </a:cubicBezTo>
                    <a:cubicBezTo>
                      <a:pt x="235325" y="1109"/>
                      <a:pt x="345210" y="-11362"/>
                      <a:pt x="446606" y="10669"/>
                    </a:cubicBezTo>
                    <a:cubicBezTo>
                      <a:pt x="592558" y="42382"/>
                      <a:pt x="692366" y="138837"/>
                      <a:pt x="692366" y="248173"/>
                    </a:cubicBezTo>
                    <a:lnTo>
                      <a:pt x="346200" y="248174"/>
                    </a:lnTo>
                    <a:lnTo>
                      <a:pt x="41919" y="366506"/>
                    </a:lnTo>
                    <a:close/>
                  </a:path>
                  <a:path w="692366" h="366506" fill="none">
                    <a:moveTo>
                      <a:pt x="41919" y="366506"/>
                    </a:moveTo>
                    <a:cubicBezTo>
                      <a:pt x="-42148" y="255401"/>
                      <a:pt x="229292" y="240032"/>
                      <a:pt x="282020" y="199101"/>
                    </a:cubicBezTo>
                    <a:cubicBezTo>
                      <a:pt x="334748" y="158170"/>
                      <a:pt x="307631" y="101455"/>
                      <a:pt x="358288" y="120920"/>
                    </a:cubicBezTo>
                    <a:cubicBezTo>
                      <a:pt x="408945" y="140385"/>
                      <a:pt x="389332" y="139982"/>
                      <a:pt x="452322" y="161306"/>
                    </a:cubicBezTo>
                    <a:cubicBezTo>
                      <a:pt x="533420" y="171775"/>
                      <a:pt x="568852" y="138413"/>
                      <a:pt x="609812" y="177997"/>
                    </a:cubicBezTo>
                    <a:cubicBezTo>
                      <a:pt x="650772" y="217581"/>
                      <a:pt x="682800" y="224699"/>
                      <a:pt x="692366" y="248173"/>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53" name="Arc 30">
                <a:extLst>
                  <a:ext uri="{FF2B5EF4-FFF2-40B4-BE49-F238E27FC236}">
                    <a16:creationId xmlns:a16="http://schemas.microsoft.com/office/drawing/2014/main" id="{59410831-AC3D-4B9A-9F1A-E9037C622BFD}"/>
                  </a:ext>
                </a:extLst>
              </p:cNvPr>
              <p:cNvSpPr/>
              <p:nvPr/>
            </p:nvSpPr>
            <p:spPr>
              <a:xfrm rot="9273700">
                <a:off x="1451159" y="3771530"/>
                <a:ext cx="397201" cy="399939"/>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395998 h 583007"/>
                  <a:gd name="connsiteX1" fmla="*/ 313665 w 573735"/>
                  <a:gd name="connsiteY1" fmla="*/ 342632 h 583007"/>
                  <a:gd name="connsiteX2" fmla="*/ 573735 w 573735"/>
                  <a:gd name="connsiteY2" fmla="*/ 583007 h 583007"/>
                  <a:gd name="connsiteX3" fmla="*/ 227569 w 573735"/>
                  <a:gd name="connsiteY3" fmla="*/ 583007 h 583007"/>
                  <a:gd name="connsiteX4" fmla="*/ 0 w 573735"/>
                  <a:gd name="connsiteY4" fmla="*/ 395998 h 583007"/>
                  <a:gd name="connsiteX0" fmla="*/ 223332 w 573735"/>
                  <a:gd name="connsiteY0" fmla="*/ 5318 h 583007"/>
                  <a:gd name="connsiteX1" fmla="*/ 313665 w 573735"/>
                  <a:gd name="connsiteY1" fmla="*/ 342632 h 583007"/>
                  <a:gd name="connsiteX2" fmla="*/ 573735 w 573735"/>
                  <a:gd name="connsiteY2" fmla="*/ 583007 h 583007"/>
                  <a:gd name="connsiteX0" fmla="*/ 0 w 575049"/>
                  <a:gd name="connsiteY0" fmla="*/ 397661 h 584670"/>
                  <a:gd name="connsiteX1" fmla="*/ 313665 w 575049"/>
                  <a:gd name="connsiteY1" fmla="*/ 344295 h 584670"/>
                  <a:gd name="connsiteX2" fmla="*/ 573735 w 575049"/>
                  <a:gd name="connsiteY2" fmla="*/ 584670 h 584670"/>
                  <a:gd name="connsiteX3" fmla="*/ 227569 w 575049"/>
                  <a:gd name="connsiteY3" fmla="*/ 584670 h 584670"/>
                  <a:gd name="connsiteX4" fmla="*/ 0 w 575049"/>
                  <a:gd name="connsiteY4" fmla="*/ 397661 h 584670"/>
                  <a:gd name="connsiteX0" fmla="*/ 223332 w 575049"/>
                  <a:gd name="connsiteY0" fmla="*/ 6981 h 584670"/>
                  <a:gd name="connsiteX1" fmla="*/ 444302 w 575049"/>
                  <a:gd name="connsiteY1" fmla="*/ 247048 h 584670"/>
                  <a:gd name="connsiteX2" fmla="*/ 573735 w 575049"/>
                  <a:gd name="connsiteY2" fmla="*/ 584670 h 584670"/>
                  <a:gd name="connsiteX0" fmla="*/ 0 w 573735"/>
                  <a:gd name="connsiteY0" fmla="*/ 397661 h 584670"/>
                  <a:gd name="connsiteX1" fmla="*/ 313665 w 573735"/>
                  <a:gd name="connsiteY1" fmla="*/ 344295 h 584670"/>
                  <a:gd name="connsiteX2" fmla="*/ 573735 w 573735"/>
                  <a:gd name="connsiteY2" fmla="*/ 584670 h 584670"/>
                  <a:gd name="connsiteX3" fmla="*/ 227569 w 573735"/>
                  <a:gd name="connsiteY3" fmla="*/ 584670 h 584670"/>
                  <a:gd name="connsiteX4" fmla="*/ 0 w 573735"/>
                  <a:gd name="connsiteY4" fmla="*/ 397661 h 584670"/>
                  <a:gd name="connsiteX0" fmla="*/ 223332 w 573735"/>
                  <a:gd name="connsiteY0" fmla="*/ 6981 h 584670"/>
                  <a:gd name="connsiteX1" fmla="*/ 444302 w 573735"/>
                  <a:gd name="connsiteY1" fmla="*/ 247048 h 584670"/>
                  <a:gd name="connsiteX2" fmla="*/ 408377 w 573735"/>
                  <a:gd name="connsiteY2" fmla="*/ 388478 h 584670"/>
                  <a:gd name="connsiteX3" fmla="*/ 573735 w 573735"/>
                  <a:gd name="connsiteY3" fmla="*/ 584670 h 584670"/>
                  <a:gd name="connsiteX0" fmla="*/ 0 w 573735"/>
                  <a:gd name="connsiteY0" fmla="*/ 390680 h 577689"/>
                  <a:gd name="connsiteX1" fmla="*/ 313665 w 573735"/>
                  <a:gd name="connsiteY1" fmla="*/ 337314 h 577689"/>
                  <a:gd name="connsiteX2" fmla="*/ 573735 w 573735"/>
                  <a:gd name="connsiteY2" fmla="*/ 577689 h 577689"/>
                  <a:gd name="connsiteX3" fmla="*/ 227569 w 573735"/>
                  <a:gd name="connsiteY3" fmla="*/ 577689 h 577689"/>
                  <a:gd name="connsiteX4" fmla="*/ 0 w 573735"/>
                  <a:gd name="connsiteY4" fmla="*/ 390680 h 577689"/>
                  <a:gd name="connsiteX0" fmla="*/ 223332 w 573735"/>
                  <a:gd name="connsiteY0" fmla="*/ 0 h 577689"/>
                  <a:gd name="connsiteX1" fmla="*/ 264738 w 573735"/>
                  <a:gd name="connsiteY1" fmla="*/ 299111 h 577689"/>
                  <a:gd name="connsiteX2" fmla="*/ 444302 w 573735"/>
                  <a:gd name="connsiteY2" fmla="*/ 240067 h 577689"/>
                  <a:gd name="connsiteX3" fmla="*/ 408377 w 573735"/>
                  <a:gd name="connsiteY3" fmla="*/ 381497 h 577689"/>
                  <a:gd name="connsiteX4" fmla="*/ 573735 w 573735"/>
                  <a:gd name="connsiteY4" fmla="*/ 577689 h 577689"/>
                  <a:gd name="connsiteX0" fmla="*/ 0 w 573735"/>
                  <a:gd name="connsiteY0" fmla="*/ 390680 h 577689"/>
                  <a:gd name="connsiteX1" fmla="*/ 313665 w 573735"/>
                  <a:gd name="connsiteY1" fmla="*/ 337314 h 577689"/>
                  <a:gd name="connsiteX2" fmla="*/ 573735 w 573735"/>
                  <a:gd name="connsiteY2" fmla="*/ 577689 h 577689"/>
                  <a:gd name="connsiteX3" fmla="*/ 227569 w 573735"/>
                  <a:gd name="connsiteY3" fmla="*/ 577689 h 577689"/>
                  <a:gd name="connsiteX4" fmla="*/ 0 w 573735"/>
                  <a:gd name="connsiteY4" fmla="*/ 390680 h 577689"/>
                  <a:gd name="connsiteX0" fmla="*/ 223332 w 573735"/>
                  <a:gd name="connsiteY0" fmla="*/ 0 h 577689"/>
                  <a:gd name="connsiteX1" fmla="*/ 264738 w 573735"/>
                  <a:gd name="connsiteY1" fmla="*/ 299111 h 577689"/>
                  <a:gd name="connsiteX2" fmla="*/ 332077 w 573735"/>
                  <a:gd name="connsiteY2" fmla="*/ 407014 h 577689"/>
                  <a:gd name="connsiteX3" fmla="*/ 408377 w 573735"/>
                  <a:gd name="connsiteY3" fmla="*/ 381497 h 577689"/>
                  <a:gd name="connsiteX4" fmla="*/ 573735 w 573735"/>
                  <a:gd name="connsiteY4" fmla="*/ 577689 h 577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35" h="577689" stroke="0" extrusionOk="0">
                    <a:moveTo>
                      <a:pt x="0" y="390680"/>
                    </a:moveTo>
                    <a:cubicBezTo>
                      <a:pt x="85916" y="336944"/>
                      <a:pt x="203231" y="316985"/>
                      <a:pt x="313665" y="337314"/>
                    </a:cubicBezTo>
                    <a:cubicBezTo>
                      <a:pt x="466722" y="365490"/>
                      <a:pt x="573735" y="464399"/>
                      <a:pt x="573735" y="577689"/>
                    </a:cubicBezTo>
                    <a:lnTo>
                      <a:pt x="227569" y="577689"/>
                    </a:lnTo>
                    <a:lnTo>
                      <a:pt x="0" y="390680"/>
                    </a:lnTo>
                    <a:close/>
                  </a:path>
                  <a:path w="573735" h="577689" fill="none">
                    <a:moveTo>
                      <a:pt x="223332" y="0"/>
                    </a:moveTo>
                    <a:cubicBezTo>
                      <a:pt x="246878" y="29642"/>
                      <a:pt x="227910" y="259100"/>
                      <a:pt x="264738" y="299111"/>
                    </a:cubicBezTo>
                    <a:cubicBezTo>
                      <a:pt x="301566" y="339122"/>
                      <a:pt x="324782" y="373073"/>
                      <a:pt x="332077" y="407014"/>
                    </a:cubicBezTo>
                    <a:cubicBezTo>
                      <a:pt x="382810" y="455057"/>
                      <a:pt x="386805" y="325227"/>
                      <a:pt x="408377" y="381497"/>
                    </a:cubicBezTo>
                    <a:cubicBezTo>
                      <a:pt x="429949" y="437767"/>
                      <a:pt x="566068" y="529451"/>
                      <a:pt x="573735" y="577689"/>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54" name="Rounded Rectangle 51">
                <a:extLst>
                  <a:ext uri="{FF2B5EF4-FFF2-40B4-BE49-F238E27FC236}">
                    <a16:creationId xmlns:a16="http://schemas.microsoft.com/office/drawing/2014/main" id="{852F4BDB-6151-4DC0-A6B0-B7912761AD40}"/>
                  </a:ext>
                </a:extLst>
              </p:cNvPr>
              <p:cNvSpPr/>
              <p:nvPr/>
            </p:nvSpPr>
            <p:spPr>
              <a:xfrm>
                <a:off x="1280528" y="2770884"/>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55" name="Rounded Rectangle 52">
                <a:extLst>
                  <a:ext uri="{FF2B5EF4-FFF2-40B4-BE49-F238E27FC236}">
                    <a16:creationId xmlns:a16="http://schemas.microsoft.com/office/drawing/2014/main" id="{05E3486F-240F-48D1-8533-CB70C9C07322}"/>
                  </a:ext>
                </a:extLst>
              </p:cNvPr>
              <p:cNvSpPr/>
              <p:nvPr/>
            </p:nvSpPr>
            <p:spPr>
              <a:xfrm>
                <a:off x="1284956" y="313879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56" name="Rounded Rectangle 53">
                <a:extLst>
                  <a:ext uri="{FF2B5EF4-FFF2-40B4-BE49-F238E27FC236}">
                    <a16:creationId xmlns:a16="http://schemas.microsoft.com/office/drawing/2014/main" id="{3F5CA03A-8851-415D-A78C-B109C6C713F1}"/>
                  </a:ext>
                </a:extLst>
              </p:cNvPr>
              <p:cNvSpPr/>
              <p:nvPr/>
            </p:nvSpPr>
            <p:spPr>
              <a:xfrm>
                <a:off x="1284956" y="351463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grpSp>
      </p:grpSp>
      <p:sp>
        <p:nvSpPr>
          <p:cNvPr id="57" name="TextBox 56">
            <a:extLst>
              <a:ext uri="{FF2B5EF4-FFF2-40B4-BE49-F238E27FC236}">
                <a16:creationId xmlns:a16="http://schemas.microsoft.com/office/drawing/2014/main" id="{B944C5AD-0162-4B9A-9ADC-142AA593A15B}"/>
              </a:ext>
            </a:extLst>
          </p:cNvPr>
          <p:cNvSpPr txBox="1"/>
          <p:nvPr/>
        </p:nvSpPr>
        <p:spPr>
          <a:xfrm>
            <a:off x="6532012" y="1699945"/>
            <a:ext cx="2530274" cy="830997"/>
          </a:xfrm>
          <a:prstGeom prst="rect">
            <a:avLst/>
          </a:prstGeom>
          <a:solidFill>
            <a:schemeClr val="accent1">
              <a:lumMod val="20000"/>
              <a:lumOff val="80000"/>
            </a:schemeClr>
          </a:solidFill>
        </p:spPr>
        <p:txBody>
          <a:bodyPr wrap="square" rtlCol="0">
            <a:spAutoFit/>
          </a:bodyPr>
          <a:lstStyle/>
          <a:p>
            <a:pPr algn="ctr"/>
            <a:r>
              <a:rPr lang="en-IN" sz="2400" b="1" dirty="0">
                <a:latin typeface="+mn-lt"/>
              </a:rPr>
              <a:t>Dendrites: </a:t>
            </a:r>
            <a:r>
              <a:rPr lang="en-IN" sz="2400" dirty="0">
                <a:latin typeface="+mn-lt"/>
              </a:rPr>
              <a:t>Receive the stimuli</a:t>
            </a:r>
          </a:p>
        </p:txBody>
      </p:sp>
      <p:sp>
        <p:nvSpPr>
          <p:cNvPr id="58" name="TextBox 57">
            <a:extLst>
              <a:ext uri="{FF2B5EF4-FFF2-40B4-BE49-F238E27FC236}">
                <a16:creationId xmlns:a16="http://schemas.microsoft.com/office/drawing/2014/main" id="{37A701CB-62F6-42DE-8546-1A63EAD4F52F}"/>
              </a:ext>
            </a:extLst>
          </p:cNvPr>
          <p:cNvSpPr txBox="1"/>
          <p:nvPr/>
        </p:nvSpPr>
        <p:spPr>
          <a:xfrm>
            <a:off x="5407849" y="4452150"/>
            <a:ext cx="3698534" cy="1200329"/>
          </a:xfrm>
          <a:prstGeom prst="rect">
            <a:avLst/>
          </a:prstGeom>
          <a:solidFill>
            <a:schemeClr val="accent1">
              <a:lumMod val="20000"/>
              <a:lumOff val="80000"/>
            </a:schemeClr>
          </a:solidFill>
        </p:spPr>
        <p:txBody>
          <a:bodyPr wrap="square" rtlCol="0">
            <a:spAutoFit/>
          </a:bodyPr>
          <a:lstStyle/>
          <a:p>
            <a:pPr algn="ctr"/>
            <a:r>
              <a:rPr lang="en-US" sz="2400" b="1" dirty="0">
                <a:latin typeface="+mn-lt"/>
              </a:rPr>
              <a:t>Soma (Neuron body): </a:t>
            </a:r>
            <a:r>
              <a:rPr lang="en-US" sz="2400" dirty="0">
                <a:latin typeface="+mn-lt"/>
              </a:rPr>
              <a:t>Contains genetic material in the form of chromosomes </a:t>
            </a:r>
          </a:p>
        </p:txBody>
      </p:sp>
      <p:sp>
        <p:nvSpPr>
          <p:cNvPr id="59" name="TextBox 58">
            <a:extLst>
              <a:ext uri="{FF2B5EF4-FFF2-40B4-BE49-F238E27FC236}">
                <a16:creationId xmlns:a16="http://schemas.microsoft.com/office/drawing/2014/main" id="{9563C8CD-C6FC-45E2-BAEC-FA3316C24FCD}"/>
              </a:ext>
            </a:extLst>
          </p:cNvPr>
          <p:cNvSpPr txBox="1"/>
          <p:nvPr/>
        </p:nvSpPr>
        <p:spPr>
          <a:xfrm>
            <a:off x="3028950" y="1684447"/>
            <a:ext cx="3449792" cy="830997"/>
          </a:xfrm>
          <a:prstGeom prst="rect">
            <a:avLst/>
          </a:prstGeom>
          <a:solidFill>
            <a:schemeClr val="accent1">
              <a:lumMod val="20000"/>
              <a:lumOff val="80000"/>
            </a:schemeClr>
          </a:solidFill>
        </p:spPr>
        <p:txBody>
          <a:bodyPr wrap="square" rtlCol="0">
            <a:spAutoFit/>
          </a:bodyPr>
          <a:lstStyle/>
          <a:p>
            <a:pPr algn="ctr"/>
            <a:r>
              <a:rPr lang="en-US" sz="2400" b="1" dirty="0">
                <a:latin typeface="+mn-lt"/>
              </a:rPr>
              <a:t>Axon: </a:t>
            </a:r>
            <a:r>
              <a:rPr lang="en-US" sz="2400" dirty="0">
                <a:latin typeface="+mn-lt"/>
              </a:rPr>
              <a:t>Long fiber that carries the nerve impulses</a:t>
            </a:r>
          </a:p>
        </p:txBody>
      </p:sp>
      <p:sp>
        <p:nvSpPr>
          <p:cNvPr id="60" name="TextBox 59">
            <a:extLst>
              <a:ext uri="{FF2B5EF4-FFF2-40B4-BE49-F238E27FC236}">
                <a16:creationId xmlns:a16="http://schemas.microsoft.com/office/drawing/2014/main" id="{9DF4B35D-C046-4DAA-B763-AC0DD8B68A7A}"/>
              </a:ext>
            </a:extLst>
          </p:cNvPr>
          <p:cNvSpPr txBox="1"/>
          <p:nvPr/>
        </p:nvSpPr>
        <p:spPr>
          <a:xfrm>
            <a:off x="105051" y="4437573"/>
            <a:ext cx="3777307" cy="1200329"/>
          </a:xfrm>
          <a:prstGeom prst="rect">
            <a:avLst/>
          </a:prstGeom>
          <a:solidFill>
            <a:schemeClr val="accent1">
              <a:lumMod val="20000"/>
              <a:lumOff val="80000"/>
            </a:schemeClr>
          </a:solidFill>
        </p:spPr>
        <p:txBody>
          <a:bodyPr wrap="square" rtlCol="0">
            <a:spAutoFit/>
          </a:bodyPr>
          <a:lstStyle/>
          <a:p>
            <a:pPr algn="ctr"/>
            <a:r>
              <a:rPr lang="en-US" sz="2400" b="1" dirty="0">
                <a:latin typeface="+mn-lt"/>
              </a:rPr>
              <a:t>Glial </a:t>
            </a:r>
            <a:r>
              <a:rPr lang="en-US" sz="2400" b="1" kern="1200" dirty="0">
                <a:solidFill>
                  <a:schemeClr val="tx1"/>
                </a:solidFill>
                <a:latin typeface="+mn-lt"/>
                <a:ea typeface="+mn-ea"/>
                <a:cs typeface="Times New Roman" panose="02020603050405020304" pitchFamily="18" charset="0"/>
              </a:rPr>
              <a:t>cell: </a:t>
            </a:r>
            <a:r>
              <a:rPr lang="en-US" sz="2400" dirty="0">
                <a:latin typeface="+mn-lt"/>
                <a:ea typeface="+mn-ea"/>
              </a:rPr>
              <a:t>G</a:t>
            </a:r>
            <a:r>
              <a:rPr lang="en-US" sz="2400" dirty="0">
                <a:latin typeface="+mn-lt"/>
              </a:rPr>
              <a:t>lue around neuron, helps to maintain proper concentration of ions</a:t>
            </a:r>
          </a:p>
        </p:txBody>
      </p:sp>
      <p:sp>
        <p:nvSpPr>
          <p:cNvPr id="61" name="TextBox 60">
            <a:extLst>
              <a:ext uri="{FF2B5EF4-FFF2-40B4-BE49-F238E27FC236}">
                <a16:creationId xmlns:a16="http://schemas.microsoft.com/office/drawing/2014/main" id="{01911EFC-CC3A-4E80-92D1-0D2BD53FDD81}"/>
              </a:ext>
            </a:extLst>
          </p:cNvPr>
          <p:cNvSpPr txBox="1"/>
          <p:nvPr/>
        </p:nvSpPr>
        <p:spPr>
          <a:xfrm>
            <a:off x="105051" y="5690631"/>
            <a:ext cx="8989761" cy="830997"/>
          </a:xfrm>
          <a:prstGeom prst="rect">
            <a:avLst/>
          </a:prstGeom>
          <a:solidFill>
            <a:schemeClr val="accent2">
              <a:lumMod val="20000"/>
              <a:lumOff val="80000"/>
            </a:schemeClr>
          </a:solidFill>
        </p:spPr>
        <p:txBody>
          <a:bodyPr wrap="square" rtlCol="0">
            <a:spAutoFit/>
          </a:bodyPr>
          <a:lstStyle/>
          <a:p>
            <a:pPr algn="ctr"/>
            <a:r>
              <a:rPr lang="en-US" sz="2400" b="1" dirty="0">
                <a:latin typeface="+mn-lt"/>
              </a:rPr>
              <a:t>Oligodendrocytes:</a:t>
            </a:r>
            <a:r>
              <a:rPr lang="en-US" sz="2400" dirty="0">
                <a:latin typeface="+mn-lt"/>
              </a:rPr>
              <a:t> Acts as a insulating myelin sheath around neuron, helps to speeding signal transmission in central nervous system</a:t>
            </a:r>
          </a:p>
        </p:txBody>
      </p:sp>
      <p:sp>
        <p:nvSpPr>
          <p:cNvPr id="62" name="TextBox 61">
            <a:extLst>
              <a:ext uri="{FF2B5EF4-FFF2-40B4-BE49-F238E27FC236}">
                <a16:creationId xmlns:a16="http://schemas.microsoft.com/office/drawing/2014/main" id="{FB6E0112-C0AC-48AF-B930-947E837A67C6}"/>
              </a:ext>
            </a:extLst>
          </p:cNvPr>
          <p:cNvSpPr txBox="1"/>
          <p:nvPr/>
        </p:nvSpPr>
        <p:spPr>
          <a:xfrm>
            <a:off x="26668" y="966936"/>
            <a:ext cx="2913210" cy="1569660"/>
          </a:xfrm>
          <a:prstGeom prst="rect">
            <a:avLst/>
          </a:prstGeom>
          <a:noFill/>
          <a:ln>
            <a:solidFill>
              <a:schemeClr val="accent2">
                <a:lumMod val="20000"/>
                <a:lumOff val="80000"/>
              </a:schemeClr>
            </a:solidFill>
          </a:ln>
        </p:spPr>
        <p:txBody>
          <a:bodyPr wrap="square" rtlCol="0">
            <a:spAutoFit/>
          </a:bodyPr>
          <a:lstStyle/>
          <a:p>
            <a:pPr algn="ctr"/>
            <a:r>
              <a:rPr lang="en-US" sz="2400" dirty="0">
                <a:latin typeface="+mn-lt"/>
              </a:rPr>
              <a:t>Transfers information as electrical signals, by excitable tissues (Na</a:t>
            </a:r>
            <a:r>
              <a:rPr lang="en-US" sz="2400" baseline="30000" dirty="0">
                <a:latin typeface="+mn-lt"/>
              </a:rPr>
              <a:t>+</a:t>
            </a:r>
            <a:r>
              <a:rPr lang="en-US" sz="2400" dirty="0">
                <a:latin typeface="+mn-lt"/>
              </a:rPr>
              <a:t>, K</a:t>
            </a:r>
            <a:r>
              <a:rPr lang="en-US" sz="2400" baseline="30000" dirty="0">
                <a:latin typeface="+mn-lt"/>
              </a:rPr>
              <a:t>+</a:t>
            </a:r>
            <a:r>
              <a:rPr lang="en-US" sz="2400" dirty="0">
                <a:latin typeface="+mn-lt"/>
              </a:rPr>
              <a:t> and  Cl</a:t>
            </a:r>
            <a:r>
              <a:rPr lang="en-US" sz="2400" baseline="30000" dirty="0">
                <a:latin typeface="+mn-lt"/>
              </a:rPr>
              <a:t>-</a:t>
            </a:r>
            <a:r>
              <a:rPr lang="en-US" sz="2400" dirty="0">
                <a:latin typeface="+mn-lt"/>
              </a:rPr>
              <a:t>)</a:t>
            </a:r>
          </a:p>
        </p:txBody>
      </p:sp>
      <p:sp>
        <p:nvSpPr>
          <p:cNvPr id="63" name="Content Placeholder 2">
            <a:extLst>
              <a:ext uri="{FF2B5EF4-FFF2-40B4-BE49-F238E27FC236}">
                <a16:creationId xmlns:a16="http://schemas.microsoft.com/office/drawing/2014/main" id="{89BCCC77-4448-485B-A01C-4CE073073D7A}"/>
              </a:ext>
            </a:extLst>
          </p:cNvPr>
          <p:cNvSpPr>
            <a:spLocks noGrp="1"/>
          </p:cNvSpPr>
          <p:nvPr>
            <p:ph idx="1"/>
          </p:nvPr>
        </p:nvSpPr>
        <p:spPr>
          <a:xfrm>
            <a:off x="3092121" y="930945"/>
            <a:ext cx="5868468" cy="725968"/>
          </a:xfrm>
        </p:spPr>
        <p:txBody>
          <a:bodyPr>
            <a:noAutofit/>
          </a:bodyPr>
          <a:lstStyle/>
          <a:p>
            <a:pPr marL="0" indent="0" algn="ctr">
              <a:buNone/>
            </a:pPr>
            <a:r>
              <a:rPr lang="en-US" dirty="0"/>
              <a:t>At least 10</a:t>
            </a:r>
            <a:r>
              <a:rPr lang="en-US" baseline="30000" dirty="0"/>
              <a:t>10 </a:t>
            </a:r>
            <a:r>
              <a:rPr lang="en-US" dirty="0"/>
              <a:t>neurons and 10</a:t>
            </a:r>
            <a:r>
              <a:rPr lang="en-US" baseline="30000" dirty="0"/>
              <a:t>14 </a:t>
            </a:r>
            <a:r>
              <a:rPr lang="en-US" dirty="0"/>
              <a:t>synapses/interconnections in cerebral cortex</a:t>
            </a:r>
          </a:p>
        </p:txBody>
      </p:sp>
      <p:pic>
        <p:nvPicPr>
          <p:cNvPr id="65" name="Picture 64">
            <a:extLst>
              <a:ext uri="{FF2B5EF4-FFF2-40B4-BE49-F238E27FC236}">
                <a16:creationId xmlns:a16="http://schemas.microsoft.com/office/drawing/2014/main" id="{5838BC00-305E-4DA3-9DC4-3991C92C0A9B}"/>
              </a:ext>
            </a:extLst>
          </p:cNvPr>
          <p:cNvPicPr>
            <a:picLocks noChangeAspect="1"/>
          </p:cNvPicPr>
          <p:nvPr/>
        </p:nvPicPr>
        <p:blipFill>
          <a:blip r:embed="rId2"/>
          <a:stretch>
            <a:fillRect/>
          </a:stretch>
        </p:blipFill>
        <p:spPr>
          <a:xfrm>
            <a:off x="3978152" y="4437573"/>
            <a:ext cx="1350811" cy="1228010"/>
          </a:xfrm>
          <a:prstGeom prst="rect">
            <a:avLst/>
          </a:prstGeom>
        </p:spPr>
      </p:pic>
      <p:cxnSp>
        <p:nvCxnSpPr>
          <p:cNvPr id="67" name="Straight Arrow Connector 66">
            <a:extLst>
              <a:ext uri="{FF2B5EF4-FFF2-40B4-BE49-F238E27FC236}">
                <a16:creationId xmlns:a16="http://schemas.microsoft.com/office/drawing/2014/main" id="{06359DE8-87E4-4EFC-8008-4D6AD3620B5C}"/>
              </a:ext>
            </a:extLst>
          </p:cNvPr>
          <p:cNvCxnSpPr>
            <a:cxnSpLocks/>
          </p:cNvCxnSpPr>
          <p:nvPr/>
        </p:nvCxnSpPr>
        <p:spPr>
          <a:xfrm flipH="1" flipV="1">
            <a:off x="3910052" y="2528272"/>
            <a:ext cx="40010" cy="913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E47DA68-68A9-4471-ADA6-905AE3A795FC}"/>
              </a:ext>
            </a:extLst>
          </p:cNvPr>
          <p:cNvCxnSpPr>
            <a:cxnSpLocks/>
          </p:cNvCxnSpPr>
          <p:nvPr/>
        </p:nvCxnSpPr>
        <p:spPr>
          <a:xfrm flipV="1">
            <a:off x="7776472" y="2505016"/>
            <a:ext cx="0" cy="231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DD99985-D21C-46C6-92AB-E008351BE230}"/>
              </a:ext>
            </a:extLst>
          </p:cNvPr>
          <p:cNvCxnSpPr>
            <a:cxnSpLocks/>
          </p:cNvCxnSpPr>
          <p:nvPr/>
        </p:nvCxnSpPr>
        <p:spPr>
          <a:xfrm flipH="1">
            <a:off x="3361436" y="3475604"/>
            <a:ext cx="3556" cy="9428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AB68B-978E-4756-8BA3-C3C0722322B3}"/>
              </a:ext>
            </a:extLst>
          </p:cNvPr>
          <p:cNvCxnSpPr>
            <a:cxnSpLocks/>
          </p:cNvCxnSpPr>
          <p:nvPr/>
        </p:nvCxnSpPr>
        <p:spPr>
          <a:xfrm flipH="1">
            <a:off x="7687028" y="3582691"/>
            <a:ext cx="495073" cy="829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44B465B6-5B8D-42D5-95F5-85ECA54E5428}"/>
              </a:ext>
            </a:extLst>
          </p:cNvPr>
          <p:cNvSpPr/>
          <p:nvPr/>
        </p:nvSpPr>
        <p:spPr>
          <a:xfrm>
            <a:off x="4845885" y="3707004"/>
            <a:ext cx="280236" cy="286774"/>
          </a:xfrm>
          <a:prstGeom prst="ellipse">
            <a:avLst/>
          </a:prstGeom>
          <a:noFill/>
          <a:ln w="28575">
            <a:solidFill>
              <a:srgbClr val="FF0000">
                <a:alpha val="6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F4B80681-6811-422E-91BF-E19D05A9DDE0}"/>
              </a:ext>
            </a:extLst>
          </p:cNvPr>
          <p:cNvCxnSpPr>
            <a:cxnSpLocks/>
          </p:cNvCxnSpPr>
          <p:nvPr/>
        </p:nvCxnSpPr>
        <p:spPr>
          <a:xfrm>
            <a:off x="4972273" y="3997391"/>
            <a:ext cx="0" cy="4147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04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build="p"/>
      <p:bldP spid="7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5"/>
          <p:cNvSpPr txBox="1">
            <a:spLocks noGrp="1"/>
          </p:cNvSpPr>
          <p:nvPr>
            <p:ph type="title"/>
          </p:nvPr>
        </p:nvSpPr>
        <p:spPr>
          <a:prstGeom prst="rect">
            <a:avLst/>
          </a:prstGeom>
          <a:noFill/>
          <a:ln>
            <a:noFill/>
          </a:ln>
        </p:spPr>
        <p:txBody>
          <a:bodyPr spcFirstLastPara="1" vert="horz" wrap="square" lIns="74263" tIns="37122" rIns="74263" bIns="37122" rtlCol="0" anchor="ctr" anchorCtr="0">
            <a:normAutofit fontScale="90000"/>
          </a:bodyPr>
          <a:lstStyle/>
          <a:p>
            <a:pPr>
              <a:spcBef>
                <a:spcPts val="0"/>
              </a:spcBef>
              <a:buClr>
                <a:schemeClr val="dk1"/>
              </a:buClr>
              <a:buSzPts val="4400"/>
            </a:pPr>
            <a:br>
              <a:rPr lang="en-IN" dirty="0"/>
            </a:br>
            <a:r>
              <a:rPr lang="en-IN" dirty="0"/>
              <a:t>To do</a:t>
            </a:r>
            <a:endParaRPr dirty="0"/>
          </a:p>
          <a:p>
            <a:pPr>
              <a:spcBef>
                <a:spcPts val="0"/>
              </a:spcBef>
              <a:buClr>
                <a:schemeClr val="dk1"/>
              </a:buClr>
              <a:buSzPts val="4400"/>
            </a:pPr>
            <a:endParaRPr dirty="0"/>
          </a:p>
        </p:txBody>
      </p:sp>
      <p:sp>
        <p:nvSpPr>
          <p:cNvPr id="236" name="Google Shape;236;p15"/>
          <p:cNvSpPr txBox="1">
            <a:spLocks noGrp="1"/>
          </p:cNvSpPr>
          <p:nvPr>
            <p:ph idx="1"/>
          </p:nvPr>
        </p:nvSpPr>
        <p:spPr>
          <a:prstGeom prst="rect">
            <a:avLst/>
          </a:prstGeom>
          <a:noFill/>
          <a:ln>
            <a:noFill/>
          </a:ln>
        </p:spPr>
        <p:txBody>
          <a:bodyPr spcFirstLastPara="1" vert="horz" wrap="square" lIns="74263" tIns="37122" rIns="74263" bIns="37122" rtlCol="0" anchor="t" anchorCtr="0">
            <a:normAutofit/>
          </a:bodyPr>
          <a:lstStyle/>
          <a:p>
            <a:pPr marL="371387">
              <a:spcBef>
                <a:spcPts val="0"/>
              </a:spcBef>
              <a:buSzPts val="1800"/>
              <a:buChar char="●"/>
            </a:pPr>
            <a:r>
              <a:rPr lang="en-US" dirty="0">
                <a:solidFill>
                  <a:srgbClr val="FF0000"/>
                </a:solidFill>
              </a:rPr>
              <a:t>Remember UNITS of permittivity (faraday/meter), permeability(H/meter)</a:t>
            </a:r>
          </a:p>
          <a:p>
            <a:pPr marL="371387">
              <a:spcBef>
                <a:spcPts val="0"/>
              </a:spcBef>
              <a:buSzPts val="1800"/>
              <a:buChar char="●"/>
            </a:pPr>
            <a:r>
              <a:rPr lang="en-US" dirty="0">
                <a:solidFill>
                  <a:srgbClr val="FF0000"/>
                </a:solidFill>
              </a:rPr>
              <a:t>MEG in Epilepsy</a:t>
            </a:r>
          </a:p>
          <a:p>
            <a:pPr marL="371387">
              <a:spcBef>
                <a:spcPts val="0"/>
              </a:spcBef>
              <a:buSzPts val="1800"/>
              <a:buChar char="●"/>
            </a:pPr>
            <a:r>
              <a:rPr lang="en-US" dirty="0">
                <a:solidFill>
                  <a:srgbClr val="FF0000"/>
                </a:solidFill>
              </a:rPr>
              <a:t>Why do we need to measure gradient in </a:t>
            </a:r>
            <a:r>
              <a:rPr lang="en-US" b="1" dirty="0">
                <a:solidFill>
                  <a:srgbClr val="FF0000"/>
                </a:solidFill>
              </a:rPr>
              <a:t>space</a:t>
            </a:r>
            <a:r>
              <a:rPr lang="en-US" dirty="0">
                <a:solidFill>
                  <a:srgbClr val="FF0000"/>
                </a:solidFill>
              </a:rPr>
              <a:t> of magnetic field?</a:t>
            </a:r>
          </a:p>
          <a:p>
            <a:pPr marL="371387">
              <a:spcBef>
                <a:spcPts val="0"/>
              </a:spcBef>
              <a:buSzPts val="1800"/>
              <a:buChar char="●"/>
            </a:pPr>
            <a:r>
              <a:rPr lang="en-US" dirty="0">
                <a:solidFill>
                  <a:srgbClr val="FF0000"/>
                </a:solidFill>
              </a:rPr>
              <a:t>Write a program that can generate Gaussian signal and its derivative as in Fig. 27</a:t>
            </a:r>
          </a:p>
          <a:p>
            <a:pPr marL="371387">
              <a:spcBef>
                <a:spcPts val="0"/>
              </a:spcBef>
              <a:buSzPts val="1800"/>
              <a:buChar char="●"/>
            </a:pPr>
            <a:r>
              <a:rPr lang="en-US" dirty="0">
                <a:solidFill>
                  <a:srgbClr val="FF0000"/>
                </a:solidFill>
              </a:rPr>
              <a:t>Generate a signal with noise and apply averaging filter for smoothing</a:t>
            </a:r>
          </a:p>
          <a:p>
            <a:pPr marL="371387">
              <a:spcBef>
                <a:spcPts val="0"/>
              </a:spcBef>
              <a:buSzPts val="1800"/>
              <a:buChar char="●"/>
            </a:pPr>
            <a:r>
              <a:rPr lang="en-US" dirty="0">
                <a:solidFill>
                  <a:srgbClr val="FF0000"/>
                </a:solidFill>
              </a:rPr>
              <a:t>Read all about white noise</a:t>
            </a:r>
          </a:p>
          <a:p>
            <a:pPr marL="371387">
              <a:spcBef>
                <a:spcPts val="0"/>
              </a:spcBef>
              <a:buSzPts val="1800"/>
              <a:buChar char="●"/>
            </a:pPr>
            <a:r>
              <a:rPr lang="en-US" dirty="0">
                <a:solidFill>
                  <a:srgbClr val="FF0000"/>
                </a:solidFill>
              </a:rPr>
              <a:t>Understand noise co-relation</a:t>
            </a:r>
          </a:p>
          <a:p>
            <a:pPr marL="371387">
              <a:spcBef>
                <a:spcPts val="0"/>
              </a:spcBef>
              <a:buSzPts val="1800"/>
              <a:buChar char="●"/>
            </a:pPr>
            <a:r>
              <a:rPr lang="en-US" dirty="0">
                <a:solidFill>
                  <a:srgbClr val="FF0000"/>
                </a:solidFill>
              </a:rPr>
              <a:t>Understand Fig. 32</a:t>
            </a:r>
          </a:p>
          <a:p>
            <a:pPr marL="371387">
              <a:spcBef>
                <a:spcPts val="0"/>
              </a:spcBef>
              <a:buSzPts val="1800"/>
              <a:buChar char="●"/>
            </a:pPr>
            <a:r>
              <a:rPr lang="en-US" dirty="0">
                <a:solidFill>
                  <a:srgbClr val="FF0000"/>
                </a:solidFill>
              </a:rPr>
              <a:t>Understand sampling neuro magnetic signal</a:t>
            </a:r>
            <a:endParaRPr lang="en-IN" dirty="0"/>
          </a:p>
          <a:p>
            <a:pPr marL="371387">
              <a:spcBef>
                <a:spcPts val="0"/>
              </a:spcBef>
              <a:buSzPts val="1800"/>
              <a:buChar char="●"/>
            </a:pPr>
            <a:r>
              <a:rPr lang="en-US" dirty="0">
                <a:solidFill>
                  <a:srgbClr val="FF0000"/>
                </a:solidFill>
              </a:rPr>
              <a:t>Understand interpolation </a:t>
            </a:r>
          </a:p>
          <a:p>
            <a:pPr marL="371387">
              <a:spcBef>
                <a:spcPts val="0"/>
              </a:spcBef>
              <a:buSzPts val="1800"/>
              <a:buChar char="●"/>
            </a:pPr>
            <a:r>
              <a:rPr lang="en-US" dirty="0">
                <a:solidFill>
                  <a:srgbClr val="FF0000"/>
                </a:solidFill>
              </a:rPr>
              <a:t>Put things in LATEX and discuss</a:t>
            </a:r>
          </a:p>
          <a:p>
            <a:pPr marL="371387">
              <a:spcBef>
                <a:spcPts val="0"/>
              </a:spcBef>
              <a:buSzPts val="1800"/>
              <a:buChar char="●"/>
            </a:pPr>
            <a:r>
              <a:rPr lang="en-US" dirty="0">
                <a:solidFill>
                  <a:srgbClr val="FF0000"/>
                </a:solidFill>
              </a:rPr>
              <a:t>Do line segment in COMSOL</a:t>
            </a:r>
          </a:p>
          <a:p>
            <a:pPr marL="371387">
              <a:spcBef>
                <a:spcPts val="0"/>
              </a:spcBef>
              <a:buSzPts val="1800"/>
              <a:buChar char="●"/>
            </a:pPr>
            <a:r>
              <a:rPr lang="en-US" dirty="0">
                <a:solidFill>
                  <a:srgbClr val="FF0000"/>
                </a:solidFill>
              </a:rPr>
              <a:t>Change the picture in motivation</a:t>
            </a:r>
          </a:p>
          <a:p>
            <a:pPr marL="371387">
              <a:spcBef>
                <a:spcPts val="0"/>
              </a:spcBef>
              <a:buSzPts val="1800"/>
              <a:buChar char="●"/>
            </a:pPr>
            <a:endParaRPr lang="en-US" dirty="0">
              <a:solidFill>
                <a:srgbClr val="FF0000"/>
              </a:solidFill>
            </a:endParaRPr>
          </a:p>
          <a:p>
            <a:pPr marL="371387">
              <a:spcBef>
                <a:spcPts val="0"/>
              </a:spcBef>
              <a:buSzPts val="1800"/>
              <a:buChar char="●"/>
            </a:pPr>
            <a:endParaRPr dirty="0">
              <a:solidFill>
                <a:srgbClr val="FF0000"/>
              </a:solidFill>
            </a:endParaRPr>
          </a:p>
        </p:txBody>
      </p:sp>
      <p:sp>
        <p:nvSpPr>
          <p:cNvPr id="3" name="Date Placeholder 2">
            <a:extLst>
              <a:ext uri="{FF2B5EF4-FFF2-40B4-BE49-F238E27FC236}">
                <a16:creationId xmlns:a16="http://schemas.microsoft.com/office/drawing/2014/main" id="{E3F474BA-89DC-498B-A3D1-39881C46FA82}"/>
              </a:ext>
            </a:extLst>
          </p:cNvPr>
          <p:cNvSpPr>
            <a:spLocks noGrp="1"/>
          </p:cNvSpPr>
          <p:nvPr>
            <p:ph type="dt" sz="half" idx="10"/>
          </p:nvPr>
        </p:nvSpPr>
        <p:spPr/>
        <p:txBody>
          <a:bodyPr/>
          <a:lstStyle/>
          <a:p>
            <a:r>
              <a:rPr lang="en-US"/>
              <a:t>M. Mohanlal Naik</a:t>
            </a:r>
            <a:endParaRPr lang="en-IN" dirty="0"/>
          </a:p>
        </p:txBody>
      </p:sp>
      <p:sp>
        <p:nvSpPr>
          <p:cNvPr id="4" name="Footer Placeholder 3">
            <a:extLst>
              <a:ext uri="{FF2B5EF4-FFF2-40B4-BE49-F238E27FC236}">
                <a16:creationId xmlns:a16="http://schemas.microsoft.com/office/drawing/2014/main" id="{13D27B6E-6B9C-4082-87DB-BE1BCDD41C9F}"/>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9EC52904-F086-454C-BBBD-FBE7072CD927}"/>
              </a:ext>
            </a:extLst>
          </p:cNvPr>
          <p:cNvSpPr>
            <a:spLocks noGrp="1"/>
          </p:cNvSpPr>
          <p:nvPr>
            <p:ph type="sldNum" sz="quarter" idx="12"/>
          </p:nvPr>
        </p:nvSpPr>
        <p:spPr/>
        <p:txBody>
          <a:bodyPr/>
          <a:lstStyle/>
          <a:p>
            <a:fld id="{ABF20D17-0043-4445-9B8B-9F103D2306E2}" type="slidenum">
              <a:rPr lang="en-IN" smtClean="0"/>
              <a:pPr/>
              <a:t>100</a:t>
            </a:fld>
            <a:endParaRPr lang="en-IN" dirty="0"/>
          </a:p>
        </p:txBody>
      </p:sp>
    </p:spTree>
    <p:extLst>
      <p:ext uri="{BB962C8B-B14F-4D97-AF65-F5344CB8AC3E}">
        <p14:creationId xmlns:p14="http://schemas.microsoft.com/office/powerpoint/2010/main" val="15464567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420F-ADD4-42C7-A45E-9E9E9B5F9FB3}"/>
              </a:ext>
            </a:extLst>
          </p:cNvPr>
          <p:cNvSpPr>
            <a:spLocks noGrp="1"/>
          </p:cNvSpPr>
          <p:nvPr>
            <p:ph type="title"/>
          </p:nvPr>
        </p:nvSpPr>
        <p:spPr/>
        <p:txBody>
          <a:bodyPr/>
          <a:lstStyle/>
          <a:p>
            <a:r>
              <a:rPr lang="en-US" dirty="0"/>
              <a:t>Current- To do</a:t>
            </a:r>
          </a:p>
        </p:txBody>
      </p:sp>
      <p:sp>
        <p:nvSpPr>
          <p:cNvPr id="3" name="Content Placeholder 2">
            <a:extLst>
              <a:ext uri="{FF2B5EF4-FFF2-40B4-BE49-F238E27FC236}">
                <a16:creationId xmlns:a16="http://schemas.microsoft.com/office/drawing/2014/main" id="{5DC84D88-8090-4A52-AA17-8EFB40F9E5B9}"/>
              </a:ext>
            </a:extLst>
          </p:cNvPr>
          <p:cNvSpPr>
            <a:spLocks noGrp="1"/>
          </p:cNvSpPr>
          <p:nvPr>
            <p:ph idx="1"/>
          </p:nvPr>
        </p:nvSpPr>
        <p:spPr>
          <a:xfrm>
            <a:off x="0" y="961844"/>
            <a:ext cx="9143999" cy="5502338"/>
          </a:xfrm>
        </p:spPr>
        <p:txBody>
          <a:bodyPr>
            <a:noAutofit/>
          </a:bodyPr>
          <a:lstStyle/>
          <a:p>
            <a:r>
              <a:rPr lang="en-US" b="0" i="0" u="none" strike="noStrike" dirty="0">
                <a:solidFill>
                  <a:srgbClr val="000000"/>
                </a:solidFill>
                <a:effectLst/>
              </a:rPr>
              <a:t>Understand: </a:t>
            </a:r>
            <a:r>
              <a:rPr lang="en-IN" b="0" i="0" u="none" strike="noStrike" dirty="0">
                <a:solidFill>
                  <a:srgbClr val="000000"/>
                </a:solidFill>
                <a:effectLst/>
              </a:rPr>
              <a:t>U</a:t>
            </a:r>
            <a:r>
              <a:rPr lang="en-IN" dirty="0"/>
              <a:t>nits ft/cm</a:t>
            </a:r>
          </a:p>
          <a:p>
            <a:r>
              <a:rPr lang="en-IN" b="0" i="0" u="none" strike="noStrike" dirty="0">
                <a:solidFill>
                  <a:srgbClr val="000000"/>
                </a:solidFill>
                <a:effectLst/>
              </a:rPr>
              <a:t>Understand: Gold</a:t>
            </a:r>
            <a:r>
              <a:rPr lang="en-IN" dirty="0">
                <a:solidFill>
                  <a:srgbClr val="000000"/>
                </a:solidFill>
              </a:rPr>
              <a:t>man’s equation</a:t>
            </a:r>
            <a:endParaRPr lang="en-US" b="0" i="0" u="none" strike="noStrike" dirty="0">
              <a:solidFill>
                <a:srgbClr val="000000"/>
              </a:solidFill>
              <a:effectLst/>
            </a:endParaRPr>
          </a:p>
          <a:p>
            <a:r>
              <a:rPr lang="en-US" b="0" i="0" u="none" strike="noStrike" dirty="0">
                <a:solidFill>
                  <a:srgbClr val="000000"/>
                </a:solidFill>
                <a:effectLst/>
              </a:rPr>
              <a:t>MEG presentation: Inverse problem, Noise (moving average filter)</a:t>
            </a:r>
          </a:p>
          <a:p>
            <a:r>
              <a:rPr lang="en-US" dirty="0"/>
              <a:t>Difference between synapses and dendrites</a:t>
            </a:r>
          </a:p>
          <a:p>
            <a:r>
              <a:rPr lang="en-US" dirty="0"/>
              <a:t>Slides</a:t>
            </a:r>
          </a:p>
          <a:p>
            <a:pPr marL="685800" lvl="2" indent="-342900">
              <a:spcBef>
                <a:spcPts val="750"/>
              </a:spcBef>
              <a:buFont typeface="Wingdings" panose="05000000000000000000" pitchFamily="2" charset="2"/>
              <a:buChar char="ü"/>
            </a:pPr>
            <a:r>
              <a:rPr lang="en-US" dirty="0"/>
              <a:t> Add magnetostriction slide (added)</a:t>
            </a:r>
          </a:p>
          <a:p>
            <a:pPr marL="685800" lvl="2" indent="-342900">
              <a:spcBef>
                <a:spcPts val="750"/>
              </a:spcBef>
              <a:buFont typeface="Wingdings" panose="05000000000000000000" pitchFamily="2" charset="2"/>
              <a:buChar char="ü"/>
            </a:pPr>
            <a:r>
              <a:rPr lang="en-US" dirty="0"/>
              <a:t>Piezoelectric simulation </a:t>
            </a:r>
          </a:p>
          <a:p>
            <a:pPr marL="685800" lvl="2" indent="-342900">
              <a:spcBef>
                <a:spcPts val="750"/>
              </a:spcBef>
              <a:buFont typeface="Wingdings" panose="05000000000000000000" pitchFamily="2" charset="2"/>
              <a:buChar char="ü"/>
            </a:pPr>
            <a:r>
              <a:rPr lang="en-US" dirty="0"/>
              <a:t>COMSOL simulation - </a:t>
            </a:r>
            <a:r>
              <a:rPr lang="en-US" dirty="0">
                <a:solidFill>
                  <a:srgbClr val="000000"/>
                </a:solidFill>
              </a:rPr>
              <a:t>current dipole figures 4 and 5, </a:t>
            </a:r>
            <a:r>
              <a:rPr lang="en-US" b="0" i="0" u="none" strike="noStrike" dirty="0">
                <a:solidFill>
                  <a:srgbClr val="000000"/>
                </a:solidFill>
                <a:effectLst/>
              </a:rPr>
              <a:t>Generate figures 19, 24 and 25</a:t>
            </a:r>
            <a:endParaRPr lang="en-US" dirty="0"/>
          </a:p>
          <a:p>
            <a:pPr marL="685800" lvl="2" indent="-342900">
              <a:spcBef>
                <a:spcPts val="750"/>
              </a:spcBef>
              <a:buFont typeface="Wingdings" panose="05000000000000000000" pitchFamily="2" charset="2"/>
              <a:buChar char="ü"/>
            </a:pPr>
            <a:r>
              <a:rPr lang="en-US" dirty="0"/>
              <a:t> Strain </a:t>
            </a:r>
            <a:r>
              <a:rPr lang="en-US" dirty="0" err="1"/>
              <a:t>guage</a:t>
            </a:r>
            <a:r>
              <a:rPr lang="en-US" dirty="0"/>
              <a:t> </a:t>
            </a:r>
          </a:p>
          <a:p>
            <a:pPr marL="685800" lvl="2" indent="-342900">
              <a:spcBef>
                <a:spcPts val="750"/>
              </a:spcBef>
              <a:buFont typeface="Wingdings" panose="05000000000000000000" pitchFamily="2" charset="2"/>
              <a:buChar char="ü"/>
            </a:pPr>
            <a:r>
              <a:rPr lang="en-US" dirty="0"/>
              <a:t> Get interface anisotropy slide from </a:t>
            </a:r>
            <a:r>
              <a:rPr lang="en-US" dirty="0" err="1"/>
              <a:t>priyesh</a:t>
            </a:r>
            <a:endParaRPr lang="en-US" dirty="0"/>
          </a:p>
          <a:p>
            <a:pPr marL="685800" lvl="2" indent="-342900">
              <a:spcBef>
                <a:spcPts val="750"/>
              </a:spcBef>
              <a:buFont typeface="Wingdings" panose="05000000000000000000" pitchFamily="2" charset="2"/>
              <a:buChar char="ü"/>
            </a:pPr>
            <a:r>
              <a:rPr lang="en-US" dirty="0"/>
              <a:t>Calculation on sensor (output 5nV) – Take from </a:t>
            </a:r>
            <a:r>
              <a:rPr lang="en-US" dirty="0" err="1"/>
              <a:t>khritish</a:t>
            </a:r>
            <a:r>
              <a:rPr lang="en-US" dirty="0"/>
              <a:t> (added)</a:t>
            </a:r>
          </a:p>
          <a:p>
            <a:pPr marL="685800" lvl="2" indent="-342900">
              <a:spcBef>
                <a:spcPts val="750"/>
              </a:spcBef>
              <a:buFont typeface="Wingdings" panose="05000000000000000000" pitchFamily="2" charset="2"/>
              <a:buChar char="ü"/>
            </a:pPr>
            <a:r>
              <a:rPr lang="en-US" dirty="0"/>
              <a:t>Magnetic thermal annealing </a:t>
            </a:r>
          </a:p>
          <a:p>
            <a:pPr marL="685800" lvl="2" indent="-342900">
              <a:spcBef>
                <a:spcPts val="750"/>
              </a:spcBef>
              <a:buFont typeface="Wingdings" panose="05000000000000000000" pitchFamily="2" charset="2"/>
              <a:buChar char="ü"/>
            </a:pPr>
            <a:r>
              <a:rPr lang="en-US" dirty="0"/>
              <a:t>Gauss meter</a:t>
            </a:r>
          </a:p>
          <a:p>
            <a:pPr>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0EB46A41-27BB-4866-B140-3E005E1A15FA}"/>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24C6A1B4-EAF4-446F-9D14-EA1B0AE68500}"/>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03AFCED-4BE6-4A20-BF8F-349B08E48B9E}"/>
              </a:ext>
            </a:extLst>
          </p:cNvPr>
          <p:cNvSpPr>
            <a:spLocks noGrp="1"/>
          </p:cNvSpPr>
          <p:nvPr>
            <p:ph type="sldNum" sz="quarter" idx="12"/>
          </p:nvPr>
        </p:nvSpPr>
        <p:spPr/>
        <p:txBody>
          <a:bodyPr/>
          <a:lstStyle/>
          <a:p>
            <a:fld id="{ABF20D17-0043-4445-9B8B-9F103D2306E2}" type="slidenum">
              <a:rPr lang="en-IN" smtClean="0"/>
              <a:pPr/>
              <a:t>101</a:t>
            </a:fld>
            <a:endParaRPr lang="en-IN" dirty="0"/>
          </a:p>
        </p:txBody>
      </p:sp>
    </p:spTree>
    <p:extLst>
      <p:ext uri="{BB962C8B-B14F-4D97-AF65-F5344CB8AC3E}">
        <p14:creationId xmlns:p14="http://schemas.microsoft.com/office/powerpoint/2010/main" val="15545608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B807D-2CDA-458A-A869-090FE649947D}"/>
              </a:ext>
            </a:extLst>
          </p:cNvPr>
          <p:cNvSpPr>
            <a:spLocks noGrp="1"/>
          </p:cNvSpPr>
          <p:nvPr>
            <p:ph type="title"/>
          </p:nvPr>
        </p:nvSpPr>
        <p:spPr/>
        <p:txBody>
          <a:bodyPr/>
          <a:lstStyle/>
          <a:p>
            <a:r>
              <a:rPr lang="en-US" dirty="0"/>
              <a:t>Current - To do</a:t>
            </a:r>
          </a:p>
        </p:txBody>
      </p:sp>
      <p:sp>
        <p:nvSpPr>
          <p:cNvPr id="3" name="Content Placeholder 2">
            <a:extLst>
              <a:ext uri="{FF2B5EF4-FFF2-40B4-BE49-F238E27FC236}">
                <a16:creationId xmlns:a16="http://schemas.microsoft.com/office/drawing/2014/main" id="{DF2653E3-2298-4811-B70A-6B09EF1D039A}"/>
              </a:ext>
            </a:extLst>
          </p:cNvPr>
          <p:cNvSpPr>
            <a:spLocks noGrp="1"/>
          </p:cNvSpPr>
          <p:nvPr>
            <p:ph idx="1"/>
          </p:nvPr>
        </p:nvSpPr>
        <p:spPr/>
        <p:txBody>
          <a:bodyPr>
            <a:normAutofit fontScale="70000" lnSpcReduction="20000"/>
          </a:bodyPr>
          <a:lstStyle/>
          <a:p>
            <a:r>
              <a:rPr lang="en-US" dirty="0"/>
              <a:t>Magnetic shielded chamber</a:t>
            </a:r>
          </a:p>
          <a:p>
            <a:pPr marL="685800" lvl="2" indent="-342900">
              <a:spcBef>
                <a:spcPts val="750"/>
              </a:spcBef>
              <a:buFont typeface="Wingdings" panose="05000000000000000000" pitchFamily="2" charset="2"/>
              <a:buChar char="ü"/>
            </a:pPr>
            <a:r>
              <a:rPr lang="en-US" dirty="0"/>
              <a:t> How magnetic shielded room cancels the magnetic field ?</a:t>
            </a:r>
          </a:p>
          <a:p>
            <a:r>
              <a:rPr lang="en-US" dirty="0"/>
              <a:t>Sputtering</a:t>
            </a:r>
          </a:p>
          <a:p>
            <a:pPr marL="685800" lvl="2" indent="-342900">
              <a:spcBef>
                <a:spcPts val="750"/>
              </a:spcBef>
              <a:buFont typeface="Wingdings" panose="05000000000000000000" pitchFamily="2" charset="2"/>
              <a:buChar char="ü"/>
            </a:pPr>
            <a:r>
              <a:rPr lang="en-US" dirty="0"/>
              <a:t> DC sputtering – insulation deposition ?</a:t>
            </a:r>
          </a:p>
          <a:p>
            <a:pPr marL="685800" lvl="2" indent="-342900">
              <a:spcBef>
                <a:spcPts val="750"/>
              </a:spcBef>
              <a:buFont typeface="Wingdings" panose="05000000000000000000" pitchFamily="2" charset="2"/>
              <a:buChar char="ü"/>
            </a:pPr>
            <a:r>
              <a:rPr lang="en-US" dirty="0"/>
              <a:t> Working principle ?</a:t>
            </a:r>
          </a:p>
          <a:p>
            <a:pPr marL="685800" lvl="2" indent="-342900">
              <a:spcBef>
                <a:spcPts val="750"/>
              </a:spcBef>
              <a:buFont typeface="Wingdings" panose="05000000000000000000" pitchFamily="2" charset="2"/>
              <a:buChar char="ü"/>
            </a:pPr>
            <a:r>
              <a:rPr lang="en-US" dirty="0"/>
              <a:t> What is plasma, different colors of plasma ?</a:t>
            </a:r>
          </a:p>
          <a:p>
            <a:pPr marL="685800" lvl="2" indent="-342900">
              <a:spcBef>
                <a:spcPts val="750"/>
              </a:spcBef>
              <a:buFont typeface="Wingdings" panose="05000000000000000000" pitchFamily="2" charset="2"/>
              <a:buChar char="ü"/>
            </a:pPr>
            <a:r>
              <a:rPr lang="en-US" dirty="0"/>
              <a:t> RF magnetron sputtering ?</a:t>
            </a:r>
          </a:p>
          <a:p>
            <a:pPr marL="685800" lvl="2" indent="-342900">
              <a:spcBef>
                <a:spcPts val="750"/>
              </a:spcBef>
              <a:buFont typeface="Wingdings" panose="05000000000000000000" pitchFamily="2" charset="2"/>
              <a:buChar char="ü"/>
            </a:pPr>
            <a:r>
              <a:rPr lang="en-US" dirty="0"/>
              <a:t>Units of vacuum, rotary and turbo pump</a:t>
            </a:r>
          </a:p>
          <a:p>
            <a:pPr marL="685800" lvl="2" indent="-342900">
              <a:spcBef>
                <a:spcPts val="750"/>
              </a:spcBef>
              <a:buFont typeface="Wingdings" panose="05000000000000000000" pitchFamily="2" charset="2"/>
              <a:buChar char="ü"/>
            </a:pPr>
            <a:r>
              <a:rPr lang="en-US" dirty="0"/>
              <a:t>Reactive sputtering ?</a:t>
            </a:r>
          </a:p>
          <a:p>
            <a:pPr marL="685800" lvl="2" indent="-342900">
              <a:spcBef>
                <a:spcPts val="750"/>
              </a:spcBef>
              <a:buFont typeface="Wingdings" panose="05000000000000000000" pitchFamily="2" charset="2"/>
              <a:buChar char="ü"/>
            </a:pPr>
            <a:r>
              <a:rPr lang="en-US" dirty="0"/>
              <a:t>Confocal sputtering ?</a:t>
            </a:r>
          </a:p>
          <a:p>
            <a:pPr marL="685800" lvl="2" indent="-342900">
              <a:spcBef>
                <a:spcPts val="750"/>
              </a:spcBef>
              <a:buFont typeface="Wingdings" panose="05000000000000000000" pitchFamily="2" charset="2"/>
              <a:buChar char="ü"/>
            </a:pPr>
            <a:endParaRPr lang="en-US" dirty="0"/>
          </a:p>
          <a:p>
            <a:pPr marL="171450" lvl="1">
              <a:spcBef>
                <a:spcPts val="750"/>
              </a:spcBef>
            </a:pPr>
            <a:r>
              <a:rPr lang="en-US" dirty="0"/>
              <a:t>Magnet</a:t>
            </a:r>
          </a:p>
          <a:p>
            <a:pPr marL="685800" lvl="2" indent="-342900">
              <a:spcBef>
                <a:spcPts val="750"/>
              </a:spcBef>
              <a:buFont typeface="Wingdings" panose="05000000000000000000" pitchFamily="2" charset="2"/>
              <a:buChar char="ü"/>
            </a:pPr>
            <a:r>
              <a:rPr lang="en-US" dirty="0"/>
              <a:t>Sensor has single domain (or) multi domain magnet ?</a:t>
            </a:r>
          </a:p>
          <a:p>
            <a:pPr marL="171450" lvl="1">
              <a:spcBef>
                <a:spcPts val="750"/>
              </a:spcBef>
            </a:pPr>
            <a:r>
              <a:rPr lang="en-US" dirty="0"/>
              <a:t>Stress strain machine</a:t>
            </a:r>
          </a:p>
          <a:p>
            <a:pPr marL="685800" lvl="2" indent="-342900">
              <a:spcBef>
                <a:spcPts val="750"/>
              </a:spcBef>
              <a:buFont typeface="Wingdings" panose="05000000000000000000" pitchFamily="2" charset="2"/>
              <a:buChar char="ü"/>
            </a:pPr>
            <a:r>
              <a:rPr lang="en-US" dirty="0"/>
              <a:t>Units of Young's modules (</a:t>
            </a:r>
            <a:r>
              <a:rPr lang="en-US" dirty="0" err="1"/>
              <a:t>Neuton</a:t>
            </a:r>
            <a:r>
              <a:rPr lang="en-US" dirty="0"/>
              <a:t>/m</a:t>
            </a:r>
            <a:r>
              <a:rPr lang="en-US" baseline="30000" dirty="0"/>
              <a:t>2</a:t>
            </a:r>
            <a:r>
              <a:rPr lang="en-US" dirty="0"/>
              <a:t>) ?</a:t>
            </a:r>
          </a:p>
          <a:p>
            <a:pPr marL="685800" lvl="2" indent="-342900">
              <a:spcBef>
                <a:spcPts val="750"/>
              </a:spcBef>
              <a:buFont typeface="Wingdings" panose="05000000000000000000" pitchFamily="2" charset="2"/>
              <a:buChar char="ü"/>
            </a:pPr>
            <a:r>
              <a:rPr lang="en-US" dirty="0"/>
              <a:t>Poling condition ?</a:t>
            </a:r>
          </a:p>
          <a:p>
            <a:pPr marL="685800" lvl="2" indent="-342900">
              <a:spcBef>
                <a:spcPts val="750"/>
              </a:spcBef>
              <a:buFont typeface="Wingdings" panose="05000000000000000000" pitchFamily="2" charset="2"/>
              <a:buChar char="ü"/>
            </a:pPr>
            <a:r>
              <a:rPr lang="en-US" dirty="0"/>
              <a:t>Different types of load cell, why S type (</a:t>
            </a:r>
            <a:r>
              <a:rPr lang="en-US" i="1" dirty="0"/>
              <a:t>symmetrical expansion and contraction on both sides</a:t>
            </a:r>
            <a:r>
              <a:rPr lang="en-US" dirty="0"/>
              <a:t> )and where to paste the sample ?</a:t>
            </a:r>
          </a:p>
          <a:p>
            <a:pPr marL="685800" lvl="2" indent="-342900">
              <a:spcBef>
                <a:spcPts val="750"/>
              </a:spcBef>
              <a:buFont typeface="Wingdings" panose="05000000000000000000" pitchFamily="2" charset="2"/>
              <a:buChar char="ü"/>
            </a:pPr>
            <a:r>
              <a:rPr lang="en-US" dirty="0"/>
              <a:t>Why we need to paste the sample on top of load cell if pooling is along thickness ?</a:t>
            </a:r>
          </a:p>
          <a:p>
            <a:pPr marL="685800" lvl="2" indent="-342900">
              <a:spcBef>
                <a:spcPts val="750"/>
              </a:spcBef>
              <a:buFont typeface="Wingdings" panose="05000000000000000000" pitchFamily="2" charset="2"/>
              <a:buChar char="ü"/>
            </a:pPr>
            <a:endParaRPr lang="en-US" dirty="0"/>
          </a:p>
          <a:p>
            <a:endParaRPr lang="en-US" dirty="0"/>
          </a:p>
        </p:txBody>
      </p:sp>
      <p:sp>
        <p:nvSpPr>
          <p:cNvPr id="4" name="Date Placeholder 3">
            <a:extLst>
              <a:ext uri="{FF2B5EF4-FFF2-40B4-BE49-F238E27FC236}">
                <a16:creationId xmlns:a16="http://schemas.microsoft.com/office/drawing/2014/main" id="{3E981170-2E6D-4F19-BCB0-01EEDAC0E565}"/>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9BB7CA17-200E-4714-80AF-1E21506678B6}"/>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B1FAE4C-3D3D-4D5B-A114-70E54903D172}"/>
              </a:ext>
            </a:extLst>
          </p:cNvPr>
          <p:cNvSpPr>
            <a:spLocks noGrp="1"/>
          </p:cNvSpPr>
          <p:nvPr>
            <p:ph type="sldNum" sz="quarter" idx="12"/>
          </p:nvPr>
        </p:nvSpPr>
        <p:spPr/>
        <p:txBody>
          <a:bodyPr/>
          <a:lstStyle/>
          <a:p>
            <a:fld id="{ABF20D17-0043-4445-9B8B-9F103D2306E2}" type="slidenum">
              <a:rPr lang="en-IN" smtClean="0"/>
              <a:pPr/>
              <a:t>102</a:t>
            </a:fld>
            <a:endParaRPr lang="en-IN" dirty="0"/>
          </a:p>
        </p:txBody>
      </p:sp>
    </p:spTree>
    <p:extLst>
      <p:ext uri="{BB962C8B-B14F-4D97-AF65-F5344CB8AC3E}">
        <p14:creationId xmlns:p14="http://schemas.microsoft.com/office/powerpoint/2010/main" val="2843566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18EC-6073-475A-9C9F-E6B1038FDBAD}"/>
              </a:ext>
            </a:extLst>
          </p:cNvPr>
          <p:cNvSpPr>
            <a:spLocks noGrp="1"/>
          </p:cNvSpPr>
          <p:nvPr>
            <p:ph type="title"/>
          </p:nvPr>
        </p:nvSpPr>
        <p:spPr/>
        <p:txBody>
          <a:bodyPr/>
          <a:lstStyle/>
          <a:p>
            <a:r>
              <a:rPr lang="en-US" dirty="0"/>
              <a:t>Current –To-do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13D35-20B0-4B32-A9E8-0A4B92C595C5}"/>
                  </a:ext>
                </a:extLst>
              </p:cNvPr>
              <p:cNvSpPr>
                <a:spLocks noGrp="1"/>
              </p:cNvSpPr>
              <p:nvPr>
                <p:ph idx="1"/>
              </p:nvPr>
            </p:nvSpPr>
            <p:spPr/>
            <p:txBody>
              <a:bodyPr/>
              <a:lstStyle/>
              <a:p>
                <a:r>
                  <a:rPr lang="en-US" dirty="0"/>
                  <a:t>Strain gauge </a:t>
                </a:r>
              </a:p>
              <a:p>
                <a:pPr lvl="1">
                  <a:buFont typeface="Wingdings" panose="05000000000000000000" pitchFamily="2" charset="2"/>
                  <a:buChar char="ü"/>
                </a:pPr>
                <a:r>
                  <a:rPr lang="en-US" dirty="0"/>
                  <a:t> Resistance of the wire ?</a:t>
                </a:r>
              </a:p>
              <a:p>
                <a:pPr lvl="1">
                  <a:buFont typeface="Wingdings" panose="05000000000000000000" pitchFamily="2" charset="2"/>
                  <a:buChar char="ü"/>
                </a:pPr>
                <a:r>
                  <a:rPr lang="en-US" dirty="0"/>
                  <a:t> Value of gauge factor and how to calculate ?</a:t>
                </a:r>
              </a:p>
              <a:p>
                <a:pPr lvl="1">
                  <a:buFont typeface="Wingdings" panose="05000000000000000000" pitchFamily="2" charset="2"/>
                  <a:buChar char="ü"/>
                </a:pPr>
                <a:r>
                  <a:rPr lang="en-US" dirty="0"/>
                  <a:t> Gauge factor equation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𝐾</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=1+2</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𝑣</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𝜌</m:t>
                            </m:r>
                          </m:num>
                          <m:den>
                            <m:r>
                              <a:rPr lang="en-US" i="1">
                                <a:latin typeface="Cambria Math" panose="02040503050406030204" pitchFamily="18" charset="0"/>
                                <a:ea typeface="Cambria Math" panose="02040503050406030204" pitchFamily="18" charset="0"/>
                              </a:rPr>
                              <m:t>𝜌</m:t>
                            </m:r>
                          </m:den>
                        </m:f>
                      </m:num>
                      <m:den>
                        <m:r>
                          <a:rPr lang="en-US" b="0" i="1" dirty="0" smtClean="0">
                            <a:latin typeface="Cambria Math" panose="02040503050406030204" pitchFamily="18" charset="0"/>
                            <a:ea typeface="Cambria Math" panose="02040503050406030204" pitchFamily="18" charset="0"/>
                          </a:rPr>
                          <m:t>𝜖</m:t>
                        </m:r>
                      </m:den>
                    </m:f>
                    <m:r>
                      <a:rPr lang="en-US" b="0" i="0" dirty="0" smtClean="0">
                        <a:latin typeface="Cambria Math" panose="02040503050406030204" pitchFamily="18" charset="0"/>
                      </a:rPr>
                      <m:t> )</m:t>
                    </m:r>
                  </m:oMath>
                </a14:m>
                <a:r>
                  <a:rPr lang="en-US" dirty="0"/>
                  <a:t> </a:t>
                </a:r>
              </a:p>
              <a:p>
                <a:pPr marL="342900" lvl="1" indent="0">
                  <a:buNone/>
                </a:pPr>
                <a14:m>
                  <m:oMath xmlns:m="http://schemas.openxmlformats.org/officeDocument/2006/math">
                    <m:r>
                      <a:rPr lang="en-US" i="1" dirty="0" smtClean="0">
                        <a:latin typeface="Cambria Math" panose="02040503050406030204" pitchFamily="18" charset="0"/>
                      </a:rPr>
                      <m:t>𝑣</m:t>
                    </m:r>
                    <m:r>
                      <a:rPr lang="en-US" b="0" i="1" dirty="0" smtClean="0">
                        <a:latin typeface="Cambria Math" panose="02040503050406030204" pitchFamily="18" charset="0"/>
                      </a:rPr>
                      <m:t>=</m:t>
                    </m:r>
                    <m:r>
                      <a:rPr lang="en-US" b="0" i="1" dirty="0" smtClean="0">
                        <a:latin typeface="Cambria Math" panose="02040503050406030204" pitchFamily="18" charset="0"/>
                      </a:rPr>
                      <m:t>𝑝𝑜𝑖𝑠𝑠𝑜𝑛𝑠</m:t>
                    </m:r>
                    <m:r>
                      <a:rPr lang="en-US" b="0" i="1" dirty="0" smtClean="0">
                        <a:latin typeface="Cambria Math" panose="02040503050406030204" pitchFamily="18" charset="0"/>
                      </a:rPr>
                      <m:t> </m:t>
                    </m:r>
                    <m:r>
                      <a:rPr lang="en-US" b="0" i="1" dirty="0" smtClean="0">
                        <a:latin typeface="Cambria Math" panose="02040503050406030204" pitchFamily="18" charset="0"/>
                      </a:rPr>
                      <m:t>𝑟𝑎𝑡𝑖𝑜</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𝑇</m:t>
                            </m:r>
                          </m:num>
                          <m:den>
                            <m:r>
                              <a:rPr lang="en-US" b="0" i="1" dirty="0" smtClean="0">
                                <a:latin typeface="Cambria Math" panose="02040503050406030204" pitchFamily="18" charset="0"/>
                              </a:rPr>
                              <m:t>𝐿</m:t>
                            </m:r>
                          </m:den>
                        </m:f>
                      </m:e>
                    </m:d>
                    <m:r>
                      <a:rPr lang="en-US" b="0"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𝑟𝑒𝑠𝑖𝑠𝑡𝑖𝑣𝑖𝑡𝑦</m:t>
                    </m:r>
                    <m:r>
                      <a:rPr lang="en-US" b="0" i="0" smtClean="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𝑠𝑡𝑟𝑎𝑖𝑛</m:t>
                    </m:r>
                  </m:oMath>
                </a14:m>
                <a:r>
                  <a:rPr lang="en-US" dirty="0"/>
                  <a:t>?</a:t>
                </a:r>
              </a:p>
              <a:p>
                <a:pPr lvl="1">
                  <a:buFont typeface="Wingdings" panose="05000000000000000000" pitchFamily="2" charset="2"/>
                  <a:buChar char="ü"/>
                </a:pPr>
                <a:r>
                  <a:rPr lang="en-US" dirty="0"/>
                  <a:t>  </a:t>
                </a:r>
              </a:p>
              <a:p>
                <a:pPr marL="342900" lvl="1" indent="0">
                  <a:buNone/>
                </a:pPr>
                <a:endParaRPr lang="en-US" dirty="0"/>
              </a:p>
              <a:p>
                <a:pPr lvl="1">
                  <a:buFont typeface="Wingdings" panose="05000000000000000000" pitchFamily="2" charset="2"/>
                  <a:buChar char="ü"/>
                </a:pPr>
                <a:endParaRPr lang="en-US" dirty="0"/>
              </a:p>
            </p:txBody>
          </p:sp>
        </mc:Choice>
        <mc:Fallback xmlns="">
          <p:sp>
            <p:nvSpPr>
              <p:cNvPr id="3" name="Content Placeholder 2">
                <a:extLst>
                  <a:ext uri="{FF2B5EF4-FFF2-40B4-BE49-F238E27FC236}">
                    <a16:creationId xmlns:a16="http://schemas.microsoft.com/office/drawing/2014/main" id="{56013D35-20B0-4B32-A9E8-0A4B92C595C5}"/>
                  </a:ext>
                </a:extLst>
              </p:cNvPr>
              <p:cNvSpPr>
                <a:spLocks noGrp="1" noRot="1" noChangeAspect="1" noMove="1" noResize="1" noEditPoints="1" noAdjustHandles="1" noChangeArrowheads="1" noChangeShapeType="1" noTextEdit="1"/>
              </p:cNvSpPr>
              <p:nvPr>
                <p:ph idx="1"/>
              </p:nvPr>
            </p:nvSpPr>
            <p:spPr>
              <a:blipFill>
                <a:blip r:embed="rId2"/>
                <a:stretch>
                  <a:fillRect l="-867" t="-155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B8F8DD0-933E-4CD6-AB63-CF6B0E2E53BA}"/>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B7F4ED05-2EE4-441A-AF58-529938F7BDF8}"/>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116FF053-9B51-4C3A-8C33-FA8DEAC2F3FB}"/>
              </a:ext>
            </a:extLst>
          </p:cNvPr>
          <p:cNvSpPr>
            <a:spLocks noGrp="1"/>
          </p:cNvSpPr>
          <p:nvPr>
            <p:ph type="sldNum" sz="quarter" idx="12"/>
          </p:nvPr>
        </p:nvSpPr>
        <p:spPr/>
        <p:txBody>
          <a:bodyPr/>
          <a:lstStyle/>
          <a:p>
            <a:fld id="{ABF20D17-0043-4445-9B8B-9F103D2306E2}" type="slidenum">
              <a:rPr lang="en-IN" smtClean="0"/>
              <a:pPr/>
              <a:t>103</a:t>
            </a:fld>
            <a:endParaRPr lang="en-IN" dirty="0"/>
          </a:p>
        </p:txBody>
      </p:sp>
    </p:spTree>
    <p:extLst>
      <p:ext uri="{BB962C8B-B14F-4D97-AF65-F5344CB8AC3E}">
        <p14:creationId xmlns:p14="http://schemas.microsoft.com/office/powerpoint/2010/main" val="33853918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9A0A-89AA-4743-9B52-D579A58C2F0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3C920BF-AFEB-4367-8DCF-A62E4D34C608}"/>
              </a:ext>
            </a:extLst>
          </p:cNvPr>
          <p:cNvSpPr>
            <a:spLocks noGrp="1"/>
          </p:cNvSpPr>
          <p:nvPr>
            <p:ph idx="1"/>
          </p:nvPr>
        </p:nvSpPr>
        <p:spPr/>
        <p:txBody>
          <a:bodyPr/>
          <a:lstStyle/>
          <a:p>
            <a:r>
              <a:rPr lang="en-US" dirty="0"/>
              <a:t>Glass pieces height</a:t>
            </a:r>
          </a:p>
          <a:p>
            <a:r>
              <a:rPr lang="en-US" dirty="0"/>
              <a:t>Sputtering slides</a:t>
            </a:r>
          </a:p>
          <a:p>
            <a:r>
              <a:rPr lang="en-US" dirty="0"/>
              <a:t>Understand point charge in COMSOL</a:t>
            </a:r>
          </a:p>
          <a:p>
            <a:r>
              <a:rPr lang="en-US" dirty="0"/>
              <a:t>Pooling for 30 min at maximum voltage</a:t>
            </a:r>
          </a:p>
          <a:p>
            <a:endParaRPr lang="en-US" dirty="0"/>
          </a:p>
          <a:p>
            <a:endParaRPr lang="en-US" dirty="0"/>
          </a:p>
        </p:txBody>
      </p:sp>
      <p:sp>
        <p:nvSpPr>
          <p:cNvPr id="4" name="Date Placeholder 3">
            <a:extLst>
              <a:ext uri="{FF2B5EF4-FFF2-40B4-BE49-F238E27FC236}">
                <a16:creationId xmlns:a16="http://schemas.microsoft.com/office/drawing/2014/main" id="{805F129A-4B11-418A-8480-03448AC2425C}"/>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C74762F3-F54D-49A1-81E8-CC59CB129ABC}"/>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AB23FBB3-997C-4771-ADB2-0571B44D3971}"/>
              </a:ext>
            </a:extLst>
          </p:cNvPr>
          <p:cNvSpPr>
            <a:spLocks noGrp="1"/>
          </p:cNvSpPr>
          <p:nvPr>
            <p:ph type="sldNum" sz="quarter" idx="12"/>
          </p:nvPr>
        </p:nvSpPr>
        <p:spPr/>
        <p:txBody>
          <a:bodyPr/>
          <a:lstStyle/>
          <a:p>
            <a:fld id="{ABF20D17-0043-4445-9B8B-9F103D2306E2}" type="slidenum">
              <a:rPr lang="en-IN" smtClean="0"/>
              <a:pPr/>
              <a:t>104</a:t>
            </a:fld>
            <a:endParaRPr lang="en-IN" dirty="0"/>
          </a:p>
        </p:txBody>
      </p:sp>
    </p:spTree>
    <p:extLst>
      <p:ext uri="{BB962C8B-B14F-4D97-AF65-F5344CB8AC3E}">
        <p14:creationId xmlns:p14="http://schemas.microsoft.com/office/powerpoint/2010/main" val="38752514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9F68-7006-4C3D-9F65-524D85908B92}"/>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E550C96D-40FC-4223-980D-8A2AFC06A3BC}"/>
              </a:ext>
            </a:extLst>
          </p:cNvPr>
          <p:cNvSpPr>
            <a:spLocks noGrp="1"/>
          </p:cNvSpPr>
          <p:nvPr>
            <p:ph idx="1"/>
          </p:nvPr>
        </p:nvSpPr>
        <p:spPr/>
        <p:txBody>
          <a:bodyPr>
            <a:normAutofit lnSpcReduction="10000"/>
          </a:bodyPr>
          <a:lstStyle/>
          <a:p>
            <a:r>
              <a:rPr lang="en-US" dirty="0"/>
              <a:t>How do you make sensor ?</a:t>
            </a:r>
          </a:p>
          <a:p>
            <a:r>
              <a:rPr lang="en-US" dirty="0"/>
              <a:t>Vacuum level of sputtering machine and units ?</a:t>
            </a:r>
          </a:p>
          <a:p>
            <a:r>
              <a:rPr lang="en-US" dirty="0"/>
              <a:t>Why argon gas is used in sputtering ?</a:t>
            </a:r>
          </a:p>
          <a:p>
            <a:r>
              <a:rPr lang="en-US" dirty="0"/>
              <a:t>What is dendrites ?</a:t>
            </a:r>
          </a:p>
          <a:p>
            <a:r>
              <a:rPr lang="en-US" dirty="0"/>
              <a:t>How the signal propagate in neuron ?</a:t>
            </a:r>
          </a:p>
          <a:p>
            <a:r>
              <a:rPr lang="en-US" dirty="0"/>
              <a:t>Membrane of neuron – semi permeable membrane ?</a:t>
            </a:r>
          </a:p>
          <a:p>
            <a:r>
              <a:rPr lang="en-US" dirty="0"/>
              <a:t>How the diffusion process continues ?</a:t>
            </a:r>
          </a:p>
          <a:p>
            <a:r>
              <a:rPr lang="en-US" dirty="0"/>
              <a:t>Action potential and post synaptic potential _ Understand the equations ?</a:t>
            </a:r>
          </a:p>
          <a:p>
            <a:r>
              <a:rPr lang="en-US" dirty="0"/>
              <a:t>How to detect the abnormal activity of the neuron from measured signals ?</a:t>
            </a:r>
          </a:p>
          <a:p>
            <a:r>
              <a:rPr lang="en-US" dirty="0"/>
              <a:t>Present techniques to measure voltage from head and how your method is different from that ?</a:t>
            </a:r>
          </a:p>
          <a:p>
            <a:r>
              <a:rPr lang="en-US" dirty="0"/>
              <a:t> Potential divider ?</a:t>
            </a:r>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5EED4A17-CCA4-419A-B546-70F98169C524}"/>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94C9C120-9CD9-4739-8E5A-10E43FE16449}"/>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B2995A10-9C02-414C-BF88-3EF28FCC0340}"/>
              </a:ext>
            </a:extLst>
          </p:cNvPr>
          <p:cNvSpPr>
            <a:spLocks noGrp="1"/>
          </p:cNvSpPr>
          <p:nvPr>
            <p:ph type="sldNum" sz="quarter" idx="12"/>
          </p:nvPr>
        </p:nvSpPr>
        <p:spPr/>
        <p:txBody>
          <a:bodyPr/>
          <a:lstStyle/>
          <a:p>
            <a:fld id="{ABF20D17-0043-4445-9B8B-9F103D2306E2}" type="slidenum">
              <a:rPr lang="en-IN" smtClean="0"/>
              <a:pPr/>
              <a:t>105</a:t>
            </a:fld>
            <a:endParaRPr lang="en-IN" dirty="0"/>
          </a:p>
        </p:txBody>
      </p:sp>
    </p:spTree>
    <p:extLst>
      <p:ext uri="{BB962C8B-B14F-4D97-AF65-F5344CB8AC3E}">
        <p14:creationId xmlns:p14="http://schemas.microsoft.com/office/powerpoint/2010/main" val="38525884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9972-0835-49CE-928A-EEB2397CA26B}"/>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55CF882B-BE54-4B85-87BE-4CB6B9302051}"/>
              </a:ext>
            </a:extLst>
          </p:cNvPr>
          <p:cNvSpPr>
            <a:spLocks noGrp="1"/>
          </p:cNvSpPr>
          <p:nvPr>
            <p:ph idx="1"/>
          </p:nvPr>
        </p:nvSpPr>
        <p:spPr/>
        <p:txBody>
          <a:bodyPr/>
          <a:lstStyle/>
          <a:p>
            <a:r>
              <a:rPr lang="en-US" dirty="0"/>
              <a:t>Why electric field is zero in side conductor ?</a:t>
            </a:r>
          </a:p>
          <a:p>
            <a:r>
              <a:rPr lang="en-US" dirty="0"/>
              <a:t>Continuity equation ?</a:t>
            </a:r>
          </a:p>
          <a:p>
            <a:r>
              <a:rPr lang="en-US" dirty="0"/>
              <a:t>Why 1.3 nm ?</a:t>
            </a:r>
          </a:p>
        </p:txBody>
      </p:sp>
      <p:sp>
        <p:nvSpPr>
          <p:cNvPr id="4" name="Date Placeholder 3">
            <a:extLst>
              <a:ext uri="{FF2B5EF4-FFF2-40B4-BE49-F238E27FC236}">
                <a16:creationId xmlns:a16="http://schemas.microsoft.com/office/drawing/2014/main" id="{13705130-1214-4022-82EC-60088640B02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7D3DCD9F-36B7-43E5-9CBC-4DFFFD964DC6}"/>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B02F8616-3282-4CDC-BBBC-93E0AAF3DA53}"/>
              </a:ext>
            </a:extLst>
          </p:cNvPr>
          <p:cNvSpPr>
            <a:spLocks noGrp="1"/>
          </p:cNvSpPr>
          <p:nvPr>
            <p:ph type="sldNum" sz="quarter" idx="12"/>
          </p:nvPr>
        </p:nvSpPr>
        <p:spPr/>
        <p:txBody>
          <a:bodyPr/>
          <a:lstStyle/>
          <a:p>
            <a:fld id="{ABF20D17-0043-4445-9B8B-9F103D2306E2}" type="slidenum">
              <a:rPr lang="en-IN" smtClean="0"/>
              <a:pPr/>
              <a:t>106</a:t>
            </a:fld>
            <a:endParaRPr lang="en-IN" dirty="0"/>
          </a:p>
        </p:txBody>
      </p:sp>
    </p:spTree>
    <p:extLst>
      <p:ext uri="{BB962C8B-B14F-4D97-AF65-F5344CB8AC3E}">
        <p14:creationId xmlns:p14="http://schemas.microsoft.com/office/powerpoint/2010/main" val="38954187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5ED1-BC7F-4CA3-9B1C-8FC6D32815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3784B1-7286-432E-911B-C0B3539AC1D0}"/>
              </a:ext>
            </a:extLst>
          </p:cNvPr>
          <p:cNvSpPr>
            <a:spLocks noGrp="1"/>
          </p:cNvSpPr>
          <p:nvPr>
            <p:ph idx="1"/>
          </p:nvPr>
        </p:nvSpPr>
        <p:spPr/>
        <p:txBody>
          <a:bodyPr/>
          <a:lstStyle/>
          <a:p>
            <a:r>
              <a:rPr lang="en-US" dirty="0"/>
              <a:t>How does a signal propagate through neuron ? </a:t>
            </a:r>
          </a:p>
          <a:p>
            <a:r>
              <a:rPr lang="en-US" dirty="0"/>
              <a:t>Activation function in neuron ?</a:t>
            </a:r>
          </a:p>
          <a:p>
            <a:r>
              <a:rPr lang="en-US" dirty="0"/>
              <a:t>How do we understand the weights and bias in neuron ?</a:t>
            </a:r>
          </a:p>
          <a:p>
            <a:r>
              <a:rPr lang="en-US" dirty="0"/>
              <a:t>Does threshold voltage depend upon the synaptic cleft ?</a:t>
            </a:r>
          </a:p>
          <a:p>
            <a:r>
              <a:rPr lang="en-US" dirty="0"/>
              <a:t>Ft/cm understand the units </a:t>
            </a:r>
          </a:p>
          <a:p>
            <a:r>
              <a:rPr lang="en-US" dirty="0"/>
              <a:t>Do we need lithography for designing the sensor ?</a:t>
            </a:r>
          </a:p>
          <a:p>
            <a:r>
              <a:rPr lang="en-US" dirty="0"/>
              <a:t>Understand gauss probe axial and transverse ?</a:t>
            </a:r>
          </a:p>
          <a:p>
            <a:endParaRPr lang="en-US" dirty="0"/>
          </a:p>
        </p:txBody>
      </p:sp>
      <p:sp>
        <p:nvSpPr>
          <p:cNvPr id="4" name="Date Placeholder 3">
            <a:extLst>
              <a:ext uri="{FF2B5EF4-FFF2-40B4-BE49-F238E27FC236}">
                <a16:creationId xmlns:a16="http://schemas.microsoft.com/office/drawing/2014/main" id="{FFD72427-3DA3-4482-B806-52CD5C7E4293}"/>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D48BA35D-4E88-413F-8F6C-FD7C462C18C5}"/>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7C86DAF4-6974-4F36-99E8-B2C0BA14D904}"/>
              </a:ext>
            </a:extLst>
          </p:cNvPr>
          <p:cNvSpPr>
            <a:spLocks noGrp="1"/>
          </p:cNvSpPr>
          <p:nvPr>
            <p:ph type="sldNum" sz="quarter" idx="12"/>
          </p:nvPr>
        </p:nvSpPr>
        <p:spPr/>
        <p:txBody>
          <a:bodyPr/>
          <a:lstStyle/>
          <a:p>
            <a:fld id="{ABF20D17-0043-4445-9B8B-9F103D2306E2}" type="slidenum">
              <a:rPr lang="en-IN" smtClean="0"/>
              <a:pPr/>
              <a:t>107</a:t>
            </a:fld>
            <a:endParaRPr lang="en-IN" dirty="0"/>
          </a:p>
        </p:txBody>
      </p:sp>
    </p:spTree>
    <p:extLst>
      <p:ext uri="{BB962C8B-B14F-4D97-AF65-F5344CB8AC3E}">
        <p14:creationId xmlns:p14="http://schemas.microsoft.com/office/powerpoint/2010/main" val="11915867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5295-4DE1-43A5-9568-1EA4E884E9A7}"/>
              </a:ext>
            </a:extLst>
          </p:cNvPr>
          <p:cNvSpPr>
            <a:spLocks noGrp="1"/>
          </p:cNvSpPr>
          <p:nvPr>
            <p:ph type="title"/>
          </p:nvPr>
        </p:nvSpPr>
        <p:spPr/>
        <p:txBody>
          <a:bodyPr/>
          <a:lstStyle/>
          <a:p>
            <a:r>
              <a:rPr lang="en-US" dirty="0"/>
              <a:t>Tomorrow work</a:t>
            </a:r>
          </a:p>
        </p:txBody>
      </p:sp>
      <p:sp>
        <p:nvSpPr>
          <p:cNvPr id="3" name="Content Placeholder 2">
            <a:extLst>
              <a:ext uri="{FF2B5EF4-FFF2-40B4-BE49-F238E27FC236}">
                <a16:creationId xmlns:a16="http://schemas.microsoft.com/office/drawing/2014/main" id="{BC82DA07-217F-47FC-AC2D-20A387A3C4F8}"/>
              </a:ext>
            </a:extLst>
          </p:cNvPr>
          <p:cNvSpPr>
            <a:spLocks noGrp="1"/>
          </p:cNvSpPr>
          <p:nvPr>
            <p:ph idx="1"/>
          </p:nvPr>
        </p:nvSpPr>
        <p:spPr/>
        <p:txBody>
          <a:bodyPr>
            <a:normAutofit fontScale="62500" lnSpcReduction="20000"/>
          </a:bodyPr>
          <a:lstStyle/>
          <a:p>
            <a:r>
              <a:rPr lang="en-US" dirty="0"/>
              <a:t>How do the signals propagate in a neuron ?</a:t>
            </a:r>
          </a:p>
          <a:p>
            <a:pPr lvl="1">
              <a:buFont typeface="Wingdings" panose="05000000000000000000" pitchFamily="2" charset="2"/>
              <a:buChar char="ü"/>
            </a:pPr>
            <a:r>
              <a:rPr lang="en-US" dirty="0"/>
              <a:t>Weighted bias in biological neuron ?</a:t>
            </a:r>
          </a:p>
          <a:p>
            <a:r>
              <a:rPr lang="en-US" dirty="0"/>
              <a:t>Think about magnetic shielded room ?</a:t>
            </a:r>
          </a:p>
          <a:p>
            <a:pPr lvl="1">
              <a:buFont typeface="Wingdings" panose="05000000000000000000" pitchFamily="2" charset="2"/>
              <a:buChar char="ü"/>
            </a:pPr>
            <a:r>
              <a:rPr lang="en-US" dirty="0"/>
              <a:t> How to measure earth magnetic fields ?</a:t>
            </a:r>
          </a:p>
          <a:p>
            <a:pPr lvl="1">
              <a:buFont typeface="Wingdings" panose="05000000000000000000" pitchFamily="2" charset="2"/>
              <a:buChar char="ü"/>
            </a:pPr>
            <a:r>
              <a:rPr lang="en-US" dirty="0"/>
              <a:t> How do earth magnetic field cancels ?</a:t>
            </a:r>
          </a:p>
          <a:p>
            <a:r>
              <a:rPr lang="en-US" dirty="0"/>
              <a:t>Magnetic thermal annealing- slide ?</a:t>
            </a:r>
          </a:p>
          <a:p>
            <a:r>
              <a:rPr lang="en-US" dirty="0"/>
              <a:t>Send sputtering targets and silicon samples to Indore PMN-PT, PZT and </a:t>
            </a:r>
            <a:r>
              <a:rPr lang="en-US" dirty="0" err="1"/>
              <a:t>FeGa</a:t>
            </a:r>
            <a:r>
              <a:rPr lang="en-US" dirty="0"/>
              <a:t> ?</a:t>
            </a:r>
          </a:p>
          <a:p>
            <a:r>
              <a:rPr lang="en-US" dirty="0"/>
              <a:t>Open vacuum desiccator get 2nm </a:t>
            </a:r>
            <a:r>
              <a:rPr lang="en-US" dirty="0" err="1"/>
              <a:t>CoFeB</a:t>
            </a:r>
            <a:r>
              <a:rPr lang="en-US" dirty="0"/>
              <a:t> sample for VSM ? </a:t>
            </a:r>
          </a:p>
          <a:p>
            <a:pPr lvl="1">
              <a:buFont typeface="Wingdings" panose="05000000000000000000" pitchFamily="2" charset="2"/>
              <a:buChar char="ü"/>
            </a:pPr>
            <a:r>
              <a:rPr lang="en-US" dirty="0"/>
              <a:t>Clean the vacuum desiccator top surface  </a:t>
            </a:r>
          </a:p>
          <a:p>
            <a:pPr lvl="1">
              <a:buFont typeface="Wingdings" panose="05000000000000000000" pitchFamily="2" charset="2"/>
              <a:buChar char="ü"/>
            </a:pPr>
            <a:r>
              <a:rPr lang="en-US" dirty="0"/>
              <a:t>Check whether the resistance is fluctuating or not before VSM ?</a:t>
            </a:r>
          </a:p>
          <a:p>
            <a:pPr lvl="1">
              <a:buFont typeface="Wingdings" panose="05000000000000000000" pitchFamily="2" charset="2"/>
              <a:buChar char="ü"/>
            </a:pPr>
            <a:r>
              <a:rPr lang="en-US" dirty="0"/>
              <a:t> Anneal the sample at 500 degrees for an hour </a:t>
            </a:r>
          </a:p>
          <a:p>
            <a:pPr lvl="1">
              <a:buFont typeface="Wingdings" panose="05000000000000000000" pitchFamily="2" charset="2"/>
              <a:buChar char="ü"/>
            </a:pPr>
            <a:r>
              <a:rPr lang="en-US" dirty="0"/>
              <a:t> Check the resistance whether it is constant now ( </a:t>
            </a:r>
            <a:r>
              <a:rPr lang="en-US" dirty="0" err="1"/>
              <a:t>Priyesh</a:t>
            </a:r>
            <a:r>
              <a:rPr lang="en-US" dirty="0"/>
              <a:t> ) </a:t>
            </a:r>
          </a:p>
          <a:p>
            <a:pPr lvl="1">
              <a:buFont typeface="Wingdings" panose="05000000000000000000" pitchFamily="2" charset="2"/>
              <a:buChar char="ü"/>
            </a:pPr>
            <a:r>
              <a:rPr lang="en-US" dirty="0"/>
              <a:t> Record the resistance in data sheet  </a:t>
            </a:r>
          </a:p>
          <a:p>
            <a:pPr lvl="1">
              <a:buFont typeface="Wingdings" panose="05000000000000000000" pitchFamily="2" charset="2"/>
              <a:buChar char="ü"/>
            </a:pPr>
            <a:r>
              <a:rPr lang="en-US" dirty="0"/>
              <a:t> Do VSM </a:t>
            </a:r>
          </a:p>
          <a:p>
            <a:pPr lvl="1">
              <a:buFont typeface="Wingdings" panose="05000000000000000000" pitchFamily="2" charset="2"/>
              <a:buChar char="ü"/>
            </a:pPr>
            <a:r>
              <a:rPr lang="en-US" dirty="0"/>
              <a:t> Do magnetic thermal annealing </a:t>
            </a:r>
          </a:p>
          <a:p>
            <a:pPr lvl="1">
              <a:buFont typeface="Wingdings" panose="05000000000000000000" pitchFamily="2" charset="2"/>
              <a:buChar char="ü"/>
            </a:pPr>
            <a:r>
              <a:rPr lang="en-US" dirty="0"/>
              <a:t> Do VSM again </a:t>
            </a:r>
          </a:p>
          <a:p>
            <a:r>
              <a:rPr lang="en-US" dirty="0"/>
              <a:t>Afternoon work on piezoelectric characterization ?</a:t>
            </a:r>
          </a:p>
          <a:p>
            <a:pPr lvl="1">
              <a:buFont typeface="Wingdings" panose="05000000000000000000" pitchFamily="2" charset="2"/>
              <a:buChar char="ü"/>
            </a:pPr>
            <a:r>
              <a:rPr lang="en-US" dirty="0"/>
              <a:t> Measure the strain before poling   </a:t>
            </a:r>
          </a:p>
          <a:p>
            <a:pPr lvl="1">
              <a:buFont typeface="Wingdings" panose="05000000000000000000" pitchFamily="2" charset="2"/>
              <a:buChar char="ü"/>
            </a:pPr>
            <a:r>
              <a:rPr lang="en-US" dirty="0"/>
              <a:t> Observe the strain of the piezoelectric wafer before pasting on load cell </a:t>
            </a:r>
          </a:p>
          <a:p>
            <a:pPr lvl="1">
              <a:buFont typeface="Wingdings" panose="05000000000000000000" pitchFamily="2" charset="2"/>
              <a:buChar char="ü"/>
            </a:pPr>
            <a:r>
              <a:rPr lang="en-US" dirty="0"/>
              <a:t> Paste the wafer on load cell with glue</a:t>
            </a:r>
          </a:p>
          <a:p>
            <a:pPr lvl="1">
              <a:buFont typeface="Wingdings" panose="05000000000000000000" pitchFamily="2" charset="2"/>
              <a:buChar char="ü"/>
            </a:pPr>
            <a:r>
              <a:rPr lang="en-US" dirty="0"/>
              <a:t> Observe the strain again </a:t>
            </a:r>
          </a:p>
          <a:p>
            <a:pPr lvl="1">
              <a:buFont typeface="Wingdings" panose="05000000000000000000" pitchFamily="2" charset="2"/>
              <a:buChar char="ü"/>
            </a:pPr>
            <a:r>
              <a:rPr lang="en-US" dirty="0"/>
              <a:t> Apply the stress and note </a:t>
            </a:r>
          </a:p>
          <a:p>
            <a:r>
              <a:rPr lang="en-US" dirty="0"/>
              <a:t>How to depolarize the piezoelectric material and demagnetize the magnetic material ?</a:t>
            </a:r>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9DE26763-4122-4D81-BABE-89E1E3FBD590}"/>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D81CD0CE-3A41-47C7-9D88-91292E1B6D6D}"/>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DA2B3DE7-4969-4ED3-9FE2-878648D6F242}"/>
              </a:ext>
            </a:extLst>
          </p:cNvPr>
          <p:cNvSpPr>
            <a:spLocks noGrp="1"/>
          </p:cNvSpPr>
          <p:nvPr>
            <p:ph type="sldNum" sz="quarter" idx="12"/>
          </p:nvPr>
        </p:nvSpPr>
        <p:spPr/>
        <p:txBody>
          <a:bodyPr/>
          <a:lstStyle/>
          <a:p>
            <a:fld id="{ABF20D17-0043-4445-9B8B-9F103D2306E2}" type="slidenum">
              <a:rPr lang="en-IN" smtClean="0"/>
              <a:pPr/>
              <a:t>108</a:t>
            </a:fld>
            <a:endParaRPr lang="en-IN" dirty="0"/>
          </a:p>
        </p:txBody>
      </p:sp>
    </p:spTree>
    <p:extLst>
      <p:ext uri="{BB962C8B-B14F-4D97-AF65-F5344CB8AC3E}">
        <p14:creationId xmlns:p14="http://schemas.microsoft.com/office/powerpoint/2010/main" val="37621744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0103-F912-47A9-975B-307FD99C8BA1}"/>
              </a:ext>
            </a:extLst>
          </p:cNvPr>
          <p:cNvSpPr>
            <a:spLocks noGrp="1"/>
          </p:cNvSpPr>
          <p:nvPr>
            <p:ph type="title"/>
          </p:nvPr>
        </p:nvSpPr>
        <p:spPr/>
        <p:txBody>
          <a:bodyPr/>
          <a:lstStyle/>
          <a:p>
            <a:r>
              <a:rPr lang="en-US" dirty="0"/>
              <a:t>Thumb rules</a:t>
            </a:r>
          </a:p>
        </p:txBody>
      </p:sp>
      <p:sp>
        <p:nvSpPr>
          <p:cNvPr id="3" name="Content Placeholder 2">
            <a:extLst>
              <a:ext uri="{FF2B5EF4-FFF2-40B4-BE49-F238E27FC236}">
                <a16:creationId xmlns:a16="http://schemas.microsoft.com/office/drawing/2014/main" id="{70DC5325-EB7D-4A12-9647-52304067DBA2}"/>
              </a:ext>
            </a:extLst>
          </p:cNvPr>
          <p:cNvSpPr>
            <a:spLocks noGrp="1"/>
          </p:cNvSpPr>
          <p:nvPr>
            <p:ph idx="1"/>
          </p:nvPr>
        </p:nvSpPr>
        <p:spPr/>
        <p:txBody>
          <a:bodyPr/>
          <a:lstStyle/>
          <a:p>
            <a:r>
              <a:rPr lang="en-US" dirty="0"/>
              <a:t>Do not put any thing in slide, that you can not explain</a:t>
            </a:r>
          </a:p>
          <a:p>
            <a:endParaRPr lang="en-US" dirty="0"/>
          </a:p>
          <a:p>
            <a:endParaRPr lang="en-US" dirty="0"/>
          </a:p>
        </p:txBody>
      </p:sp>
      <p:sp>
        <p:nvSpPr>
          <p:cNvPr id="4" name="Date Placeholder 3">
            <a:extLst>
              <a:ext uri="{FF2B5EF4-FFF2-40B4-BE49-F238E27FC236}">
                <a16:creationId xmlns:a16="http://schemas.microsoft.com/office/drawing/2014/main" id="{D77DD4A5-B454-439D-A745-619C9E0D75B5}"/>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C5FBCD8B-F255-4DD8-AB32-3F196AD32934}"/>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04AEFB45-5C3C-496D-85C6-8385B6224CD6}"/>
              </a:ext>
            </a:extLst>
          </p:cNvPr>
          <p:cNvSpPr>
            <a:spLocks noGrp="1"/>
          </p:cNvSpPr>
          <p:nvPr>
            <p:ph type="sldNum" sz="quarter" idx="12"/>
          </p:nvPr>
        </p:nvSpPr>
        <p:spPr/>
        <p:txBody>
          <a:bodyPr/>
          <a:lstStyle/>
          <a:p>
            <a:fld id="{ABF20D17-0043-4445-9B8B-9F103D2306E2}" type="slidenum">
              <a:rPr lang="en-IN" smtClean="0"/>
              <a:pPr/>
              <a:t>109</a:t>
            </a:fld>
            <a:endParaRPr lang="en-IN" dirty="0"/>
          </a:p>
        </p:txBody>
      </p:sp>
    </p:spTree>
    <p:extLst>
      <p:ext uri="{BB962C8B-B14F-4D97-AF65-F5344CB8AC3E}">
        <p14:creationId xmlns:p14="http://schemas.microsoft.com/office/powerpoint/2010/main" val="103340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ACF5-63CC-4FAC-949B-2B5B276F0101}"/>
              </a:ext>
            </a:extLst>
          </p:cNvPr>
          <p:cNvSpPr>
            <a:spLocks noGrp="1"/>
          </p:cNvSpPr>
          <p:nvPr>
            <p:ph type="title"/>
          </p:nvPr>
        </p:nvSpPr>
        <p:spPr/>
        <p:txBody>
          <a:bodyPr/>
          <a:lstStyle/>
          <a:p>
            <a:r>
              <a:rPr lang="en-US" dirty="0"/>
              <a:t>Biological neuron vs Artificial neuron</a:t>
            </a:r>
          </a:p>
        </p:txBody>
      </p:sp>
      <p:sp>
        <p:nvSpPr>
          <p:cNvPr id="4" name="Date Placeholder 3">
            <a:extLst>
              <a:ext uri="{FF2B5EF4-FFF2-40B4-BE49-F238E27FC236}">
                <a16:creationId xmlns:a16="http://schemas.microsoft.com/office/drawing/2014/main" id="{F31A1C7E-E16B-4D56-8EC5-A14504167423}"/>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B639BE5D-05B8-42D9-B42E-1329B1439F77}"/>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4AD450B6-A55F-4F80-ADC0-B6BA7842B953}"/>
              </a:ext>
            </a:extLst>
          </p:cNvPr>
          <p:cNvSpPr>
            <a:spLocks noGrp="1"/>
          </p:cNvSpPr>
          <p:nvPr>
            <p:ph type="sldNum" sz="quarter" idx="12"/>
          </p:nvPr>
        </p:nvSpPr>
        <p:spPr/>
        <p:txBody>
          <a:bodyPr/>
          <a:lstStyle/>
          <a:p>
            <a:fld id="{ABF20D17-0043-4445-9B8B-9F103D2306E2}" type="slidenum">
              <a:rPr lang="en-IN" smtClean="0"/>
              <a:pPr/>
              <a:t>11</a:t>
            </a:fld>
            <a:endParaRPr lang="en-IN" dirty="0"/>
          </a:p>
        </p:txBody>
      </p:sp>
      <p:grpSp>
        <p:nvGrpSpPr>
          <p:cNvPr id="63" name="Group 62">
            <a:extLst>
              <a:ext uri="{FF2B5EF4-FFF2-40B4-BE49-F238E27FC236}">
                <a16:creationId xmlns:a16="http://schemas.microsoft.com/office/drawing/2014/main" id="{BCC88EB8-A860-4FE6-896E-51C850FE4839}"/>
              </a:ext>
            </a:extLst>
          </p:cNvPr>
          <p:cNvGrpSpPr/>
          <p:nvPr/>
        </p:nvGrpSpPr>
        <p:grpSpPr>
          <a:xfrm>
            <a:off x="591606" y="2134720"/>
            <a:ext cx="3475674" cy="3676405"/>
            <a:chOff x="414323" y="1945896"/>
            <a:chExt cx="3475674" cy="3492007"/>
          </a:xfrm>
        </p:grpSpPr>
        <p:grpSp>
          <p:nvGrpSpPr>
            <p:cNvPr id="7" name="Group 6">
              <a:extLst>
                <a:ext uri="{FF2B5EF4-FFF2-40B4-BE49-F238E27FC236}">
                  <a16:creationId xmlns:a16="http://schemas.microsoft.com/office/drawing/2014/main" id="{96B7BD99-0D0C-48C5-8174-EC4BFF1227F7}"/>
                </a:ext>
              </a:extLst>
            </p:cNvPr>
            <p:cNvGrpSpPr/>
            <p:nvPr/>
          </p:nvGrpSpPr>
          <p:grpSpPr>
            <a:xfrm>
              <a:off x="414323" y="2082355"/>
              <a:ext cx="1812521" cy="3355548"/>
              <a:chOff x="542998" y="991098"/>
              <a:chExt cx="1812521" cy="3355548"/>
            </a:xfrm>
          </p:grpSpPr>
          <p:cxnSp>
            <p:nvCxnSpPr>
              <p:cNvPr id="8" name="Straight Connector 7">
                <a:extLst>
                  <a:ext uri="{FF2B5EF4-FFF2-40B4-BE49-F238E27FC236}">
                    <a16:creationId xmlns:a16="http://schemas.microsoft.com/office/drawing/2014/main" id="{AE4172F8-A18D-4FC3-BD86-E6ED8BA7F719}"/>
                  </a:ext>
                </a:extLst>
              </p:cNvPr>
              <p:cNvCxnSpPr/>
              <p:nvPr/>
            </p:nvCxnSpPr>
            <p:spPr>
              <a:xfrm>
                <a:off x="1374999" y="2204776"/>
                <a:ext cx="9044" cy="1702005"/>
              </a:xfrm>
              <a:prstGeom prst="line">
                <a:avLst/>
              </a:prstGeom>
              <a:ln/>
            </p:spPr>
            <p:style>
              <a:lnRef idx="3">
                <a:schemeClr val="accent1"/>
              </a:lnRef>
              <a:fillRef idx="0">
                <a:schemeClr val="accent1"/>
              </a:fillRef>
              <a:effectRef idx="2">
                <a:schemeClr val="accent1"/>
              </a:effectRef>
              <a:fontRef idx="minor">
                <a:schemeClr val="tx1"/>
              </a:fontRef>
            </p:style>
          </p:cxnSp>
          <p:sp>
            <p:nvSpPr>
              <p:cNvPr id="9" name="Rounded Rectangle 31">
                <a:extLst>
                  <a:ext uri="{FF2B5EF4-FFF2-40B4-BE49-F238E27FC236}">
                    <a16:creationId xmlns:a16="http://schemas.microsoft.com/office/drawing/2014/main" id="{26C2898F-AED6-4783-855B-55E74DA04E3F}"/>
                  </a:ext>
                </a:extLst>
              </p:cNvPr>
              <p:cNvSpPr/>
              <p:nvPr/>
            </p:nvSpPr>
            <p:spPr>
              <a:xfrm>
                <a:off x="1283114" y="237775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10" name="Arc 9">
                <a:extLst>
                  <a:ext uri="{FF2B5EF4-FFF2-40B4-BE49-F238E27FC236}">
                    <a16:creationId xmlns:a16="http://schemas.microsoft.com/office/drawing/2014/main" id="{63B97C97-BBC4-4B9C-BCDB-38114903E453}"/>
                  </a:ext>
                </a:extLst>
              </p:cNvPr>
              <p:cNvSpPr/>
              <p:nvPr/>
            </p:nvSpPr>
            <p:spPr>
              <a:xfrm rot="1622313">
                <a:off x="543312" y="1388340"/>
                <a:ext cx="542611" cy="527761"/>
              </a:xfrm>
              <a:prstGeom prst="arc">
                <a:avLst>
                  <a:gd name="adj1" fmla="val 16200000"/>
                  <a:gd name="adj2" fmla="val 3395031"/>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11" name="Arc 10">
                <a:extLst>
                  <a:ext uri="{FF2B5EF4-FFF2-40B4-BE49-F238E27FC236}">
                    <a16:creationId xmlns:a16="http://schemas.microsoft.com/office/drawing/2014/main" id="{00888666-63A6-4F32-B8A0-E80DF4111FEE}"/>
                  </a:ext>
                </a:extLst>
              </p:cNvPr>
              <p:cNvSpPr/>
              <p:nvPr/>
            </p:nvSpPr>
            <p:spPr>
              <a:xfrm rot="20634130">
                <a:off x="723954" y="1861854"/>
                <a:ext cx="636135" cy="784573"/>
              </a:xfrm>
              <a:prstGeom prst="arc">
                <a:avLst>
                  <a:gd name="adj1" fmla="val 15548075"/>
                  <a:gd name="adj2" fmla="val 2231085"/>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12" name="Arc 11">
                <a:extLst>
                  <a:ext uri="{FF2B5EF4-FFF2-40B4-BE49-F238E27FC236}">
                    <a16:creationId xmlns:a16="http://schemas.microsoft.com/office/drawing/2014/main" id="{1411C577-E47A-493D-8B68-693E6541079A}"/>
                  </a:ext>
                </a:extLst>
              </p:cNvPr>
              <p:cNvSpPr/>
              <p:nvPr/>
            </p:nvSpPr>
            <p:spPr>
              <a:xfrm rot="5400000">
                <a:off x="976079" y="942158"/>
                <a:ext cx="542611" cy="703383"/>
              </a:xfrm>
              <a:prstGeom prst="arc">
                <a:avLst>
                  <a:gd name="adj1" fmla="val 16200000"/>
                  <a:gd name="adj2" fmla="val 4221222"/>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13" name="Arc 12">
                <a:extLst>
                  <a:ext uri="{FF2B5EF4-FFF2-40B4-BE49-F238E27FC236}">
                    <a16:creationId xmlns:a16="http://schemas.microsoft.com/office/drawing/2014/main" id="{C957BFDC-3473-40BD-9E93-C64C70EF157A}"/>
                  </a:ext>
                </a:extLst>
              </p:cNvPr>
              <p:cNvSpPr/>
              <p:nvPr/>
            </p:nvSpPr>
            <p:spPr>
              <a:xfrm rot="14899068">
                <a:off x="1556391" y="1644481"/>
                <a:ext cx="575127" cy="1023128"/>
              </a:xfrm>
              <a:prstGeom prst="arc">
                <a:avLst>
                  <a:gd name="adj1" fmla="val 16095109"/>
                  <a:gd name="adj2" fmla="val 2591307"/>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14" name="Arc 13">
                <a:extLst>
                  <a:ext uri="{FF2B5EF4-FFF2-40B4-BE49-F238E27FC236}">
                    <a16:creationId xmlns:a16="http://schemas.microsoft.com/office/drawing/2014/main" id="{24084FAB-962C-4D8C-957F-AAE6588D4B28}"/>
                  </a:ext>
                </a:extLst>
              </p:cNvPr>
              <p:cNvSpPr/>
              <p:nvPr/>
            </p:nvSpPr>
            <p:spPr>
              <a:xfrm rot="10003927">
                <a:off x="1611244" y="1038815"/>
                <a:ext cx="510512" cy="804681"/>
              </a:xfrm>
              <a:prstGeom prst="arc">
                <a:avLst>
                  <a:gd name="adj1" fmla="val 16200000"/>
                  <a:gd name="adj2" fmla="val 2231085"/>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cxnSp>
            <p:nvCxnSpPr>
              <p:cNvPr id="15" name="Straight Connector 40">
                <a:extLst>
                  <a:ext uri="{FF2B5EF4-FFF2-40B4-BE49-F238E27FC236}">
                    <a16:creationId xmlns:a16="http://schemas.microsoft.com/office/drawing/2014/main" id="{11D0D284-9975-494F-8F4E-983A28121C0E}"/>
                  </a:ext>
                </a:extLst>
              </p:cNvPr>
              <p:cNvCxnSpPr>
                <a:cxnSpLocks/>
                <a:stCxn id="10" idx="2"/>
              </p:cNvCxnSpPr>
              <p:nvPr/>
            </p:nvCxnSpPr>
            <p:spPr>
              <a:xfrm rot="10800000" flipV="1">
                <a:off x="542998" y="1916641"/>
                <a:ext cx="301175" cy="288136"/>
              </a:xfrm>
              <a:prstGeom prst="curvedConnector3">
                <a:avLst>
                  <a:gd name="adj1" fmla="val 50000"/>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40">
                <a:extLst>
                  <a:ext uri="{FF2B5EF4-FFF2-40B4-BE49-F238E27FC236}">
                    <a16:creationId xmlns:a16="http://schemas.microsoft.com/office/drawing/2014/main" id="{2C74F9B1-DD9B-47C4-8EE6-1400FC494AA1}"/>
                  </a:ext>
                </a:extLst>
              </p:cNvPr>
              <p:cNvCxnSpPr>
                <a:endCxn id="12" idx="0"/>
              </p:cNvCxnSpPr>
              <p:nvPr/>
            </p:nvCxnSpPr>
            <p:spPr>
              <a:xfrm rot="10800000" flipV="1">
                <a:off x="1599075" y="1041338"/>
                <a:ext cx="318001" cy="252510"/>
              </a:xfrm>
              <a:prstGeom prst="curvedConnector4">
                <a:avLst>
                  <a:gd name="adj1" fmla="val 62639"/>
                  <a:gd name="adj2" fmla="val 37325"/>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40">
                <a:extLst>
                  <a:ext uri="{FF2B5EF4-FFF2-40B4-BE49-F238E27FC236}">
                    <a16:creationId xmlns:a16="http://schemas.microsoft.com/office/drawing/2014/main" id="{CFB73F0E-4684-40A3-83F1-CF3912F94B06}"/>
                  </a:ext>
                </a:extLst>
              </p:cNvPr>
              <p:cNvCxnSpPr/>
              <p:nvPr/>
            </p:nvCxnSpPr>
            <p:spPr>
              <a:xfrm rot="10800000" flipV="1">
                <a:off x="1958351" y="1529146"/>
                <a:ext cx="301175" cy="288136"/>
              </a:xfrm>
              <a:prstGeom prst="curvedConnector3">
                <a:avLst>
                  <a:gd name="adj1" fmla="val 22975"/>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40">
                <a:extLst>
                  <a:ext uri="{FF2B5EF4-FFF2-40B4-BE49-F238E27FC236}">
                    <a16:creationId xmlns:a16="http://schemas.microsoft.com/office/drawing/2014/main" id="{E5750DCC-6201-4F96-B344-9D9683E63EE1}"/>
                  </a:ext>
                </a:extLst>
              </p:cNvPr>
              <p:cNvCxnSpPr/>
              <p:nvPr/>
            </p:nvCxnSpPr>
            <p:spPr>
              <a:xfrm rot="16200000" flipH="1">
                <a:off x="1416278" y="1039958"/>
                <a:ext cx="226578" cy="128857"/>
              </a:xfrm>
              <a:prstGeom prst="curvedConnector3">
                <a:avLst>
                  <a:gd name="adj1" fmla="val 50000"/>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40">
                <a:extLst>
                  <a:ext uri="{FF2B5EF4-FFF2-40B4-BE49-F238E27FC236}">
                    <a16:creationId xmlns:a16="http://schemas.microsoft.com/office/drawing/2014/main" id="{2E1EC704-400B-437E-84F8-DFBCC3300473}"/>
                  </a:ext>
                </a:extLst>
              </p:cNvPr>
              <p:cNvCxnSpPr>
                <a:cxnSpLocks/>
                <a:endCxn id="10" idx="0"/>
              </p:cNvCxnSpPr>
              <p:nvPr/>
            </p:nvCxnSpPr>
            <p:spPr>
              <a:xfrm>
                <a:off x="648506" y="1236223"/>
                <a:ext cx="286068" cy="180959"/>
              </a:xfrm>
              <a:prstGeom prst="curvedConnector5">
                <a:avLst>
                  <a:gd name="adj1" fmla="val 55323"/>
                  <a:gd name="adj2" fmla="val 42031"/>
                  <a:gd name="adj3" fmla="val 60483"/>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40">
                <a:extLst>
                  <a:ext uri="{FF2B5EF4-FFF2-40B4-BE49-F238E27FC236}">
                    <a16:creationId xmlns:a16="http://schemas.microsoft.com/office/drawing/2014/main" id="{3593148C-FDA4-4C3F-B614-B36AB6E2507D}"/>
                  </a:ext>
                </a:extLst>
              </p:cNvPr>
              <p:cNvCxnSpPr/>
              <p:nvPr/>
            </p:nvCxnSpPr>
            <p:spPr>
              <a:xfrm rot="10800000" flipV="1">
                <a:off x="577693" y="1397923"/>
                <a:ext cx="301175" cy="288136"/>
              </a:xfrm>
              <a:prstGeom prst="curvedConnector3">
                <a:avLst>
                  <a:gd name="adj1" fmla="val 50000"/>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40">
                <a:extLst>
                  <a:ext uri="{FF2B5EF4-FFF2-40B4-BE49-F238E27FC236}">
                    <a16:creationId xmlns:a16="http://schemas.microsoft.com/office/drawing/2014/main" id="{FB10110A-F2B9-4643-AF4D-13920E5F3ECF}"/>
                  </a:ext>
                </a:extLst>
              </p:cNvPr>
              <p:cNvCxnSpPr>
                <a:cxnSpLocks/>
                <a:endCxn id="14" idx="0"/>
              </p:cNvCxnSpPr>
              <p:nvPr/>
            </p:nvCxnSpPr>
            <p:spPr>
              <a:xfrm rot="10800000">
                <a:off x="1963716" y="1832758"/>
                <a:ext cx="229641" cy="176335"/>
              </a:xfrm>
              <a:prstGeom prst="curvedConnector3">
                <a:avLst>
                  <a:gd name="adj1" fmla="val 50000"/>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A7F0F7B-BA4C-4189-8369-1078D58BBAC9}"/>
                  </a:ext>
                </a:extLst>
              </p:cNvPr>
              <p:cNvSpPr/>
              <p:nvPr/>
            </p:nvSpPr>
            <p:spPr>
              <a:xfrm>
                <a:off x="1242133" y="1632036"/>
                <a:ext cx="316558" cy="323139"/>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1108" dirty="0"/>
              </a:p>
            </p:txBody>
          </p:sp>
          <p:sp>
            <p:nvSpPr>
              <p:cNvPr id="23" name="Arc 1">
                <a:extLst>
                  <a:ext uri="{FF2B5EF4-FFF2-40B4-BE49-F238E27FC236}">
                    <a16:creationId xmlns:a16="http://schemas.microsoft.com/office/drawing/2014/main" id="{4E5495BE-1720-4BA1-BAC6-2B58990C66C7}"/>
                  </a:ext>
                </a:extLst>
              </p:cNvPr>
              <p:cNvSpPr/>
              <p:nvPr/>
            </p:nvSpPr>
            <p:spPr>
              <a:xfrm rot="6994877">
                <a:off x="1055319" y="3965705"/>
                <a:ext cx="397201" cy="171814"/>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300432 w 573735"/>
                  <a:gd name="connsiteY1" fmla="*/ 75959 h 248176"/>
                  <a:gd name="connsiteX2" fmla="*/ 573735 w 573735"/>
                  <a:gd name="connsiteY2"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300432 w 573735"/>
                  <a:gd name="connsiteY1" fmla="*/ 75959 h 248176"/>
                  <a:gd name="connsiteX2" fmla="*/ 490799 w 573735"/>
                  <a:gd name="connsiteY2" fmla="*/ 122677 h 248176"/>
                  <a:gd name="connsiteX3" fmla="*/ 573735 w 573735"/>
                  <a:gd name="connsiteY3"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153777 w 573735"/>
                  <a:gd name="connsiteY1" fmla="*/ 16754 h 248176"/>
                  <a:gd name="connsiteX2" fmla="*/ 300432 w 573735"/>
                  <a:gd name="connsiteY2" fmla="*/ 75959 h 248176"/>
                  <a:gd name="connsiteX3" fmla="*/ 490799 w 573735"/>
                  <a:gd name="connsiteY3" fmla="*/ 122677 h 248176"/>
                  <a:gd name="connsiteX4" fmla="*/ 573735 w 573735"/>
                  <a:gd name="connsiteY4" fmla="*/ 248176 h 24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35" h="248176" stroke="0" extrusionOk="0">
                    <a:moveTo>
                      <a:pt x="0" y="61167"/>
                    </a:moveTo>
                    <a:cubicBezTo>
                      <a:pt x="85916" y="7431"/>
                      <a:pt x="203231" y="-12528"/>
                      <a:pt x="313665" y="7801"/>
                    </a:cubicBezTo>
                    <a:cubicBezTo>
                      <a:pt x="466722" y="35977"/>
                      <a:pt x="573735" y="134886"/>
                      <a:pt x="573735" y="248176"/>
                    </a:cubicBezTo>
                    <a:lnTo>
                      <a:pt x="227569" y="248176"/>
                    </a:lnTo>
                    <a:lnTo>
                      <a:pt x="0" y="61167"/>
                    </a:lnTo>
                    <a:close/>
                  </a:path>
                  <a:path w="573735" h="248176" fill="none">
                    <a:moveTo>
                      <a:pt x="0" y="61167"/>
                    </a:moveTo>
                    <a:cubicBezTo>
                      <a:pt x="26893" y="57866"/>
                      <a:pt x="103705" y="14289"/>
                      <a:pt x="153777" y="16754"/>
                    </a:cubicBezTo>
                    <a:cubicBezTo>
                      <a:pt x="203849" y="19219"/>
                      <a:pt x="245525" y="62407"/>
                      <a:pt x="300432" y="75959"/>
                    </a:cubicBezTo>
                    <a:cubicBezTo>
                      <a:pt x="390438" y="93150"/>
                      <a:pt x="445249" y="93974"/>
                      <a:pt x="490799" y="122677"/>
                    </a:cubicBezTo>
                    <a:cubicBezTo>
                      <a:pt x="536350" y="151380"/>
                      <a:pt x="568118" y="234199"/>
                      <a:pt x="573735" y="248176"/>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24" name="Arc 29">
                <a:extLst>
                  <a:ext uri="{FF2B5EF4-FFF2-40B4-BE49-F238E27FC236}">
                    <a16:creationId xmlns:a16="http://schemas.microsoft.com/office/drawing/2014/main" id="{888013A3-1EE9-447B-8CED-0BFD05C9030E}"/>
                  </a:ext>
                </a:extLst>
              </p:cNvPr>
              <p:cNvSpPr/>
              <p:nvPr/>
            </p:nvSpPr>
            <p:spPr>
              <a:xfrm rot="4287367">
                <a:off x="1201741" y="4017192"/>
                <a:ext cx="397197" cy="171815"/>
              </a:xfrm>
              <a:custGeom>
                <a:avLst/>
                <a:gdLst>
                  <a:gd name="connsiteX0" fmla="*/ 118597 w 692331"/>
                  <a:gd name="connsiteY0" fmla="*/ 61164 h 496345"/>
                  <a:gd name="connsiteX1" fmla="*/ 431731 w 692331"/>
                  <a:gd name="connsiteY1" fmla="*/ 7701 h 496345"/>
                  <a:gd name="connsiteX2" fmla="*/ 692326 w 692331"/>
                  <a:gd name="connsiteY2" fmla="*/ 246729 h 496345"/>
                  <a:gd name="connsiteX3" fmla="*/ 346166 w 692331"/>
                  <a:gd name="connsiteY3" fmla="*/ 248173 h 496345"/>
                  <a:gd name="connsiteX4" fmla="*/ 118597 w 692331"/>
                  <a:gd name="connsiteY4" fmla="*/ 61164 h 496345"/>
                  <a:gd name="connsiteX0" fmla="*/ 118597 w 692331"/>
                  <a:gd name="connsiteY0" fmla="*/ 61164 h 496345"/>
                  <a:gd name="connsiteX1" fmla="*/ 431731 w 692331"/>
                  <a:gd name="connsiteY1" fmla="*/ 7701 h 496345"/>
                  <a:gd name="connsiteX2" fmla="*/ 692326 w 692331"/>
                  <a:gd name="connsiteY2" fmla="*/ 246729 h 496345"/>
                  <a:gd name="connsiteX0" fmla="*/ 0 w 573729"/>
                  <a:gd name="connsiteY0" fmla="*/ 62375 h 249384"/>
                  <a:gd name="connsiteX1" fmla="*/ 313134 w 573729"/>
                  <a:gd name="connsiteY1" fmla="*/ 8912 h 249384"/>
                  <a:gd name="connsiteX2" fmla="*/ 573729 w 573729"/>
                  <a:gd name="connsiteY2" fmla="*/ 247940 h 249384"/>
                  <a:gd name="connsiteX3" fmla="*/ 227569 w 573729"/>
                  <a:gd name="connsiteY3" fmla="*/ 249384 h 249384"/>
                  <a:gd name="connsiteX4" fmla="*/ 0 w 573729"/>
                  <a:gd name="connsiteY4" fmla="*/ 62375 h 249384"/>
                  <a:gd name="connsiteX0" fmla="*/ 0 w 573729"/>
                  <a:gd name="connsiteY0" fmla="*/ 62375 h 249384"/>
                  <a:gd name="connsiteX1" fmla="*/ 174182 w 573729"/>
                  <a:gd name="connsiteY1" fmla="*/ 84003 h 249384"/>
                  <a:gd name="connsiteX2" fmla="*/ 313134 w 573729"/>
                  <a:gd name="connsiteY2" fmla="*/ 8912 h 249384"/>
                  <a:gd name="connsiteX3" fmla="*/ 573729 w 573729"/>
                  <a:gd name="connsiteY3" fmla="*/ 247940 h 249384"/>
                  <a:gd name="connsiteX0" fmla="*/ 0 w 573729"/>
                  <a:gd name="connsiteY0" fmla="*/ 61168 h 248177"/>
                  <a:gd name="connsiteX1" fmla="*/ 313134 w 573729"/>
                  <a:gd name="connsiteY1" fmla="*/ 7705 h 248177"/>
                  <a:gd name="connsiteX2" fmla="*/ 573729 w 573729"/>
                  <a:gd name="connsiteY2" fmla="*/ 246733 h 248177"/>
                  <a:gd name="connsiteX3" fmla="*/ 227569 w 573729"/>
                  <a:gd name="connsiteY3" fmla="*/ 248177 h 248177"/>
                  <a:gd name="connsiteX4" fmla="*/ 0 w 573729"/>
                  <a:gd name="connsiteY4" fmla="*/ 61168 h 248177"/>
                  <a:gd name="connsiteX0" fmla="*/ 0 w 573729"/>
                  <a:gd name="connsiteY0" fmla="*/ 61168 h 248177"/>
                  <a:gd name="connsiteX1" fmla="*/ 174182 w 573729"/>
                  <a:gd name="connsiteY1" fmla="*/ 82796 h 248177"/>
                  <a:gd name="connsiteX2" fmla="*/ 291592 w 573729"/>
                  <a:gd name="connsiteY2" fmla="*/ 71923 h 248177"/>
                  <a:gd name="connsiteX3" fmla="*/ 573729 w 573729"/>
                  <a:gd name="connsiteY3" fmla="*/ 246733 h 248177"/>
                  <a:gd name="connsiteX0" fmla="*/ 0 w 573729"/>
                  <a:gd name="connsiteY0" fmla="*/ 61168 h 248177"/>
                  <a:gd name="connsiteX1" fmla="*/ 313134 w 573729"/>
                  <a:gd name="connsiteY1" fmla="*/ 7705 h 248177"/>
                  <a:gd name="connsiteX2" fmla="*/ 573729 w 573729"/>
                  <a:gd name="connsiteY2" fmla="*/ 246733 h 248177"/>
                  <a:gd name="connsiteX3" fmla="*/ 227569 w 573729"/>
                  <a:gd name="connsiteY3" fmla="*/ 248177 h 248177"/>
                  <a:gd name="connsiteX4" fmla="*/ 0 w 573729"/>
                  <a:gd name="connsiteY4" fmla="*/ 61168 h 248177"/>
                  <a:gd name="connsiteX0" fmla="*/ 0 w 573729"/>
                  <a:gd name="connsiteY0" fmla="*/ 61168 h 248177"/>
                  <a:gd name="connsiteX1" fmla="*/ 174182 w 573729"/>
                  <a:gd name="connsiteY1" fmla="*/ 82796 h 248177"/>
                  <a:gd name="connsiteX2" fmla="*/ 291592 w 573729"/>
                  <a:gd name="connsiteY2" fmla="*/ 71923 h 248177"/>
                  <a:gd name="connsiteX3" fmla="*/ 483250 w 573729"/>
                  <a:gd name="connsiteY3" fmla="*/ 173077 h 248177"/>
                  <a:gd name="connsiteX4" fmla="*/ 573729 w 573729"/>
                  <a:gd name="connsiteY4" fmla="*/ 246733 h 248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29" h="248177" stroke="0" extrusionOk="0">
                    <a:moveTo>
                      <a:pt x="0" y="61168"/>
                    </a:moveTo>
                    <a:cubicBezTo>
                      <a:pt x="85770" y="7523"/>
                      <a:pt x="202844" y="-12465"/>
                      <a:pt x="313134" y="7705"/>
                    </a:cubicBezTo>
                    <a:cubicBezTo>
                      <a:pt x="465724" y="35611"/>
                      <a:pt x="572813" y="133837"/>
                      <a:pt x="573729" y="246733"/>
                    </a:cubicBezTo>
                    <a:lnTo>
                      <a:pt x="227569" y="248177"/>
                    </a:lnTo>
                    <a:lnTo>
                      <a:pt x="0" y="61168"/>
                    </a:lnTo>
                    <a:close/>
                  </a:path>
                  <a:path w="573729" h="248177" fill="none">
                    <a:moveTo>
                      <a:pt x="0" y="61168"/>
                    </a:moveTo>
                    <a:cubicBezTo>
                      <a:pt x="27269" y="52275"/>
                      <a:pt x="121993" y="91707"/>
                      <a:pt x="174182" y="82796"/>
                    </a:cubicBezTo>
                    <a:cubicBezTo>
                      <a:pt x="226371" y="73885"/>
                      <a:pt x="231596" y="59984"/>
                      <a:pt x="291592" y="71923"/>
                    </a:cubicBezTo>
                    <a:cubicBezTo>
                      <a:pt x="351588" y="83862"/>
                      <a:pt x="436227" y="143942"/>
                      <a:pt x="483250" y="173077"/>
                    </a:cubicBezTo>
                    <a:cubicBezTo>
                      <a:pt x="530273" y="202212"/>
                      <a:pt x="567134" y="231350"/>
                      <a:pt x="573729" y="246733"/>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25" name="Arc 30">
                <a:extLst>
                  <a:ext uri="{FF2B5EF4-FFF2-40B4-BE49-F238E27FC236}">
                    <a16:creationId xmlns:a16="http://schemas.microsoft.com/office/drawing/2014/main" id="{9BFAE40B-C63C-463A-A9A7-77E74F0EB795}"/>
                  </a:ext>
                </a:extLst>
              </p:cNvPr>
              <p:cNvSpPr/>
              <p:nvPr/>
            </p:nvSpPr>
            <p:spPr>
              <a:xfrm rot="9273700">
                <a:off x="1453602" y="3799899"/>
                <a:ext cx="398111" cy="404772"/>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395998 h 583007"/>
                  <a:gd name="connsiteX1" fmla="*/ 313665 w 573735"/>
                  <a:gd name="connsiteY1" fmla="*/ 342632 h 583007"/>
                  <a:gd name="connsiteX2" fmla="*/ 573735 w 573735"/>
                  <a:gd name="connsiteY2" fmla="*/ 583007 h 583007"/>
                  <a:gd name="connsiteX3" fmla="*/ 227569 w 573735"/>
                  <a:gd name="connsiteY3" fmla="*/ 583007 h 583007"/>
                  <a:gd name="connsiteX4" fmla="*/ 0 w 573735"/>
                  <a:gd name="connsiteY4" fmla="*/ 395998 h 583007"/>
                  <a:gd name="connsiteX0" fmla="*/ 223332 w 573735"/>
                  <a:gd name="connsiteY0" fmla="*/ 5318 h 583007"/>
                  <a:gd name="connsiteX1" fmla="*/ 313665 w 573735"/>
                  <a:gd name="connsiteY1" fmla="*/ 342632 h 583007"/>
                  <a:gd name="connsiteX2" fmla="*/ 573735 w 573735"/>
                  <a:gd name="connsiteY2" fmla="*/ 583007 h 583007"/>
                  <a:gd name="connsiteX0" fmla="*/ 0 w 575049"/>
                  <a:gd name="connsiteY0" fmla="*/ 397661 h 584670"/>
                  <a:gd name="connsiteX1" fmla="*/ 313665 w 575049"/>
                  <a:gd name="connsiteY1" fmla="*/ 344295 h 584670"/>
                  <a:gd name="connsiteX2" fmla="*/ 573735 w 575049"/>
                  <a:gd name="connsiteY2" fmla="*/ 584670 h 584670"/>
                  <a:gd name="connsiteX3" fmla="*/ 227569 w 575049"/>
                  <a:gd name="connsiteY3" fmla="*/ 584670 h 584670"/>
                  <a:gd name="connsiteX4" fmla="*/ 0 w 575049"/>
                  <a:gd name="connsiteY4" fmla="*/ 397661 h 584670"/>
                  <a:gd name="connsiteX0" fmla="*/ 223332 w 575049"/>
                  <a:gd name="connsiteY0" fmla="*/ 6981 h 584670"/>
                  <a:gd name="connsiteX1" fmla="*/ 444302 w 575049"/>
                  <a:gd name="connsiteY1" fmla="*/ 247048 h 584670"/>
                  <a:gd name="connsiteX2" fmla="*/ 573735 w 575049"/>
                  <a:gd name="connsiteY2" fmla="*/ 584670 h 584670"/>
                </a:gdLst>
                <a:ahLst/>
                <a:cxnLst>
                  <a:cxn ang="0">
                    <a:pos x="connsiteX0" y="connsiteY0"/>
                  </a:cxn>
                  <a:cxn ang="0">
                    <a:pos x="connsiteX1" y="connsiteY1"/>
                  </a:cxn>
                  <a:cxn ang="0">
                    <a:pos x="connsiteX2" y="connsiteY2"/>
                  </a:cxn>
                </a:cxnLst>
                <a:rect l="l" t="t" r="r" b="b"/>
                <a:pathLst>
                  <a:path w="575049" h="584670" stroke="0" extrusionOk="0">
                    <a:moveTo>
                      <a:pt x="0" y="397661"/>
                    </a:moveTo>
                    <a:cubicBezTo>
                      <a:pt x="85916" y="343925"/>
                      <a:pt x="203231" y="323966"/>
                      <a:pt x="313665" y="344295"/>
                    </a:cubicBezTo>
                    <a:cubicBezTo>
                      <a:pt x="466722" y="372471"/>
                      <a:pt x="573735" y="471380"/>
                      <a:pt x="573735" y="584670"/>
                    </a:cubicBezTo>
                    <a:lnTo>
                      <a:pt x="227569" y="584670"/>
                    </a:lnTo>
                    <a:lnTo>
                      <a:pt x="0" y="397661"/>
                    </a:lnTo>
                    <a:close/>
                  </a:path>
                  <a:path w="575049" h="584670" fill="none">
                    <a:moveTo>
                      <a:pt x="223332" y="6981"/>
                    </a:moveTo>
                    <a:cubicBezTo>
                      <a:pt x="309248" y="-46755"/>
                      <a:pt x="333868" y="226719"/>
                      <a:pt x="444302" y="247048"/>
                    </a:cubicBezTo>
                    <a:cubicBezTo>
                      <a:pt x="597359" y="275224"/>
                      <a:pt x="573735" y="471380"/>
                      <a:pt x="573735" y="584670"/>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26" name="Arc 32">
                <a:extLst>
                  <a:ext uri="{FF2B5EF4-FFF2-40B4-BE49-F238E27FC236}">
                    <a16:creationId xmlns:a16="http://schemas.microsoft.com/office/drawing/2014/main" id="{E651523F-2D78-4A5D-BEF6-50F0D1200D84}"/>
                  </a:ext>
                </a:extLst>
              </p:cNvPr>
              <p:cNvSpPr/>
              <p:nvPr/>
            </p:nvSpPr>
            <p:spPr>
              <a:xfrm rot="8153392">
                <a:off x="1012731" y="3887971"/>
                <a:ext cx="397201" cy="171814"/>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313665 w 573735"/>
                  <a:gd name="connsiteY1" fmla="*/ 7801 h 248176"/>
                  <a:gd name="connsiteX2" fmla="*/ 417003 w 573735"/>
                  <a:gd name="connsiteY2" fmla="*/ 121986 h 248176"/>
                  <a:gd name="connsiteX3" fmla="*/ 573735 w 573735"/>
                  <a:gd name="connsiteY3"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137951 w 573735"/>
                  <a:gd name="connsiteY1" fmla="*/ 81413 h 248176"/>
                  <a:gd name="connsiteX2" fmla="*/ 313665 w 573735"/>
                  <a:gd name="connsiteY2" fmla="*/ 7801 h 248176"/>
                  <a:gd name="connsiteX3" fmla="*/ 417003 w 573735"/>
                  <a:gd name="connsiteY3" fmla="*/ 121986 h 248176"/>
                  <a:gd name="connsiteX4" fmla="*/ 573735 w 573735"/>
                  <a:gd name="connsiteY4"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137951 w 573735"/>
                  <a:gd name="connsiteY1" fmla="*/ 81413 h 248176"/>
                  <a:gd name="connsiteX2" fmla="*/ 273343 w 573735"/>
                  <a:gd name="connsiteY2" fmla="*/ 110215 h 248176"/>
                  <a:gd name="connsiteX3" fmla="*/ 417003 w 573735"/>
                  <a:gd name="connsiteY3" fmla="*/ 121986 h 248176"/>
                  <a:gd name="connsiteX4" fmla="*/ 573735 w 573735"/>
                  <a:gd name="connsiteY4" fmla="*/ 248176 h 24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35" h="248176" stroke="0" extrusionOk="0">
                    <a:moveTo>
                      <a:pt x="0" y="61167"/>
                    </a:moveTo>
                    <a:cubicBezTo>
                      <a:pt x="85916" y="7431"/>
                      <a:pt x="203231" y="-12528"/>
                      <a:pt x="313665" y="7801"/>
                    </a:cubicBezTo>
                    <a:cubicBezTo>
                      <a:pt x="466722" y="35977"/>
                      <a:pt x="573735" y="134886"/>
                      <a:pt x="573735" y="248176"/>
                    </a:cubicBezTo>
                    <a:lnTo>
                      <a:pt x="227569" y="248176"/>
                    </a:lnTo>
                    <a:lnTo>
                      <a:pt x="0" y="61167"/>
                    </a:lnTo>
                    <a:close/>
                  </a:path>
                  <a:path w="573735" h="248176" fill="none">
                    <a:moveTo>
                      <a:pt x="0" y="61167"/>
                    </a:moveTo>
                    <a:cubicBezTo>
                      <a:pt x="22821" y="53567"/>
                      <a:pt x="85674" y="90307"/>
                      <a:pt x="137951" y="81413"/>
                    </a:cubicBezTo>
                    <a:cubicBezTo>
                      <a:pt x="190229" y="72519"/>
                      <a:pt x="226664" y="92478"/>
                      <a:pt x="273343" y="110215"/>
                    </a:cubicBezTo>
                    <a:cubicBezTo>
                      <a:pt x="343640" y="107366"/>
                      <a:pt x="373658" y="81924"/>
                      <a:pt x="417003" y="121986"/>
                    </a:cubicBezTo>
                    <a:cubicBezTo>
                      <a:pt x="460348" y="162048"/>
                      <a:pt x="548409" y="214159"/>
                      <a:pt x="573735" y="248176"/>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27" name="Arc 37">
                <a:extLst>
                  <a:ext uri="{FF2B5EF4-FFF2-40B4-BE49-F238E27FC236}">
                    <a16:creationId xmlns:a16="http://schemas.microsoft.com/office/drawing/2014/main" id="{906671F6-5782-4099-B9A4-51974B5CA45B}"/>
                  </a:ext>
                </a:extLst>
              </p:cNvPr>
              <p:cNvSpPr/>
              <p:nvPr/>
            </p:nvSpPr>
            <p:spPr>
              <a:xfrm rot="14040971">
                <a:off x="1258495" y="3980113"/>
                <a:ext cx="479330" cy="253735"/>
              </a:xfrm>
              <a:custGeom>
                <a:avLst/>
                <a:gdLst>
                  <a:gd name="connsiteX0" fmla="*/ 41885 w 692331"/>
                  <a:gd name="connsiteY0" fmla="*/ 366505 h 496345"/>
                  <a:gd name="connsiteX1" fmla="*/ 148345 w 692331"/>
                  <a:gd name="connsiteY1" fmla="*/ 44515 h 496345"/>
                  <a:gd name="connsiteX2" fmla="*/ 446572 w 692331"/>
                  <a:gd name="connsiteY2" fmla="*/ 10668 h 496345"/>
                  <a:gd name="connsiteX3" fmla="*/ 692332 w 692331"/>
                  <a:gd name="connsiteY3" fmla="*/ 248172 h 496345"/>
                  <a:gd name="connsiteX4" fmla="*/ 346166 w 692331"/>
                  <a:gd name="connsiteY4" fmla="*/ 248173 h 496345"/>
                  <a:gd name="connsiteX5" fmla="*/ 41885 w 692331"/>
                  <a:gd name="connsiteY5" fmla="*/ 366505 h 496345"/>
                  <a:gd name="connsiteX0" fmla="*/ 41885 w 692331"/>
                  <a:gd name="connsiteY0" fmla="*/ 366505 h 496345"/>
                  <a:gd name="connsiteX1" fmla="*/ 148345 w 692331"/>
                  <a:gd name="connsiteY1" fmla="*/ 44515 h 496345"/>
                  <a:gd name="connsiteX2" fmla="*/ 446572 w 692331"/>
                  <a:gd name="connsiteY2" fmla="*/ 10668 h 496345"/>
                  <a:gd name="connsiteX3" fmla="*/ 692332 w 692331"/>
                  <a:gd name="connsiteY3" fmla="*/ 248172 h 496345"/>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46606 w 692366"/>
                  <a:gd name="connsiteY2" fmla="*/ 10669 h 366506"/>
                  <a:gd name="connsiteX3" fmla="*/ 561855 w 692366"/>
                  <a:gd name="connsiteY3" fmla="*/ 143175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52322 w 692366"/>
                  <a:gd name="connsiteY2" fmla="*/ 161306 h 366506"/>
                  <a:gd name="connsiteX3" fmla="*/ 561855 w 692366"/>
                  <a:gd name="connsiteY3" fmla="*/ 143175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52322 w 692366"/>
                  <a:gd name="connsiteY2" fmla="*/ 161306 h 366506"/>
                  <a:gd name="connsiteX3" fmla="*/ 609812 w 692366"/>
                  <a:gd name="connsiteY3" fmla="*/ 177997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358288 w 692366"/>
                  <a:gd name="connsiteY2" fmla="*/ 120920 h 366506"/>
                  <a:gd name="connsiteX3" fmla="*/ 452322 w 692366"/>
                  <a:gd name="connsiteY3" fmla="*/ 161306 h 366506"/>
                  <a:gd name="connsiteX4" fmla="*/ 609812 w 692366"/>
                  <a:gd name="connsiteY4" fmla="*/ 177997 h 366506"/>
                  <a:gd name="connsiteX5" fmla="*/ 692366 w 692366"/>
                  <a:gd name="connsiteY5"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282020 w 692366"/>
                  <a:gd name="connsiteY1" fmla="*/ 199101 h 366506"/>
                  <a:gd name="connsiteX2" fmla="*/ 358288 w 692366"/>
                  <a:gd name="connsiteY2" fmla="*/ 120920 h 366506"/>
                  <a:gd name="connsiteX3" fmla="*/ 452322 w 692366"/>
                  <a:gd name="connsiteY3" fmla="*/ 161306 h 366506"/>
                  <a:gd name="connsiteX4" fmla="*/ 609812 w 692366"/>
                  <a:gd name="connsiteY4" fmla="*/ 177997 h 366506"/>
                  <a:gd name="connsiteX5" fmla="*/ 692366 w 692366"/>
                  <a:gd name="connsiteY5" fmla="*/ 248173 h 36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366" h="366506" stroke="0" extrusionOk="0">
                    <a:moveTo>
                      <a:pt x="41919" y="366506"/>
                    </a:moveTo>
                    <a:cubicBezTo>
                      <a:pt x="-42148" y="255401"/>
                      <a:pt x="3695" y="116748"/>
                      <a:pt x="148379" y="44516"/>
                    </a:cubicBezTo>
                    <a:cubicBezTo>
                      <a:pt x="235325" y="1109"/>
                      <a:pt x="345210" y="-11362"/>
                      <a:pt x="446606" y="10669"/>
                    </a:cubicBezTo>
                    <a:cubicBezTo>
                      <a:pt x="592558" y="42382"/>
                      <a:pt x="692366" y="138837"/>
                      <a:pt x="692366" y="248173"/>
                    </a:cubicBezTo>
                    <a:lnTo>
                      <a:pt x="346200" y="248174"/>
                    </a:lnTo>
                    <a:lnTo>
                      <a:pt x="41919" y="366506"/>
                    </a:lnTo>
                    <a:close/>
                  </a:path>
                  <a:path w="692366" h="366506" fill="none">
                    <a:moveTo>
                      <a:pt x="41919" y="366506"/>
                    </a:moveTo>
                    <a:cubicBezTo>
                      <a:pt x="-42148" y="255401"/>
                      <a:pt x="229292" y="240032"/>
                      <a:pt x="282020" y="199101"/>
                    </a:cubicBezTo>
                    <a:cubicBezTo>
                      <a:pt x="334748" y="158170"/>
                      <a:pt x="307631" y="101455"/>
                      <a:pt x="358288" y="120920"/>
                    </a:cubicBezTo>
                    <a:cubicBezTo>
                      <a:pt x="408945" y="140385"/>
                      <a:pt x="389332" y="139982"/>
                      <a:pt x="452322" y="161306"/>
                    </a:cubicBezTo>
                    <a:cubicBezTo>
                      <a:pt x="533420" y="171775"/>
                      <a:pt x="568852" y="138413"/>
                      <a:pt x="609812" y="177997"/>
                    </a:cubicBezTo>
                    <a:cubicBezTo>
                      <a:pt x="650772" y="217581"/>
                      <a:pt x="682800" y="224699"/>
                      <a:pt x="692366" y="248173"/>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28" name="Arc 30">
                <a:extLst>
                  <a:ext uri="{FF2B5EF4-FFF2-40B4-BE49-F238E27FC236}">
                    <a16:creationId xmlns:a16="http://schemas.microsoft.com/office/drawing/2014/main" id="{D9028106-5F1A-448A-BF15-5EFCDD1FBAAA}"/>
                  </a:ext>
                </a:extLst>
              </p:cNvPr>
              <p:cNvSpPr/>
              <p:nvPr/>
            </p:nvSpPr>
            <p:spPr>
              <a:xfrm rot="9273700">
                <a:off x="1451159" y="3771530"/>
                <a:ext cx="397201" cy="399939"/>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395998 h 583007"/>
                  <a:gd name="connsiteX1" fmla="*/ 313665 w 573735"/>
                  <a:gd name="connsiteY1" fmla="*/ 342632 h 583007"/>
                  <a:gd name="connsiteX2" fmla="*/ 573735 w 573735"/>
                  <a:gd name="connsiteY2" fmla="*/ 583007 h 583007"/>
                  <a:gd name="connsiteX3" fmla="*/ 227569 w 573735"/>
                  <a:gd name="connsiteY3" fmla="*/ 583007 h 583007"/>
                  <a:gd name="connsiteX4" fmla="*/ 0 w 573735"/>
                  <a:gd name="connsiteY4" fmla="*/ 395998 h 583007"/>
                  <a:gd name="connsiteX0" fmla="*/ 223332 w 573735"/>
                  <a:gd name="connsiteY0" fmla="*/ 5318 h 583007"/>
                  <a:gd name="connsiteX1" fmla="*/ 313665 w 573735"/>
                  <a:gd name="connsiteY1" fmla="*/ 342632 h 583007"/>
                  <a:gd name="connsiteX2" fmla="*/ 573735 w 573735"/>
                  <a:gd name="connsiteY2" fmla="*/ 583007 h 583007"/>
                  <a:gd name="connsiteX0" fmla="*/ 0 w 575049"/>
                  <a:gd name="connsiteY0" fmla="*/ 397661 h 584670"/>
                  <a:gd name="connsiteX1" fmla="*/ 313665 w 575049"/>
                  <a:gd name="connsiteY1" fmla="*/ 344295 h 584670"/>
                  <a:gd name="connsiteX2" fmla="*/ 573735 w 575049"/>
                  <a:gd name="connsiteY2" fmla="*/ 584670 h 584670"/>
                  <a:gd name="connsiteX3" fmla="*/ 227569 w 575049"/>
                  <a:gd name="connsiteY3" fmla="*/ 584670 h 584670"/>
                  <a:gd name="connsiteX4" fmla="*/ 0 w 575049"/>
                  <a:gd name="connsiteY4" fmla="*/ 397661 h 584670"/>
                  <a:gd name="connsiteX0" fmla="*/ 223332 w 575049"/>
                  <a:gd name="connsiteY0" fmla="*/ 6981 h 584670"/>
                  <a:gd name="connsiteX1" fmla="*/ 444302 w 575049"/>
                  <a:gd name="connsiteY1" fmla="*/ 247048 h 584670"/>
                  <a:gd name="connsiteX2" fmla="*/ 573735 w 575049"/>
                  <a:gd name="connsiteY2" fmla="*/ 584670 h 584670"/>
                  <a:gd name="connsiteX0" fmla="*/ 0 w 573735"/>
                  <a:gd name="connsiteY0" fmla="*/ 397661 h 584670"/>
                  <a:gd name="connsiteX1" fmla="*/ 313665 w 573735"/>
                  <a:gd name="connsiteY1" fmla="*/ 344295 h 584670"/>
                  <a:gd name="connsiteX2" fmla="*/ 573735 w 573735"/>
                  <a:gd name="connsiteY2" fmla="*/ 584670 h 584670"/>
                  <a:gd name="connsiteX3" fmla="*/ 227569 w 573735"/>
                  <a:gd name="connsiteY3" fmla="*/ 584670 h 584670"/>
                  <a:gd name="connsiteX4" fmla="*/ 0 w 573735"/>
                  <a:gd name="connsiteY4" fmla="*/ 397661 h 584670"/>
                  <a:gd name="connsiteX0" fmla="*/ 223332 w 573735"/>
                  <a:gd name="connsiteY0" fmla="*/ 6981 h 584670"/>
                  <a:gd name="connsiteX1" fmla="*/ 444302 w 573735"/>
                  <a:gd name="connsiteY1" fmla="*/ 247048 h 584670"/>
                  <a:gd name="connsiteX2" fmla="*/ 408377 w 573735"/>
                  <a:gd name="connsiteY2" fmla="*/ 388478 h 584670"/>
                  <a:gd name="connsiteX3" fmla="*/ 573735 w 573735"/>
                  <a:gd name="connsiteY3" fmla="*/ 584670 h 584670"/>
                  <a:gd name="connsiteX0" fmla="*/ 0 w 573735"/>
                  <a:gd name="connsiteY0" fmla="*/ 390680 h 577689"/>
                  <a:gd name="connsiteX1" fmla="*/ 313665 w 573735"/>
                  <a:gd name="connsiteY1" fmla="*/ 337314 h 577689"/>
                  <a:gd name="connsiteX2" fmla="*/ 573735 w 573735"/>
                  <a:gd name="connsiteY2" fmla="*/ 577689 h 577689"/>
                  <a:gd name="connsiteX3" fmla="*/ 227569 w 573735"/>
                  <a:gd name="connsiteY3" fmla="*/ 577689 h 577689"/>
                  <a:gd name="connsiteX4" fmla="*/ 0 w 573735"/>
                  <a:gd name="connsiteY4" fmla="*/ 390680 h 577689"/>
                  <a:gd name="connsiteX0" fmla="*/ 223332 w 573735"/>
                  <a:gd name="connsiteY0" fmla="*/ 0 h 577689"/>
                  <a:gd name="connsiteX1" fmla="*/ 264738 w 573735"/>
                  <a:gd name="connsiteY1" fmla="*/ 299111 h 577689"/>
                  <a:gd name="connsiteX2" fmla="*/ 444302 w 573735"/>
                  <a:gd name="connsiteY2" fmla="*/ 240067 h 577689"/>
                  <a:gd name="connsiteX3" fmla="*/ 408377 w 573735"/>
                  <a:gd name="connsiteY3" fmla="*/ 381497 h 577689"/>
                  <a:gd name="connsiteX4" fmla="*/ 573735 w 573735"/>
                  <a:gd name="connsiteY4" fmla="*/ 577689 h 577689"/>
                  <a:gd name="connsiteX0" fmla="*/ 0 w 573735"/>
                  <a:gd name="connsiteY0" fmla="*/ 390680 h 577689"/>
                  <a:gd name="connsiteX1" fmla="*/ 313665 w 573735"/>
                  <a:gd name="connsiteY1" fmla="*/ 337314 h 577689"/>
                  <a:gd name="connsiteX2" fmla="*/ 573735 w 573735"/>
                  <a:gd name="connsiteY2" fmla="*/ 577689 h 577689"/>
                  <a:gd name="connsiteX3" fmla="*/ 227569 w 573735"/>
                  <a:gd name="connsiteY3" fmla="*/ 577689 h 577689"/>
                  <a:gd name="connsiteX4" fmla="*/ 0 w 573735"/>
                  <a:gd name="connsiteY4" fmla="*/ 390680 h 577689"/>
                  <a:gd name="connsiteX0" fmla="*/ 223332 w 573735"/>
                  <a:gd name="connsiteY0" fmla="*/ 0 h 577689"/>
                  <a:gd name="connsiteX1" fmla="*/ 264738 w 573735"/>
                  <a:gd name="connsiteY1" fmla="*/ 299111 h 577689"/>
                  <a:gd name="connsiteX2" fmla="*/ 332077 w 573735"/>
                  <a:gd name="connsiteY2" fmla="*/ 407014 h 577689"/>
                  <a:gd name="connsiteX3" fmla="*/ 408377 w 573735"/>
                  <a:gd name="connsiteY3" fmla="*/ 381497 h 577689"/>
                  <a:gd name="connsiteX4" fmla="*/ 573735 w 573735"/>
                  <a:gd name="connsiteY4" fmla="*/ 577689 h 577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35" h="577689" stroke="0" extrusionOk="0">
                    <a:moveTo>
                      <a:pt x="0" y="390680"/>
                    </a:moveTo>
                    <a:cubicBezTo>
                      <a:pt x="85916" y="336944"/>
                      <a:pt x="203231" y="316985"/>
                      <a:pt x="313665" y="337314"/>
                    </a:cubicBezTo>
                    <a:cubicBezTo>
                      <a:pt x="466722" y="365490"/>
                      <a:pt x="573735" y="464399"/>
                      <a:pt x="573735" y="577689"/>
                    </a:cubicBezTo>
                    <a:lnTo>
                      <a:pt x="227569" y="577689"/>
                    </a:lnTo>
                    <a:lnTo>
                      <a:pt x="0" y="390680"/>
                    </a:lnTo>
                    <a:close/>
                  </a:path>
                  <a:path w="573735" h="577689" fill="none">
                    <a:moveTo>
                      <a:pt x="223332" y="0"/>
                    </a:moveTo>
                    <a:cubicBezTo>
                      <a:pt x="246878" y="29642"/>
                      <a:pt x="227910" y="259100"/>
                      <a:pt x="264738" y="299111"/>
                    </a:cubicBezTo>
                    <a:cubicBezTo>
                      <a:pt x="301566" y="339122"/>
                      <a:pt x="324782" y="373073"/>
                      <a:pt x="332077" y="407014"/>
                    </a:cubicBezTo>
                    <a:cubicBezTo>
                      <a:pt x="382810" y="455057"/>
                      <a:pt x="386805" y="325227"/>
                      <a:pt x="408377" y="381497"/>
                    </a:cubicBezTo>
                    <a:cubicBezTo>
                      <a:pt x="429949" y="437767"/>
                      <a:pt x="566068" y="529451"/>
                      <a:pt x="573735" y="577689"/>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29" name="Rounded Rectangle 51">
                <a:extLst>
                  <a:ext uri="{FF2B5EF4-FFF2-40B4-BE49-F238E27FC236}">
                    <a16:creationId xmlns:a16="http://schemas.microsoft.com/office/drawing/2014/main" id="{C0EF7FE0-96F6-40CD-B25F-2B331EAAC231}"/>
                  </a:ext>
                </a:extLst>
              </p:cNvPr>
              <p:cNvSpPr/>
              <p:nvPr/>
            </p:nvSpPr>
            <p:spPr>
              <a:xfrm>
                <a:off x="1280528" y="2770884"/>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30" name="Rounded Rectangle 52">
                <a:extLst>
                  <a:ext uri="{FF2B5EF4-FFF2-40B4-BE49-F238E27FC236}">
                    <a16:creationId xmlns:a16="http://schemas.microsoft.com/office/drawing/2014/main" id="{A1B24DD1-AF60-4534-A3DA-953A66311BA1}"/>
                  </a:ext>
                </a:extLst>
              </p:cNvPr>
              <p:cNvSpPr/>
              <p:nvPr/>
            </p:nvSpPr>
            <p:spPr>
              <a:xfrm>
                <a:off x="1284956" y="313879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31" name="Rounded Rectangle 53">
                <a:extLst>
                  <a:ext uri="{FF2B5EF4-FFF2-40B4-BE49-F238E27FC236}">
                    <a16:creationId xmlns:a16="http://schemas.microsoft.com/office/drawing/2014/main" id="{D20BFC32-37E0-43F3-B979-2BEA005EA200}"/>
                  </a:ext>
                </a:extLst>
              </p:cNvPr>
              <p:cNvSpPr/>
              <p:nvPr/>
            </p:nvSpPr>
            <p:spPr>
              <a:xfrm>
                <a:off x="1284956" y="351463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grpSp>
        <p:sp>
          <p:nvSpPr>
            <p:cNvPr id="32" name="Right Brace 31">
              <a:extLst>
                <a:ext uri="{FF2B5EF4-FFF2-40B4-BE49-F238E27FC236}">
                  <a16:creationId xmlns:a16="http://schemas.microsoft.com/office/drawing/2014/main" id="{2FD26C6E-2015-4F44-B13B-79290B8C0520}"/>
                </a:ext>
              </a:extLst>
            </p:cNvPr>
            <p:cNvSpPr/>
            <p:nvPr/>
          </p:nvSpPr>
          <p:spPr>
            <a:xfrm>
              <a:off x="2189559" y="1945896"/>
              <a:ext cx="409495" cy="62059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D3FC2D9A-C881-445A-98C2-F673EF6B0AE8}"/>
                </a:ext>
              </a:extLst>
            </p:cNvPr>
            <p:cNvSpPr/>
            <p:nvPr/>
          </p:nvSpPr>
          <p:spPr>
            <a:xfrm>
              <a:off x="2189559" y="2808974"/>
              <a:ext cx="393961" cy="62059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ight Brace 33">
              <a:extLst>
                <a:ext uri="{FF2B5EF4-FFF2-40B4-BE49-F238E27FC236}">
                  <a16:creationId xmlns:a16="http://schemas.microsoft.com/office/drawing/2014/main" id="{A74117AA-89F6-49CA-B46F-9F8506CF8F44}"/>
                </a:ext>
              </a:extLst>
            </p:cNvPr>
            <p:cNvSpPr/>
            <p:nvPr/>
          </p:nvSpPr>
          <p:spPr>
            <a:xfrm>
              <a:off x="2189559" y="3767123"/>
              <a:ext cx="393961" cy="13173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A986E176-5B11-4E7D-97A5-B0D7DAD794F3}"/>
                </a:ext>
              </a:extLst>
            </p:cNvPr>
            <p:cNvSpPr txBox="1"/>
            <p:nvPr/>
          </p:nvSpPr>
          <p:spPr>
            <a:xfrm>
              <a:off x="2593908" y="2057908"/>
              <a:ext cx="1296089" cy="380042"/>
            </a:xfrm>
            <a:prstGeom prst="rect">
              <a:avLst/>
            </a:prstGeom>
            <a:solidFill>
              <a:schemeClr val="accent6">
                <a:lumMod val="20000"/>
                <a:lumOff val="80000"/>
              </a:schemeClr>
            </a:solidFill>
          </p:spPr>
          <p:txBody>
            <a:bodyPr wrap="square" rtlCol="0">
              <a:spAutoFit/>
            </a:bodyPr>
            <a:lstStyle/>
            <a:p>
              <a:pPr algn="ctr"/>
              <a:r>
                <a:rPr lang="en-US" sz="2000" dirty="0">
                  <a:latin typeface="+mn-lt"/>
                </a:rPr>
                <a:t>Dendrites</a:t>
              </a:r>
            </a:p>
          </p:txBody>
        </p:sp>
        <p:sp>
          <p:nvSpPr>
            <p:cNvPr id="58" name="TextBox 57">
              <a:extLst>
                <a:ext uri="{FF2B5EF4-FFF2-40B4-BE49-F238E27FC236}">
                  <a16:creationId xmlns:a16="http://schemas.microsoft.com/office/drawing/2014/main" id="{1B811D1B-EBF0-4F4D-A1B5-32126B42F4D7}"/>
                </a:ext>
              </a:extLst>
            </p:cNvPr>
            <p:cNvSpPr txBox="1"/>
            <p:nvPr/>
          </p:nvSpPr>
          <p:spPr>
            <a:xfrm>
              <a:off x="2598094" y="2773313"/>
              <a:ext cx="1291903" cy="964720"/>
            </a:xfrm>
            <a:prstGeom prst="rect">
              <a:avLst/>
            </a:prstGeom>
            <a:solidFill>
              <a:srgbClr val="FFCCCC"/>
            </a:solidFill>
          </p:spPr>
          <p:txBody>
            <a:bodyPr wrap="square" rtlCol="0">
              <a:spAutoFit/>
            </a:bodyPr>
            <a:lstStyle/>
            <a:p>
              <a:pPr algn="ctr"/>
              <a:r>
                <a:rPr lang="en-US" sz="2000" dirty="0">
                  <a:latin typeface="+mn-lt"/>
                </a:rPr>
                <a:t>Soma</a:t>
              </a:r>
            </a:p>
            <a:p>
              <a:pPr algn="ctr"/>
              <a:r>
                <a:rPr lang="en-US" sz="2000" dirty="0">
                  <a:latin typeface="+mn-lt"/>
                </a:rPr>
                <a:t>(Neuron body)</a:t>
              </a:r>
            </a:p>
          </p:txBody>
        </p:sp>
        <p:sp>
          <p:nvSpPr>
            <p:cNvPr id="59" name="TextBox 58">
              <a:extLst>
                <a:ext uri="{FF2B5EF4-FFF2-40B4-BE49-F238E27FC236}">
                  <a16:creationId xmlns:a16="http://schemas.microsoft.com/office/drawing/2014/main" id="{36E20AEB-6A5E-4D4C-AE42-7C1344D07D78}"/>
                </a:ext>
              </a:extLst>
            </p:cNvPr>
            <p:cNvSpPr txBox="1"/>
            <p:nvPr/>
          </p:nvSpPr>
          <p:spPr>
            <a:xfrm>
              <a:off x="2593908" y="4264788"/>
              <a:ext cx="1209019" cy="380042"/>
            </a:xfrm>
            <a:prstGeom prst="rect">
              <a:avLst/>
            </a:prstGeom>
            <a:solidFill>
              <a:schemeClr val="accent1">
                <a:lumMod val="20000"/>
                <a:lumOff val="80000"/>
              </a:schemeClr>
            </a:solidFill>
          </p:spPr>
          <p:txBody>
            <a:bodyPr wrap="square" rtlCol="0">
              <a:spAutoFit/>
            </a:bodyPr>
            <a:lstStyle/>
            <a:p>
              <a:pPr algn="ctr"/>
              <a:r>
                <a:rPr lang="en-US" sz="2000" dirty="0">
                  <a:latin typeface="+mn-lt"/>
                </a:rPr>
                <a:t>Axon</a:t>
              </a:r>
            </a:p>
          </p:txBody>
        </p:sp>
      </p:grpSp>
      <p:grpSp>
        <p:nvGrpSpPr>
          <p:cNvPr id="64" name="Group 63">
            <a:extLst>
              <a:ext uri="{FF2B5EF4-FFF2-40B4-BE49-F238E27FC236}">
                <a16:creationId xmlns:a16="http://schemas.microsoft.com/office/drawing/2014/main" id="{C8677AF4-B999-41DF-8B71-37A7C3F27ABB}"/>
              </a:ext>
            </a:extLst>
          </p:cNvPr>
          <p:cNvGrpSpPr/>
          <p:nvPr/>
        </p:nvGrpSpPr>
        <p:grpSpPr>
          <a:xfrm>
            <a:off x="4243964" y="2119450"/>
            <a:ext cx="4390086" cy="3471530"/>
            <a:chOff x="4066681" y="1739039"/>
            <a:chExt cx="4390086" cy="3237510"/>
          </a:xfrm>
        </p:grpSpPr>
        <p:grpSp>
          <p:nvGrpSpPr>
            <p:cNvPr id="35" name="Group 34">
              <a:extLst>
                <a:ext uri="{FF2B5EF4-FFF2-40B4-BE49-F238E27FC236}">
                  <a16:creationId xmlns:a16="http://schemas.microsoft.com/office/drawing/2014/main" id="{C3A5DD6C-AFC7-4B09-8D68-AF86A23C2080}"/>
                </a:ext>
              </a:extLst>
            </p:cNvPr>
            <p:cNvGrpSpPr/>
            <p:nvPr/>
          </p:nvGrpSpPr>
          <p:grpSpPr>
            <a:xfrm rot="5400000">
              <a:off x="5564269" y="2084051"/>
              <a:ext cx="3237510" cy="2547486"/>
              <a:chOff x="582601" y="1332167"/>
              <a:chExt cx="2680074" cy="2102178"/>
            </a:xfrm>
          </p:grpSpPr>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C4E7B64D-64A9-4C82-B248-CE80BD6EA48B}"/>
                      </a:ext>
                    </a:extLst>
                  </p:cNvPr>
                  <p:cNvSpPr/>
                  <p:nvPr/>
                </p:nvSpPr>
                <p:spPr>
                  <a:xfrm>
                    <a:off x="1284051" y="2209635"/>
                    <a:ext cx="505540" cy="520622"/>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Mathematica1"/>
                            </a:rPr>
                            <m:t> </m:t>
                          </m:r>
                          <m:r>
                            <m:rPr>
                              <m:sty m:val="p"/>
                            </m:rPr>
                            <a:rPr kumimoji="0" lang="en-US" sz="2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Mathematica1"/>
                            </a:rPr>
                            <m:t>Σ</m:t>
                          </m:r>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6" name="Oval 35">
                    <a:extLst>
                      <a:ext uri="{FF2B5EF4-FFF2-40B4-BE49-F238E27FC236}">
                        <a16:creationId xmlns:a16="http://schemas.microsoft.com/office/drawing/2014/main" id="{C4E7B64D-64A9-4C82-B248-CE80BD6EA48B}"/>
                      </a:ext>
                    </a:extLst>
                  </p:cNvPr>
                  <p:cNvSpPr>
                    <a:spLocks noRot="1" noChangeAspect="1" noMove="1" noResize="1" noEditPoints="1" noAdjustHandles="1" noChangeArrowheads="1" noChangeShapeType="1" noTextEdit="1"/>
                  </p:cNvSpPr>
                  <p:nvPr/>
                </p:nvSpPr>
                <p:spPr>
                  <a:xfrm>
                    <a:off x="1284051" y="2209635"/>
                    <a:ext cx="505540" cy="520622"/>
                  </a:xfrm>
                  <a:prstGeom prst="ellipse">
                    <a:avLst/>
                  </a:prstGeom>
                  <a:blipFill>
                    <a:blip r:embed="rId2"/>
                    <a:stretch>
                      <a:fillRect/>
                    </a:stretch>
                  </a:blipFill>
                  <a:ln w="47625">
                    <a:solidFill>
                      <a:srgbClr val="FF0000"/>
                    </a:solidFill>
                  </a:ln>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902A7124-8455-44D0-BB25-D315DDE56582}"/>
                  </a:ext>
                </a:extLst>
              </p:cNvPr>
              <p:cNvCxnSpPr>
                <a:cxnSpLocks/>
              </p:cNvCxnSpPr>
              <p:nvPr/>
            </p:nvCxnSpPr>
            <p:spPr>
              <a:xfrm rot="16200000" flipH="1">
                <a:off x="918807" y="1682218"/>
                <a:ext cx="512128" cy="546118"/>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98DE01-0FBC-435D-B26E-F83E26AE2047}"/>
                  </a:ext>
                </a:extLst>
              </p:cNvPr>
              <p:cNvCxnSpPr>
                <a:cxnSpLocks/>
              </p:cNvCxnSpPr>
              <p:nvPr/>
            </p:nvCxnSpPr>
            <p:spPr>
              <a:xfrm rot="16200000" flipH="1">
                <a:off x="1024595" y="2097641"/>
                <a:ext cx="106225" cy="436354"/>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6BB01F2-7842-437C-B2AE-6148EEBFE9F8}"/>
                  </a:ext>
                </a:extLst>
              </p:cNvPr>
              <p:cNvCxnSpPr>
                <a:cxnSpLocks/>
              </p:cNvCxnSpPr>
              <p:nvPr/>
            </p:nvCxnSpPr>
            <p:spPr>
              <a:xfrm rot="16200000">
                <a:off x="930648" y="2657719"/>
                <a:ext cx="421607" cy="481366"/>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2342E5D-BAFF-44EA-8ECA-FA429BD92A63}"/>
                  </a:ext>
                </a:extLst>
              </p:cNvPr>
              <p:cNvCxnSpPr/>
              <p:nvPr/>
            </p:nvCxnSpPr>
            <p:spPr>
              <a:xfrm>
                <a:off x="1824495" y="2476377"/>
                <a:ext cx="3049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79654F6-B2F7-4D8C-958F-8211EB22482D}"/>
                  </a:ext>
                </a:extLst>
              </p:cNvPr>
              <p:cNvSpPr/>
              <p:nvPr/>
            </p:nvSpPr>
            <p:spPr>
              <a:xfrm>
                <a:off x="2126527" y="2245701"/>
                <a:ext cx="487955" cy="431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C6613EC0-46E2-4C4F-8FBF-FCAA5E021B00}"/>
                  </a:ext>
                </a:extLst>
              </p:cNvPr>
              <p:cNvCxnSpPr/>
              <p:nvPr/>
            </p:nvCxnSpPr>
            <p:spPr>
              <a:xfrm>
                <a:off x="2614480" y="2476374"/>
                <a:ext cx="30791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Freeform 124">
                <a:extLst>
                  <a:ext uri="{FF2B5EF4-FFF2-40B4-BE49-F238E27FC236}">
                    <a16:creationId xmlns:a16="http://schemas.microsoft.com/office/drawing/2014/main" id="{F9F194EB-E093-47BF-8E0F-454FADBEA238}"/>
                  </a:ext>
                </a:extLst>
              </p:cNvPr>
              <p:cNvSpPr/>
              <p:nvPr/>
            </p:nvSpPr>
            <p:spPr>
              <a:xfrm>
                <a:off x="2159248" y="2341830"/>
                <a:ext cx="422552" cy="239037"/>
              </a:xfrm>
              <a:custGeom>
                <a:avLst/>
                <a:gdLst>
                  <a:gd name="connsiteX0" fmla="*/ 0 w 826265"/>
                  <a:gd name="connsiteY0" fmla="*/ 451517 h 467418"/>
                  <a:gd name="connsiteX1" fmla="*/ 308473 w 826265"/>
                  <a:gd name="connsiteY1" fmla="*/ 451517 h 467418"/>
                  <a:gd name="connsiteX2" fmla="*/ 418641 w 826265"/>
                  <a:gd name="connsiteY2" fmla="*/ 286264 h 467418"/>
                  <a:gd name="connsiteX3" fmla="*/ 528810 w 826265"/>
                  <a:gd name="connsiteY3" fmla="*/ 32876 h 467418"/>
                  <a:gd name="connsiteX4" fmla="*/ 826265 w 826265"/>
                  <a:gd name="connsiteY4" fmla="*/ 10843 h 46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65" h="467418">
                    <a:moveTo>
                      <a:pt x="0" y="451517"/>
                    </a:moveTo>
                    <a:cubicBezTo>
                      <a:pt x="119350" y="465288"/>
                      <a:pt x="238700" y="479059"/>
                      <a:pt x="308473" y="451517"/>
                    </a:cubicBezTo>
                    <a:cubicBezTo>
                      <a:pt x="378246" y="423975"/>
                      <a:pt x="381918" y="356037"/>
                      <a:pt x="418641" y="286264"/>
                    </a:cubicBezTo>
                    <a:cubicBezTo>
                      <a:pt x="455364" y="216491"/>
                      <a:pt x="460873" y="78779"/>
                      <a:pt x="528810" y="32876"/>
                    </a:cubicBezTo>
                    <a:cubicBezTo>
                      <a:pt x="596747" y="-13027"/>
                      <a:pt x="711506" y="-1092"/>
                      <a:pt x="826265" y="10843"/>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0C5C4D-44F6-440D-8170-A67C7DD15501}"/>
                      </a:ext>
                    </a:extLst>
                  </p:cNvPr>
                  <p:cNvSpPr txBox="1"/>
                  <p:nvPr/>
                </p:nvSpPr>
                <p:spPr>
                  <a:xfrm rot="16200000">
                    <a:off x="500202" y="1426355"/>
                    <a:ext cx="563492" cy="3751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4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44" name="TextBox 43">
                    <a:extLst>
                      <a:ext uri="{FF2B5EF4-FFF2-40B4-BE49-F238E27FC236}">
                        <a16:creationId xmlns:a16="http://schemas.microsoft.com/office/drawing/2014/main" id="{EC0C5C4D-44F6-440D-8170-A67C7DD15501}"/>
                      </a:ext>
                    </a:extLst>
                  </p:cNvPr>
                  <p:cNvSpPr txBox="1">
                    <a:spLocks noRot="1" noChangeAspect="1" noMove="1" noResize="1" noEditPoints="1" noAdjustHandles="1" noChangeArrowheads="1" noChangeShapeType="1" noTextEdit="1"/>
                  </p:cNvSpPr>
                  <p:nvPr/>
                </p:nvSpPr>
                <p:spPr>
                  <a:xfrm rot="16200000">
                    <a:off x="500202" y="1426355"/>
                    <a:ext cx="563492" cy="3751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C629A0-D492-4E23-9AFF-7C1AD76E9BF3}"/>
                      </a:ext>
                    </a:extLst>
                  </p:cNvPr>
                  <p:cNvSpPr txBox="1"/>
                  <p:nvPr/>
                </p:nvSpPr>
                <p:spPr>
                  <a:xfrm rot="16200000">
                    <a:off x="488703" y="1888827"/>
                    <a:ext cx="563492" cy="3751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4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2</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45" name="TextBox 44">
                    <a:extLst>
                      <a:ext uri="{FF2B5EF4-FFF2-40B4-BE49-F238E27FC236}">
                        <a16:creationId xmlns:a16="http://schemas.microsoft.com/office/drawing/2014/main" id="{7FC629A0-D492-4E23-9AFF-7C1AD76E9BF3}"/>
                      </a:ext>
                    </a:extLst>
                  </p:cNvPr>
                  <p:cNvSpPr txBox="1">
                    <a:spLocks noRot="1" noChangeAspect="1" noMove="1" noResize="1" noEditPoints="1" noAdjustHandles="1" noChangeArrowheads="1" noChangeShapeType="1" noTextEdit="1"/>
                  </p:cNvSpPr>
                  <p:nvPr/>
                </p:nvSpPr>
                <p:spPr>
                  <a:xfrm rot="16200000">
                    <a:off x="488703" y="1888827"/>
                    <a:ext cx="563492" cy="3751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CA06339-7E6D-4A39-B54E-361C8CCB9003}"/>
                      </a:ext>
                    </a:extLst>
                  </p:cNvPr>
                  <p:cNvSpPr txBox="1"/>
                  <p:nvPr/>
                </p:nvSpPr>
                <p:spPr>
                  <a:xfrm rot="16200000">
                    <a:off x="514784" y="2984412"/>
                    <a:ext cx="510749" cy="3751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4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𝑛</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46" name="TextBox 45">
                    <a:extLst>
                      <a:ext uri="{FF2B5EF4-FFF2-40B4-BE49-F238E27FC236}">
                        <a16:creationId xmlns:a16="http://schemas.microsoft.com/office/drawing/2014/main" id="{ECA06339-7E6D-4A39-B54E-361C8CCB9003}"/>
                      </a:ext>
                    </a:extLst>
                  </p:cNvPr>
                  <p:cNvSpPr txBox="1">
                    <a:spLocks noRot="1" noChangeAspect="1" noMove="1" noResize="1" noEditPoints="1" noAdjustHandles="1" noChangeArrowheads="1" noChangeShapeType="1" noTextEdit="1"/>
                  </p:cNvSpPr>
                  <p:nvPr/>
                </p:nvSpPr>
                <p:spPr>
                  <a:xfrm rot="16200000">
                    <a:off x="514784" y="2984412"/>
                    <a:ext cx="510749" cy="375116"/>
                  </a:xfrm>
                  <a:prstGeom prst="rect">
                    <a:avLst/>
                  </a:prstGeom>
                  <a:blipFill>
                    <a:blip r:embed="rId5"/>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E1016480-FAEC-4650-8B3B-A79FF78CD08C}"/>
                  </a:ext>
                </a:extLst>
              </p:cNvPr>
              <p:cNvSpPr txBox="1"/>
              <p:nvPr/>
            </p:nvSpPr>
            <p:spPr>
              <a:xfrm>
                <a:off x="717328" y="2118698"/>
                <a:ext cx="243978" cy="9905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08374BE-C333-4128-8787-7E160D9250E0}"/>
                      </a:ext>
                    </a:extLst>
                  </p:cNvPr>
                  <p:cNvSpPr txBox="1"/>
                  <p:nvPr/>
                </p:nvSpPr>
                <p:spPr>
                  <a:xfrm rot="16200000">
                    <a:off x="794692" y="1835714"/>
                    <a:ext cx="478865" cy="3751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r>
                            <a:rPr kumimoji="0" lang="en-US" sz="24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48" name="TextBox 47">
                    <a:extLst>
                      <a:ext uri="{FF2B5EF4-FFF2-40B4-BE49-F238E27FC236}">
                        <a16:creationId xmlns:a16="http://schemas.microsoft.com/office/drawing/2014/main" id="{E08374BE-C333-4128-8787-7E160D9250E0}"/>
                      </a:ext>
                    </a:extLst>
                  </p:cNvPr>
                  <p:cNvSpPr txBox="1">
                    <a:spLocks noRot="1" noChangeAspect="1" noMove="1" noResize="1" noEditPoints="1" noAdjustHandles="1" noChangeArrowheads="1" noChangeShapeType="1" noTextEdit="1"/>
                  </p:cNvSpPr>
                  <p:nvPr/>
                </p:nvSpPr>
                <p:spPr>
                  <a:xfrm rot="16200000">
                    <a:off x="794692" y="1835714"/>
                    <a:ext cx="478865" cy="37511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E2084A4-CE84-4723-AD1B-55DCCEF64DEA}"/>
                      </a:ext>
                    </a:extLst>
                  </p:cNvPr>
                  <p:cNvSpPr txBox="1"/>
                  <p:nvPr/>
                </p:nvSpPr>
                <p:spPr>
                  <a:xfrm rot="16200000">
                    <a:off x="778080" y="2273815"/>
                    <a:ext cx="477565" cy="3751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r>
                            <a:rPr kumimoji="0" lang="en-US" sz="2400" b="0" i="1" u="none" strike="noStrike" kern="1200" cap="none" spc="0" normalizeH="0" baseline="-25000" noProof="0" dirty="0" smtClean="0">
                              <a:ln>
                                <a:noFill/>
                              </a:ln>
                              <a:solidFill>
                                <a:prstClr val="black"/>
                              </a:solidFill>
                              <a:effectLst/>
                              <a:uLnTx/>
                              <a:uFillTx/>
                              <a:latin typeface="Cambria Math" panose="02040503050406030204" pitchFamily="18" charset="0"/>
                              <a:ea typeface="+mn-ea"/>
                              <a:cs typeface="+mn-cs"/>
                            </a:rPr>
                            <m:t>2</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49" name="TextBox 48">
                    <a:extLst>
                      <a:ext uri="{FF2B5EF4-FFF2-40B4-BE49-F238E27FC236}">
                        <a16:creationId xmlns:a16="http://schemas.microsoft.com/office/drawing/2014/main" id="{FE2084A4-CE84-4723-AD1B-55DCCEF64DEA}"/>
                      </a:ext>
                    </a:extLst>
                  </p:cNvPr>
                  <p:cNvSpPr txBox="1">
                    <a:spLocks noRot="1" noChangeAspect="1" noMove="1" noResize="1" noEditPoints="1" noAdjustHandles="1" noChangeArrowheads="1" noChangeShapeType="1" noTextEdit="1"/>
                  </p:cNvSpPr>
                  <p:nvPr/>
                </p:nvSpPr>
                <p:spPr>
                  <a:xfrm rot="16200000">
                    <a:off x="778080" y="2273815"/>
                    <a:ext cx="477565" cy="3751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3FDB667-12C7-4493-B885-B9438CE5914D}"/>
                      </a:ext>
                    </a:extLst>
                  </p:cNvPr>
                  <p:cNvSpPr txBox="1"/>
                  <p:nvPr/>
                </p:nvSpPr>
                <p:spPr>
                  <a:xfrm rot="16200000">
                    <a:off x="777594" y="3007520"/>
                    <a:ext cx="478534" cy="3751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r>
                            <a:rPr kumimoji="0" lang="en-US" sz="24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𝑛</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50" name="TextBox 49">
                    <a:extLst>
                      <a:ext uri="{FF2B5EF4-FFF2-40B4-BE49-F238E27FC236}">
                        <a16:creationId xmlns:a16="http://schemas.microsoft.com/office/drawing/2014/main" id="{E3FDB667-12C7-4493-B885-B9438CE5914D}"/>
                      </a:ext>
                    </a:extLst>
                  </p:cNvPr>
                  <p:cNvSpPr txBox="1">
                    <a:spLocks noRot="1" noChangeAspect="1" noMove="1" noResize="1" noEditPoints="1" noAdjustHandles="1" noChangeArrowheads="1" noChangeShapeType="1" noTextEdit="1"/>
                  </p:cNvSpPr>
                  <p:nvPr/>
                </p:nvSpPr>
                <p:spPr>
                  <a:xfrm rot="16200000">
                    <a:off x="777594" y="3007520"/>
                    <a:ext cx="478534" cy="37511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97CB194-5F72-4DCF-945B-DE680D5A9D73}"/>
                      </a:ext>
                    </a:extLst>
                  </p:cNvPr>
                  <p:cNvSpPr txBox="1"/>
                  <p:nvPr/>
                </p:nvSpPr>
                <p:spPr>
                  <a:xfrm rot="16200000">
                    <a:off x="2400921" y="2144902"/>
                    <a:ext cx="1348392" cy="3751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𝑓</m:t>
                          </m:r>
                          <m: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𝑢</m:t>
                          </m:r>
                          <m: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51" name="TextBox 50">
                    <a:extLst>
                      <a:ext uri="{FF2B5EF4-FFF2-40B4-BE49-F238E27FC236}">
                        <a16:creationId xmlns:a16="http://schemas.microsoft.com/office/drawing/2014/main" id="{E97CB194-5F72-4DCF-945B-DE680D5A9D73}"/>
                      </a:ext>
                    </a:extLst>
                  </p:cNvPr>
                  <p:cNvSpPr txBox="1">
                    <a:spLocks noRot="1" noChangeAspect="1" noMove="1" noResize="1" noEditPoints="1" noAdjustHandles="1" noChangeArrowheads="1" noChangeShapeType="1" noTextEdit="1"/>
                  </p:cNvSpPr>
                  <p:nvPr/>
                </p:nvSpPr>
                <p:spPr>
                  <a:xfrm rot="16200000">
                    <a:off x="2400921" y="2144902"/>
                    <a:ext cx="1348392" cy="375116"/>
                  </a:xfrm>
                  <a:prstGeom prst="rect">
                    <a:avLst/>
                  </a:prstGeom>
                  <a:blipFill>
                    <a:blip r:embed="rId9"/>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873CDF1-5AE8-40F3-B89A-8B3A27C92469}"/>
                      </a:ext>
                    </a:extLst>
                  </p:cNvPr>
                  <p:cNvSpPr txBox="1"/>
                  <p:nvPr/>
                </p:nvSpPr>
                <p:spPr>
                  <a:xfrm rot="16200000">
                    <a:off x="2306213" y="2650974"/>
                    <a:ext cx="341510" cy="3821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𝑓</m:t>
                          </m:r>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2" name="TextBox 51">
                    <a:extLst>
                      <a:ext uri="{FF2B5EF4-FFF2-40B4-BE49-F238E27FC236}">
                        <a16:creationId xmlns:a16="http://schemas.microsoft.com/office/drawing/2014/main" id="{2873CDF1-5AE8-40F3-B89A-8B3A27C92469}"/>
                      </a:ext>
                    </a:extLst>
                  </p:cNvPr>
                  <p:cNvSpPr txBox="1">
                    <a:spLocks noRot="1" noChangeAspect="1" noMove="1" noResize="1" noEditPoints="1" noAdjustHandles="1" noChangeArrowheads="1" noChangeShapeType="1" noTextEdit="1"/>
                  </p:cNvSpPr>
                  <p:nvPr/>
                </p:nvSpPr>
                <p:spPr>
                  <a:xfrm rot="16200000">
                    <a:off x="2306213" y="2650974"/>
                    <a:ext cx="341510" cy="382175"/>
                  </a:xfrm>
                  <a:prstGeom prst="rect">
                    <a:avLst/>
                  </a:prstGeom>
                  <a:blipFill>
                    <a:blip r:embed="rId10"/>
                    <a:stretch>
                      <a:fillRect l="-5882" r="-2941" b="-9877"/>
                    </a:stretch>
                  </a:blipFill>
                </p:spPr>
                <p:txBody>
                  <a:bodyPr/>
                  <a:lstStyle/>
                  <a:p>
                    <a:r>
                      <a:rPr lang="en-US">
                        <a:noFill/>
                      </a:rPr>
                      <a:t> </a:t>
                    </a:r>
                  </a:p>
                </p:txBody>
              </p:sp>
            </mc:Fallback>
          </mc:AlternateContent>
        </p:grpSp>
        <p:sp>
          <p:nvSpPr>
            <p:cNvPr id="54" name="Right Brace 53">
              <a:extLst>
                <a:ext uri="{FF2B5EF4-FFF2-40B4-BE49-F238E27FC236}">
                  <a16:creationId xmlns:a16="http://schemas.microsoft.com/office/drawing/2014/main" id="{64A7C247-F65B-42F0-98E4-675161781E34}"/>
                </a:ext>
              </a:extLst>
            </p:cNvPr>
            <p:cNvSpPr/>
            <p:nvPr/>
          </p:nvSpPr>
          <p:spPr>
            <a:xfrm rot="10800000">
              <a:off x="5560970" y="1797919"/>
              <a:ext cx="415608" cy="62059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ight Brace 54">
              <a:extLst>
                <a:ext uri="{FF2B5EF4-FFF2-40B4-BE49-F238E27FC236}">
                  <a16:creationId xmlns:a16="http://schemas.microsoft.com/office/drawing/2014/main" id="{7D67A865-965B-427C-9DC1-CBD327892A9A}"/>
                </a:ext>
              </a:extLst>
            </p:cNvPr>
            <p:cNvSpPr/>
            <p:nvPr/>
          </p:nvSpPr>
          <p:spPr>
            <a:xfrm rot="10800000">
              <a:off x="5560970" y="2610313"/>
              <a:ext cx="422008" cy="120598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Right Brace 55">
              <a:extLst>
                <a:ext uri="{FF2B5EF4-FFF2-40B4-BE49-F238E27FC236}">
                  <a16:creationId xmlns:a16="http://schemas.microsoft.com/office/drawing/2014/main" id="{CF74427B-CF2B-42A1-B43E-C464576B6688}"/>
                </a:ext>
              </a:extLst>
            </p:cNvPr>
            <p:cNvSpPr/>
            <p:nvPr/>
          </p:nvSpPr>
          <p:spPr>
            <a:xfrm rot="10800000">
              <a:off x="5560969" y="3916689"/>
              <a:ext cx="413850" cy="55985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TextBox 59">
              <a:extLst>
                <a:ext uri="{FF2B5EF4-FFF2-40B4-BE49-F238E27FC236}">
                  <a16:creationId xmlns:a16="http://schemas.microsoft.com/office/drawing/2014/main" id="{70CEC054-379A-4096-AB4D-63734E06146C}"/>
                </a:ext>
              </a:extLst>
            </p:cNvPr>
            <p:cNvSpPr txBox="1"/>
            <p:nvPr/>
          </p:nvSpPr>
          <p:spPr>
            <a:xfrm>
              <a:off x="4066682" y="1875349"/>
              <a:ext cx="1462660" cy="373138"/>
            </a:xfrm>
            <a:prstGeom prst="rect">
              <a:avLst/>
            </a:prstGeom>
            <a:solidFill>
              <a:schemeClr val="accent6">
                <a:lumMod val="20000"/>
                <a:lumOff val="80000"/>
              </a:schemeClr>
            </a:solidFill>
            <a:ln>
              <a:noFill/>
            </a:ln>
          </p:spPr>
          <p:txBody>
            <a:bodyPr wrap="square" rtlCol="0">
              <a:spAutoFit/>
            </a:bodyPr>
            <a:lstStyle/>
            <a:p>
              <a:pPr algn="ctr"/>
              <a:r>
                <a:rPr lang="en-US" sz="2000" dirty="0">
                  <a:latin typeface="+mn-lt"/>
                </a:rPr>
                <a:t>Input</a:t>
              </a:r>
            </a:p>
          </p:txBody>
        </p:sp>
        <p:sp>
          <p:nvSpPr>
            <p:cNvPr id="61" name="TextBox 60">
              <a:extLst>
                <a:ext uri="{FF2B5EF4-FFF2-40B4-BE49-F238E27FC236}">
                  <a16:creationId xmlns:a16="http://schemas.microsoft.com/office/drawing/2014/main" id="{3E37FE46-59AE-426F-83B4-207BC5BD5B25}"/>
                </a:ext>
              </a:extLst>
            </p:cNvPr>
            <p:cNvSpPr txBox="1"/>
            <p:nvPr/>
          </p:nvSpPr>
          <p:spPr>
            <a:xfrm>
              <a:off x="4066681" y="2559205"/>
              <a:ext cx="1459355" cy="1234224"/>
            </a:xfrm>
            <a:prstGeom prst="rect">
              <a:avLst/>
            </a:prstGeom>
            <a:solidFill>
              <a:srgbClr val="FFCCCC"/>
            </a:solidFill>
          </p:spPr>
          <p:txBody>
            <a:bodyPr wrap="square" rtlCol="0">
              <a:spAutoFit/>
            </a:bodyPr>
            <a:lstStyle/>
            <a:p>
              <a:pPr algn="ctr"/>
              <a:r>
                <a:rPr lang="en-US" sz="2000" dirty="0">
                  <a:latin typeface="+mn-lt"/>
                </a:rPr>
                <a:t>Summation &amp; Activation function</a:t>
              </a:r>
            </a:p>
          </p:txBody>
        </p:sp>
        <p:sp>
          <p:nvSpPr>
            <p:cNvPr id="62" name="TextBox 61">
              <a:extLst>
                <a:ext uri="{FF2B5EF4-FFF2-40B4-BE49-F238E27FC236}">
                  <a16:creationId xmlns:a16="http://schemas.microsoft.com/office/drawing/2014/main" id="{7F5FDF75-BEA0-49A6-B11C-578486AAC38C}"/>
                </a:ext>
              </a:extLst>
            </p:cNvPr>
            <p:cNvSpPr txBox="1"/>
            <p:nvPr/>
          </p:nvSpPr>
          <p:spPr>
            <a:xfrm>
              <a:off x="4159431" y="4027420"/>
              <a:ext cx="1359798" cy="373138"/>
            </a:xfrm>
            <a:prstGeom prst="rect">
              <a:avLst/>
            </a:prstGeom>
            <a:solidFill>
              <a:schemeClr val="accent1">
                <a:lumMod val="20000"/>
                <a:lumOff val="80000"/>
              </a:schemeClr>
            </a:solidFill>
          </p:spPr>
          <p:txBody>
            <a:bodyPr wrap="square" rtlCol="0">
              <a:spAutoFit/>
            </a:bodyPr>
            <a:lstStyle/>
            <a:p>
              <a:pPr algn="ctr"/>
              <a:r>
                <a:rPr lang="en-US" sz="2000" dirty="0">
                  <a:latin typeface="+mn-lt"/>
                </a:rPr>
                <a:t>Output</a:t>
              </a:r>
            </a:p>
          </p:txBody>
        </p:sp>
      </p:grpSp>
      <p:sp>
        <p:nvSpPr>
          <p:cNvPr id="65" name="TextBox 64">
            <a:extLst>
              <a:ext uri="{FF2B5EF4-FFF2-40B4-BE49-F238E27FC236}">
                <a16:creationId xmlns:a16="http://schemas.microsoft.com/office/drawing/2014/main" id="{B6DF0422-7AEA-4646-8C8D-38D38CF3740D}"/>
              </a:ext>
            </a:extLst>
          </p:cNvPr>
          <p:cNvSpPr txBox="1"/>
          <p:nvPr/>
        </p:nvSpPr>
        <p:spPr>
          <a:xfrm>
            <a:off x="486367" y="1413034"/>
            <a:ext cx="2505271" cy="461665"/>
          </a:xfrm>
          <a:prstGeom prst="rect">
            <a:avLst/>
          </a:prstGeom>
          <a:solidFill>
            <a:schemeClr val="bg1">
              <a:lumMod val="95000"/>
            </a:schemeClr>
          </a:solidFill>
        </p:spPr>
        <p:txBody>
          <a:bodyPr wrap="square" rtlCol="0">
            <a:spAutoFit/>
          </a:bodyPr>
          <a:lstStyle/>
          <a:p>
            <a:pPr algn="ctr"/>
            <a:r>
              <a:rPr lang="en-US" sz="2400" b="1" dirty="0">
                <a:latin typeface="+mn-lt"/>
              </a:rPr>
              <a:t>Biological neuron</a:t>
            </a:r>
          </a:p>
        </p:txBody>
      </p:sp>
      <p:sp>
        <p:nvSpPr>
          <p:cNvPr id="66" name="TextBox 65">
            <a:extLst>
              <a:ext uri="{FF2B5EF4-FFF2-40B4-BE49-F238E27FC236}">
                <a16:creationId xmlns:a16="http://schemas.microsoft.com/office/drawing/2014/main" id="{BB893D55-D04B-4D27-A4DA-14C68ADE59D1}"/>
              </a:ext>
            </a:extLst>
          </p:cNvPr>
          <p:cNvSpPr txBox="1"/>
          <p:nvPr/>
        </p:nvSpPr>
        <p:spPr>
          <a:xfrm>
            <a:off x="6060014" y="1431178"/>
            <a:ext cx="2547882" cy="461665"/>
          </a:xfrm>
          <a:prstGeom prst="rect">
            <a:avLst/>
          </a:prstGeom>
          <a:solidFill>
            <a:schemeClr val="bg1">
              <a:lumMod val="95000"/>
            </a:schemeClr>
          </a:solidFill>
        </p:spPr>
        <p:txBody>
          <a:bodyPr wrap="square" rtlCol="0">
            <a:spAutoFit/>
          </a:bodyPr>
          <a:lstStyle/>
          <a:p>
            <a:pPr algn="ctr"/>
            <a:r>
              <a:rPr lang="en-US" sz="2400" b="1" dirty="0">
                <a:latin typeface="+mn-lt"/>
              </a:rPr>
              <a:t>Artificial neuron</a:t>
            </a:r>
          </a:p>
        </p:txBody>
      </p:sp>
      <p:sp>
        <p:nvSpPr>
          <p:cNvPr id="3" name="TextBox 2">
            <a:extLst>
              <a:ext uri="{FF2B5EF4-FFF2-40B4-BE49-F238E27FC236}">
                <a16:creationId xmlns:a16="http://schemas.microsoft.com/office/drawing/2014/main" id="{C97AB94A-9CE8-4F8B-A8D4-C237ADAC5265}"/>
              </a:ext>
            </a:extLst>
          </p:cNvPr>
          <p:cNvSpPr txBox="1"/>
          <p:nvPr/>
        </p:nvSpPr>
        <p:spPr>
          <a:xfrm>
            <a:off x="9582539" y="1614196"/>
            <a:ext cx="1256372" cy="338554"/>
          </a:xfrm>
          <a:prstGeom prst="rect">
            <a:avLst/>
          </a:prstGeom>
          <a:noFill/>
        </p:spPr>
        <p:txBody>
          <a:bodyPr wrap="square" rtlCol="0">
            <a:spAutoFit/>
          </a:bodyPr>
          <a:lstStyle/>
          <a:p>
            <a:r>
              <a:rPr lang="en-US" dirty="0"/>
              <a:t>Dendrites</a:t>
            </a:r>
          </a:p>
        </p:txBody>
      </p:sp>
    </p:spTree>
    <p:extLst>
      <p:ext uri="{BB962C8B-B14F-4D97-AF65-F5344CB8AC3E}">
        <p14:creationId xmlns:p14="http://schemas.microsoft.com/office/powerpoint/2010/main" val="29246861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C695-8309-4A74-BDA9-CFC7A8E2C91E}"/>
              </a:ext>
            </a:extLst>
          </p:cNvPr>
          <p:cNvSpPr>
            <a:spLocks noGrp="1"/>
          </p:cNvSpPr>
          <p:nvPr>
            <p:ph type="title"/>
          </p:nvPr>
        </p:nvSpPr>
        <p:spPr/>
        <p:txBody>
          <a:bodyPr/>
          <a:lstStyle/>
          <a:p>
            <a:r>
              <a:rPr lang="en-US" dirty="0"/>
              <a:t>Experimental to-do</a:t>
            </a:r>
          </a:p>
        </p:txBody>
      </p:sp>
      <p:sp>
        <p:nvSpPr>
          <p:cNvPr id="3" name="Content Placeholder 2">
            <a:extLst>
              <a:ext uri="{FF2B5EF4-FFF2-40B4-BE49-F238E27FC236}">
                <a16:creationId xmlns:a16="http://schemas.microsoft.com/office/drawing/2014/main" id="{DA2A6FD8-A10B-4B93-B94B-DE870F053A61}"/>
              </a:ext>
            </a:extLst>
          </p:cNvPr>
          <p:cNvSpPr>
            <a:spLocks noGrp="1"/>
          </p:cNvSpPr>
          <p:nvPr>
            <p:ph idx="1"/>
          </p:nvPr>
        </p:nvSpPr>
        <p:spPr/>
        <p:txBody>
          <a:bodyPr/>
          <a:lstStyle/>
          <a:p>
            <a:r>
              <a:rPr lang="en-US" dirty="0"/>
              <a:t>Update the procedure on load cell with strain gauge</a:t>
            </a:r>
          </a:p>
        </p:txBody>
      </p:sp>
      <p:sp>
        <p:nvSpPr>
          <p:cNvPr id="4" name="Date Placeholder 3">
            <a:extLst>
              <a:ext uri="{FF2B5EF4-FFF2-40B4-BE49-F238E27FC236}">
                <a16:creationId xmlns:a16="http://schemas.microsoft.com/office/drawing/2014/main" id="{B5A98AAD-DBA7-4AB3-85C7-84307898878E}"/>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344FCBCB-A3AB-4603-8ABA-79D230CECAD1}"/>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4E1F1A1A-53DF-4854-A689-C9A57BC48F70}"/>
              </a:ext>
            </a:extLst>
          </p:cNvPr>
          <p:cNvSpPr>
            <a:spLocks noGrp="1"/>
          </p:cNvSpPr>
          <p:nvPr>
            <p:ph type="sldNum" sz="quarter" idx="12"/>
          </p:nvPr>
        </p:nvSpPr>
        <p:spPr/>
        <p:txBody>
          <a:bodyPr/>
          <a:lstStyle/>
          <a:p>
            <a:fld id="{ABF20D17-0043-4445-9B8B-9F103D2306E2}" type="slidenum">
              <a:rPr lang="en-IN" smtClean="0"/>
              <a:pPr/>
              <a:t>110</a:t>
            </a:fld>
            <a:endParaRPr lang="en-IN" dirty="0"/>
          </a:p>
        </p:txBody>
      </p:sp>
    </p:spTree>
    <p:extLst>
      <p:ext uri="{BB962C8B-B14F-4D97-AF65-F5344CB8AC3E}">
        <p14:creationId xmlns:p14="http://schemas.microsoft.com/office/powerpoint/2010/main" val="1780839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2"/>
          <p:cNvSpPr txBox="1">
            <a:spLocks noGrp="1"/>
          </p:cNvSpPr>
          <p:nvPr>
            <p:ph type="title"/>
          </p:nvPr>
        </p:nvSpPr>
        <p:spPr>
          <a:xfrm>
            <a:off x="0" y="-33956"/>
            <a:ext cx="9143999" cy="1022228"/>
          </a:xfrm>
          <a:prstGeom prst="rect">
            <a:avLst/>
          </a:prstGeom>
          <a:noFill/>
          <a:ln>
            <a:noFill/>
          </a:ln>
        </p:spPr>
        <p:txBody>
          <a:bodyPr spcFirstLastPara="1" vert="horz" wrap="square" lIns="74263" tIns="37122" rIns="74263" bIns="37122" rtlCol="0" anchor="ctr" anchorCtr="0">
            <a:normAutofit/>
          </a:bodyPr>
          <a:lstStyle/>
          <a:p>
            <a:pPr>
              <a:spcBef>
                <a:spcPts val="0"/>
              </a:spcBef>
              <a:buClr>
                <a:schemeClr val="dk1"/>
              </a:buClr>
              <a:buSzPts val="3959"/>
            </a:pPr>
            <a:r>
              <a:rPr lang="en-IN" dirty="0"/>
              <a:t>Ion mechanisms</a:t>
            </a:r>
            <a:endParaRPr dirty="0"/>
          </a:p>
        </p:txBody>
      </p:sp>
      <p:sp>
        <p:nvSpPr>
          <p:cNvPr id="3" name="Date Placeholder 2">
            <a:extLst>
              <a:ext uri="{FF2B5EF4-FFF2-40B4-BE49-F238E27FC236}">
                <a16:creationId xmlns:a16="http://schemas.microsoft.com/office/drawing/2014/main" id="{DC284BB6-EF63-464C-A754-0D46E9A9C55D}"/>
              </a:ext>
            </a:extLst>
          </p:cNvPr>
          <p:cNvSpPr>
            <a:spLocks noGrp="1"/>
          </p:cNvSpPr>
          <p:nvPr>
            <p:ph type="dt" sz="half" idx="10"/>
          </p:nvPr>
        </p:nvSpPr>
        <p:spPr>
          <a:effectLst>
            <a:outerShdw dist="50800" sx="1000" sy="1000" algn="ctr" rotWithShape="0">
              <a:srgbClr val="000000"/>
            </a:outerShdw>
          </a:effectLst>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F057DE90-015E-43FB-AECE-AC300E01FE82}"/>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851642E3-61D3-4729-B4BF-D315798DA045}"/>
              </a:ext>
            </a:extLst>
          </p:cNvPr>
          <p:cNvSpPr>
            <a:spLocks noGrp="1"/>
          </p:cNvSpPr>
          <p:nvPr>
            <p:ph type="sldNum" sz="quarter" idx="12"/>
          </p:nvPr>
        </p:nvSpPr>
        <p:spPr/>
        <p:txBody>
          <a:bodyPr/>
          <a:lstStyle/>
          <a:p>
            <a:fld id="{ABF20D17-0043-4445-9B8B-9F103D2306E2}" type="slidenum">
              <a:rPr lang="en-IN" smtClean="0"/>
              <a:pPr/>
              <a:t>12</a:t>
            </a:fld>
            <a:endParaRPr lang="en-IN"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1A0837-CB0C-44DE-A63F-1E40783C43B5}"/>
                  </a:ext>
                </a:extLst>
              </p:cNvPr>
              <p:cNvSpPr txBox="1"/>
              <p:nvPr/>
            </p:nvSpPr>
            <p:spPr>
              <a:xfrm>
                <a:off x="32796" y="2297558"/>
                <a:ext cx="4194079" cy="1200329"/>
              </a:xfrm>
              <a:prstGeom prst="rect">
                <a:avLst/>
              </a:prstGeom>
              <a:solidFill>
                <a:schemeClr val="accent1">
                  <a:lumMod val="20000"/>
                  <a:lumOff val="80000"/>
                </a:schemeClr>
              </a:solidFill>
            </p:spPr>
            <p:txBody>
              <a:bodyPr wrap="square" rtlCol="0">
                <a:spAutoFit/>
              </a:bodyPr>
              <a:lstStyle/>
              <a:p>
                <a:pPr algn="ctr"/>
                <a:r>
                  <a:rPr lang="en-US" sz="2400" dirty="0">
                    <a:latin typeface="+mn-lt"/>
                  </a:rPr>
                  <a:t>Permeabilities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𝐾</m:t>
                            </m:r>
                          </m:e>
                          <m:sup>
                            <m:r>
                              <a:rPr lang="en-US" sz="2400" i="1">
                                <a:latin typeface="Cambria Math" panose="02040503050406030204" pitchFamily="18" charset="0"/>
                              </a:rPr>
                              <m:t>+</m:t>
                            </m:r>
                          </m:sup>
                        </m:sSup>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𝑁𝑎</m:t>
                            </m:r>
                          </m:e>
                          <m:sup>
                            <m:r>
                              <a:rPr lang="en-US" sz="2400" i="1">
                                <a:latin typeface="Cambria Math" panose="02040503050406030204" pitchFamily="18" charset="0"/>
                              </a:rPr>
                              <m:t>+</m:t>
                            </m:r>
                          </m:sup>
                        </m:sSup>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𝐶𝑙</m:t>
                            </m:r>
                          </m:e>
                          <m:sup>
                            <m:r>
                              <a:rPr lang="en-US" sz="2400" i="1">
                                <a:latin typeface="Cambria Math" panose="02040503050406030204" pitchFamily="18" charset="0"/>
                              </a:rPr>
                              <m:t>−</m:t>
                            </m:r>
                          </m:sup>
                        </m:sSup>
                      </m:e>
                    </m:d>
                  </m:oMath>
                </a14:m>
                <a:endParaRPr lang="en-US" sz="2400" dirty="0">
                  <a:latin typeface="+mn-lt"/>
                </a:endParaRPr>
              </a:p>
              <a:p>
                <a:pPr algn="ctr"/>
                <a:r>
                  <a:rPr lang="en-US" sz="2400" dirty="0">
                    <a:latin typeface="+mn-lt"/>
                  </a:rPr>
                  <a:t>Concentration in milli mole/liter</a:t>
                </a:r>
              </a:p>
            </p:txBody>
          </p:sp>
        </mc:Choice>
        <mc:Fallback xmlns="">
          <p:sp>
            <p:nvSpPr>
              <p:cNvPr id="10" name="TextBox 9">
                <a:extLst>
                  <a:ext uri="{FF2B5EF4-FFF2-40B4-BE49-F238E27FC236}">
                    <a16:creationId xmlns:a16="http://schemas.microsoft.com/office/drawing/2014/main" id="{231A0837-CB0C-44DE-A63F-1E40783C43B5}"/>
                  </a:ext>
                </a:extLst>
              </p:cNvPr>
              <p:cNvSpPr txBox="1">
                <a:spLocks noRot="1" noChangeAspect="1" noMove="1" noResize="1" noEditPoints="1" noAdjustHandles="1" noChangeArrowheads="1" noChangeShapeType="1" noTextEdit="1"/>
              </p:cNvSpPr>
              <p:nvPr/>
            </p:nvSpPr>
            <p:spPr>
              <a:xfrm>
                <a:off x="32796" y="2297558"/>
                <a:ext cx="4194079" cy="1200329"/>
              </a:xfrm>
              <a:prstGeom prst="rect">
                <a:avLst/>
              </a:prstGeom>
              <a:blipFill>
                <a:blip r:embed="rId3"/>
                <a:stretch>
                  <a:fillRect l="-1599" t="-4061" r="-1599"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774934-37F3-480A-99F8-5C0308E56C26}"/>
                  </a:ext>
                </a:extLst>
              </p:cNvPr>
              <p:cNvSpPr txBox="1"/>
              <p:nvPr/>
            </p:nvSpPr>
            <p:spPr>
              <a:xfrm>
                <a:off x="98003" y="1312042"/>
                <a:ext cx="8613058" cy="8328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𝑉</m:t>
                      </m:r>
                      <m:r>
                        <a:rPr lang="en-US" sz="240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𝐵</m:t>
                              </m:r>
                            </m:sub>
                          </m:sSub>
                          <m:r>
                            <a:rPr lang="en-US" sz="2400" i="1">
                              <a:latin typeface="Cambria Math" panose="02040503050406030204" pitchFamily="18" charset="0"/>
                            </a:rPr>
                            <m:t>𝑇</m:t>
                          </m:r>
                        </m:num>
                        <m:den>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𝑒</m:t>
                              </m:r>
                            </m:e>
                          </m:d>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𝐶</m:t>
                                      </m:r>
                                    </m:e>
                                    <m:sub>
                                      <m:sSup>
                                        <m:sSupPr>
                                          <m:ctrlPr>
                                            <a:rPr lang="en-US" sz="2400" b="0" i="1" smtClean="0">
                                              <a:latin typeface="Cambria Math" panose="02040503050406030204" pitchFamily="18" charset="0"/>
                                            </a:rPr>
                                          </m:ctrlPr>
                                        </m:sSupPr>
                                        <m:e>
                                          <m:r>
                                            <a:rPr lang="en-US" sz="2400" i="1">
                                              <a:latin typeface="Cambria Math" panose="02040503050406030204" pitchFamily="18" charset="0"/>
                                            </a:rPr>
                                            <m:t>𝐸𝑥𝑡</m:t>
                                          </m:r>
                                          <m:r>
                                            <a:rPr lang="en-US" sz="2400" i="1">
                                              <a:latin typeface="Cambria Math" panose="02040503050406030204" pitchFamily="18" charset="0"/>
                                            </a:rPr>
                                            <m:t>,</m:t>
                                          </m:r>
                                          <m:r>
                                            <a:rPr lang="en-US" sz="2400" i="1">
                                              <a:latin typeface="Cambria Math" panose="02040503050406030204" pitchFamily="18" charset="0"/>
                                            </a:rPr>
                                            <m:t>𝐾</m:t>
                                          </m:r>
                                        </m:e>
                                        <m:sup>
                                          <m:r>
                                            <a:rPr lang="en-US" sz="2400" b="0" i="1" smtClean="0">
                                              <a:latin typeface="Cambria Math" panose="02040503050406030204" pitchFamily="18" charset="0"/>
                                            </a:rPr>
                                            <m:t>+</m:t>
                                          </m:r>
                                        </m:sup>
                                      </m:sSup>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𝑃</m:t>
                                      </m:r>
                                      <m:d>
                                        <m:dPr>
                                          <m:ctrlPr>
                                            <a:rPr lang="en-US" sz="240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𝑁𝑎</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𝐶</m:t>
                                      </m:r>
                                    </m:e>
                                    <m:sub>
                                      <m:sSup>
                                        <m:sSupPr>
                                          <m:ctrlPr>
                                            <a:rPr lang="en-US" sz="2400" i="1">
                                              <a:latin typeface="Cambria Math" panose="02040503050406030204" pitchFamily="18" charset="0"/>
                                            </a:rPr>
                                          </m:ctrlPr>
                                        </m:sSupPr>
                                        <m:e>
                                          <m:r>
                                            <a:rPr lang="en-US" sz="2400" i="1">
                                              <a:latin typeface="Cambria Math" panose="02040503050406030204" pitchFamily="18" charset="0"/>
                                            </a:rPr>
                                            <m:t>𝐸𝑥𝑡</m:t>
                                          </m:r>
                                          <m:r>
                                            <a:rPr lang="en-US" sz="2400" i="1">
                                              <a:latin typeface="Cambria Math" panose="02040503050406030204" pitchFamily="18" charset="0"/>
                                            </a:rPr>
                                            <m:t>,</m:t>
                                          </m:r>
                                          <m:r>
                                            <a:rPr lang="en-US" sz="2400" b="0" i="1" smtClean="0">
                                              <a:latin typeface="Cambria Math" panose="02040503050406030204" pitchFamily="18" charset="0"/>
                                            </a:rPr>
                                            <m:t>𝑁𝑎</m:t>
                                          </m:r>
                                        </m:e>
                                        <m:sup>
                                          <m:r>
                                            <a:rPr lang="en-US" sz="2400" i="1">
                                              <a:latin typeface="Cambria Math" panose="02040503050406030204" pitchFamily="18" charset="0"/>
                                            </a:rPr>
                                            <m:t>+</m:t>
                                          </m:r>
                                        </m:sup>
                                      </m:sSup>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0" i="1" smtClean="0">
                                                  <a:latin typeface="Cambria Math" panose="02040503050406030204" pitchFamily="18" charset="0"/>
                                                </a:rPr>
                                                <m:t>𝐶𝑙</m:t>
                                              </m:r>
                                            </m:e>
                                            <m:sup>
                                              <m:r>
                                                <a:rPr lang="en-US" sz="2400" b="0" i="1" smtClean="0">
                                                  <a:latin typeface="Cambria Math" panose="02040503050406030204" pitchFamily="18" charset="0"/>
                                                </a:rPr>
                                                <m:t>−</m:t>
                                              </m:r>
                                            </m:sup>
                                          </m:sSup>
                                        </m:e>
                                      </m:d>
                                      <m:r>
                                        <a:rPr lang="en-US" sz="2400" i="1">
                                          <a:latin typeface="Cambria Math" panose="02040503050406030204" pitchFamily="18" charset="0"/>
                                        </a:rPr>
                                        <m:t>𝐶</m:t>
                                      </m:r>
                                    </m:e>
                                    <m:sub>
                                      <m:sSup>
                                        <m:sSupPr>
                                          <m:ctrlPr>
                                            <a:rPr lang="en-US" sz="2400" i="1">
                                              <a:latin typeface="Cambria Math" panose="02040503050406030204" pitchFamily="18" charset="0"/>
                                            </a:rPr>
                                          </m:ctrlPr>
                                        </m:sSupPr>
                                        <m:e>
                                          <m:r>
                                            <a:rPr lang="en-US" sz="2400" b="0" i="1" smtClean="0">
                                              <a:latin typeface="Cambria Math" panose="02040503050406030204" pitchFamily="18" charset="0"/>
                                            </a:rPr>
                                            <m:t>𝐼𝑛</m:t>
                                          </m:r>
                                          <m:r>
                                            <a:rPr lang="en-US" sz="2400" i="1">
                                              <a:latin typeface="Cambria Math" panose="02040503050406030204" pitchFamily="18" charset="0"/>
                                            </a:rPr>
                                            <m:t>𝑡</m:t>
                                          </m:r>
                                          <m:r>
                                            <a:rPr lang="en-US" sz="2400" i="1">
                                              <a:latin typeface="Cambria Math" panose="02040503050406030204" pitchFamily="18" charset="0"/>
                                            </a:rPr>
                                            <m:t>,</m:t>
                                          </m:r>
                                          <m:r>
                                            <a:rPr lang="en-US" sz="2400" b="0" i="1" smtClean="0">
                                              <a:latin typeface="Cambria Math" panose="02040503050406030204" pitchFamily="18" charset="0"/>
                                            </a:rPr>
                                            <m:t>𝐶𝑙</m:t>
                                          </m:r>
                                        </m:e>
                                        <m:sup>
                                          <m:r>
                                            <a:rPr lang="en-US" sz="2400" b="0" i="1" smtClean="0">
                                              <a:latin typeface="Cambria Math" panose="02040503050406030204" pitchFamily="18" charset="0"/>
                                            </a:rPr>
                                            <m:t>−</m:t>
                                          </m:r>
                                        </m:sup>
                                      </m:sSup>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𝑃</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𝐾</m:t>
                                              </m:r>
                                            </m:e>
                                            <m:sup>
                                              <m:r>
                                                <a:rPr lang="en-US" sz="2400" i="1">
                                                  <a:latin typeface="Cambria Math" panose="02040503050406030204" pitchFamily="18" charset="0"/>
                                                </a:rPr>
                                                <m:t>+</m:t>
                                              </m:r>
                                            </m:sup>
                                          </m:sSup>
                                        </m:e>
                                      </m:d>
                                      <m:r>
                                        <a:rPr lang="en-US" sz="2400" i="1">
                                          <a:latin typeface="Cambria Math" panose="02040503050406030204" pitchFamily="18" charset="0"/>
                                        </a:rPr>
                                        <m:t>𝐶</m:t>
                                      </m:r>
                                    </m:e>
                                    <m:sub>
                                      <m:sSup>
                                        <m:sSupPr>
                                          <m:ctrlPr>
                                            <a:rPr lang="en-US" sz="2400" i="1">
                                              <a:latin typeface="Cambria Math" panose="02040503050406030204" pitchFamily="18" charset="0"/>
                                            </a:rPr>
                                          </m:ctrlPr>
                                        </m:sSupPr>
                                        <m:e>
                                          <m:r>
                                            <a:rPr lang="en-US" sz="2400" b="0" i="1" smtClean="0">
                                              <a:latin typeface="Cambria Math" panose="02040503050406030204" pitchFamily="18" charset="0"/>
                                            </a:rPr>
                                            <m:t>𝐼𝑛</m:t>
                                          </m:r>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𝐾</m:t>
                                          </m:r>
                                        </m:e>
                                        <m:sup>
                                          <m:r>
                                            <a:rPr lang="en-US" sz="2400" i="1">
                                              <a:latin typeface="Cambria Math" panose="02040503050406030204" pitchFamily="18" charset="0"/>
                                            </a:rPr>
                                            <m:t>+</m:t>
                                          </m:r>
                                        </m:sup>
                                      </m:sSup>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𝑃</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𝑁𝑎</m:t>
                                              </m:r>
                                            </m:e>
                                            <m:sup>
                                              <m:r>
                                                <a:rPr lang="en-US" sz="2400" i="1">
                                                  <a:latin typeface="Cambria Math" panose="02040503050406030204" pitchFamily="18" charset="0"/>
                                                </a:rPr>
                                                <m:t>+</m:t>
                                              </m:r>
                                            </m:sup>
                                          </m:sSup>
                                        </m:e>
                                      </m:d>
                                      <m:r>
                                        <a:rPr lang="en-US" sz="2400" i="1">
                                          <a:latin typeface="Cambria Math" panose="02040503050406030204" pitchFamily="18" charset="0"/>
                                        </a:rPr>
                                        <m:t>𝐶</m:t>
                                      </m:r>
                                    </m:e>
                                    <m:sub>
                                      <m:sSup>
                                        <m:sSupPr>
                                          <m:ctrlPr>
                                            <a:rPr lang="en-US" sz="2400" i="1">
                                              <a:latin typeface="Cambria Math" panose="02040503050406030204" pitchFamily="18" charset="0"/>
                                            </a:rPr>
                                          </m:ctrlPr>
                                        </m:sSupPr>
                                        <m:e>
                                          <m:r>
                                            <a:rPr lang="en-US" sz="2400" b="0" i="1" smtClean="0">
                                              <a:latin typeface="Cambria Math" panose="02040503050406030204" pitchFamily="18" charset="0"/>
                                            </a:rPr>
                                            <m:t>𝐼𝑛</m:t>
                                          </m:r>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𝑁𝑎</m:t>
                                          </m:r>
                                        </m:e>
                                        <m:sup>
                                          <m:r>
                                            <a:rPr lang="en-US" sz="2400" i="1">
                                              <a:latin typeface="Cambria Math" panose="02040503050406030204" pitchFamily="18" charset="0"/>
                                            </a:rPr>
                                            <m:t>+</m:t>
                                          </m:r>
                                        </m:sup>
                                      </m:sSup>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𝑃</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𝐶𝑙</m:t>
                                              </m:r>
                                            </m:e>
                                            <m:sup>
                                              <m:r>
                                                <a:rPr lang="en-US" sz="2400" i="1">
                                                  <a:latin typeface="Cambria Math" panose="02040503050406030204" pitchFamily="18" charset="0"/>
                                                </a:rPr>
                                                <m:t>−</m:t>
                                              </m:r>
                                            </m:sup>
                                          </m:sSup>
                                        </m:e>
                                      </m:d>
                                      <m:r>
                                        <a:rPr lang="en-US" sz="2400" i="1">
                                          <a:latin typeface="Cambria Math" panose="02040503050406030204" pitchFamily="18" charset="0"/>
                                        </a:rPr>
                                        <m:t>𝐶</m:t>
                                      </m:r>
                                    </m:e>
                                    <m:sub>
                                      <m:sSup>
                                        <m:sSupPr>
                                          <m:ctrlPr>
                                            <a:rPr lang="en-US" sz="2400" i="1">
                                              <a:latin typeface="Cambria Math" panose="02040503050406030204" pitchFamily="18" charset="0"/>
                                            </a:rPr>
                                          </m:ctrlPr>
                                        </m:sSupPr>
                                        <m:e>
                                          <m:r>
                                            <a:rPr lang="en-US" sz="2400" b="0" i="1" smtClean="0">
                                              <a:latin typeface="Cambria Math" panose="02040503050406030204" pitchFamily="18" charset="0"/>
                                            </a:rPr>
                                            <m:t>𝐸𝑥</m:t>
                                          </m:r>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𝐶𝑙</m:t>
                                          </m:r>
                                        </m:e>
                                        <m:sup>
                                          <m:r>
                                            <a:rPr lang="en-US" sz="2400" i="1">
                                              <a:latin typeface="Cambria Math" panose="02040503050406030204" pitchFamily="18" charset="0"/>
                                            </a:rPr>
                                            <m:t>−</m:t>
                                          </m:r>
                                        </m:sup>
                                      </m:sSup>
                                    </m:sub>
                                  </m:sSub>
                                </m:den>
                              </m:f>
                            </m:e>
                          </m:d>
                        </m:e>
                      </m:func>
                    </m:oMath>
                  </m:oMathPara>
                </a14:m>
                <a:endParaRPr lang="en-US" sz="2400" dirty="0"/>
              </a:p>
            </p:txBody>
          </p:sp>
        </mc:Choice>
        <mc:Fallback xmlns="">
          <p:sp>
            <p:nvSpPr>
              <p:cNvPr id="11" name="TextBox 10">
                <a:extLst>
                  <a:ext uri="{FF2B5EF4-FFF2-40B4-BE49-F238E27FC236}">
                    <a16:creationId xmlns:a16="http://schemas.microsoft.com/office/drawing/2014/main" id="{50774934-37F3-480A-99F8-5C0308E56C26}"/>
                  </a:ext>
                </a:extLst>
              </p:cNvPr>
              <p:cNvSpPr txBox="1">
                <a:spLocks noRot="1" noChangeAspect="1" noMove="1" noResize="1" noEditPoints="1" noAdjustHandles="1" noChangeArrowheads="1" noChangeShapeType="1" noTextEdit="1"/>
              </p:cNvSpPr>
              <p:nvPr/>
            </p:nvSpPr>
            <p:spPr>
              <a:xfrm>
                <a:off x="98003" y="1312042"/>
                <a:ext cx="8613058" cy="83285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FFC2CD-F34A-4754-97D5-CCE911EF9D8C}"/>
                  </a:ext>
                </a:extLst>
              </p:cNvPr>
              <p:cNvSpPr txBox="1"/>
              <p:nvPr/>
            </p:nvSpPr>
            <p:spPr>
              <a:xfrm>
                <a:off x="4441098" y="2464126"/>
                <a:ext cx="4386409" cy="369332"/>
              </a:xfrm>
              <a:prstGeom prst="rect">
                <a:avLst/>
              </a:prstGeom>
              <a:solidFill>
                <a:schemeClr val="accent1">
                  <a:lumMod val="20000"/>
                  <a:lumOff val="80000"/>
                </a:schemeClr>
              </a:solid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𝑽</m:t>
                      </m:r>
                      <m:r>
                        <a:rPr lang="en-US" sz="2400" b="1" i="1">
                          <a:latin typeface="Cambria Math" panose="02040503050406030204" pitchFamily="18" charset="0"/>
                        </a:rPr>
                        <m:t>=−</m:t>
                      </m:r>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𝟎𝟔𝟗𝟖</m:t>
                      </m:r>
                      <m:r>
                        <a:rPr lang="en-US" sz="2400" b="1" i="1" smtClean="0">
                          <a:latin typeface="Cambria Math" panose="02040503050406030204" pitchFamily="18" charset="0"/>
                        </a:rPr>
                        <m:t> </m:t>
                      </m:r>
                      <m:r>
                        <a:rPr lang="en-US" sz="2400" b="1" i="1" smtClean="0">
                          <a:latin typeface="Cambria Math" panose="02040503050406030204" pitchFamily="18" charset="0"/>
                        </a:rPr>
                        <m:t>𝑽𝒐𝒍𝒕𝒔</m:t>
                      </m:r>
                      <m:r>
                        <a:rPr lang="en-US" sz="2400" b="1" i="1" smtClean="0">
                          <a:latin typeface="Cambria Math" panose="02040503050406030204" pitchFamily="18" charset="0"/>
                        </a:rPr>
                        <m:t> ~ −</m:t>
                      </m:r>
                      <m:r>
                        <a:rPr lang="en-US" sz="2400" b="1" i="1" smtClean="0">
                          <a:latin typeface="Cambria Math" panose="02040503050406030204" pitchFamily="18" charset="0"/>
                        </a:rPr>
                        <m:t>𝟕𝟎</m:t>
                      </m:r>
                      <m:r>
                        <a:rPr lang="en-US" sz="2400" b="1" i="1" smtClean="0">
                          <a:latin typeface="Cambria Math" panose="02040503050406030204" pitchFamily="18" charset="0"/>
                        </a:rPr>
                        <m:t>𝒎𝑽</m:t>
                      </m:r>
                    </m:oMath>
                  </m:oMathPara>
                </a14:m>
                <a:endParaRPr lang="en-US" sz="2400" b="1" dirty="0"/>
              </a:p>
            </p:txBody>
          </p:sp>
        </mc:Choice>
        <mc:Fallback xmlns="">
          <p:sp>
            <p:nvSpPr>
              <p:cNvPr id="12" name="TextBox 11">
                <a:extLst>
                  <a:ext uri="{FF2B5EF4-FFF2-40B4-BE49-F238E27FC236}">
                    <a16:creationId xmlns:a16="http://schemas.microsoft.com/office/drawing/2014/main" id="{B5FFC2CD-F34A-4754-97D5-CCE911EF9D8C}"/>
                  </a:ext>
                </a:extLst>
              </p:cNvPr>
              <p:cNvSpPr txBox="1">
                <a:spLocks noRot="1" noChangeAspect="1" noMove="1" noResize="1" noEditPoints="1" noAdjustHandles="1" noChangeArrowheads="1" noChangeShapeType="1" noTextEdit="1"/>
              </p:cNvSpPr>
              <p:nvPr/>
            </p:nvSpPr>
            <p:spPr>
              <a:xfrm>
                <a:off x="4441098" y="2464126"/>
                <a:ext cx="4386409" cy="369332"/>
              </a:xfrm>
              <a:prstGeom prst="rect">
                <a:avLst/>
              </a:prstGeom>
              <a:blipFill>
                <a:blip r:embed="rId5"/>
                <a:stretch>
                  <a:fillRect l="-834" r="-695" b="-11475"/>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E9C1E020-7CBA-4C36-80BE-FEABFBB2CEE1}"/>
              </a:ext>
            </a:extLst>
          </p:cNvPr>
          <p:cNvSpPr txBox="1"/>
          <p:nvPr/>
        </p:nvSpPr>
        <p:spPr>
          <a:xfrm>
            <a:off x="17257" y="822008"/>
            <a:ext cx="8613058" cy="461665"/>
          </a:xfrm>
          <a:prstGeom prst="rect">
            <a:avLst/>
          </a:prstGeom>
          <a:noFill/>
        </p:spPr>
        <p:txBody>
          <a:bodyPr wrap="square" rtlCol="0">
            <a:spAutoFit/>
          </a:bodyPr>
          <a:lstStyle/>
          <a:p>
            <a:pPr marL="342900" indent="-342900" defTabSz="685800">
              <a:buSzPct val="120000"/>
              <a:buFont typeface="Calibri" panose="020F0502020204030204" pitchFamily="34" charset="0"/>
              <a:buChar char="•"/>
            </a:pPr>
            <a:r>
              <a:rPr lang="en-IN" sz="2400" kern="1200" dirty="0">
                <a:latin typeface="+mn-lt"/>
                <a:ea typeface="+mn-ea"/>
              </a:rPr>
              <a:t>Goldman's (1943), membrane potential equation</a:t>
            </a:r>
          </a:p>
        </p:txBody>
      </p:sp>
      <p:grpSp>
        <p:nvGrpSpPr>
          <p:cNvPr id="9" name="Group 8">
            <a:extLst>
              <a:ext uri="{FF2B5EF4-FFF2-40B4-BE49-F238E27FC236}">
                <a16:creationId xmlns:a16="http://schemas.microsoft.com/office/drawing/2014/main" id="{F879512A-DFD8-45CE-BFCF-A9E124BE0ABB}"/>
              </a:ext>
            </a:extLst>
          </p:cNvPr>
          <p:cNvGrpSpPr/>
          <p:nvPr/>
        </p:nvGrpSpPr>
        <p:grpSpPr>
          <a:xfrm>
            <a:off x="290357" y="3592115"/>
            <a:ext cx="3411961" cy="2821357"/>
            <a:chOff x="548294" y="3733801"/>
            <a:chExt cx="3411961" cy="2821357"/>
          </a:xfrm>
        </p:grpSpPr>
        <p:sp>
          <p:nvSpPr>
            <p:cNvPr id="2" name="Circle: Hollow 1">
              <a:extLst>
                <a:ext uri="{FF2B5EF4-FFF2-40B4-BE49-F238E27FC236}">
                  <a16:creationId xmlns:a16="http://schemas.microsoft.com/office/drawing/2014/main" id="{08C4B731-1A21-42CB-BC0F-07EA493668E3}"/>
                </a:ext>
              </a:extLst>
            </p:cNvPr>
            <p:cNvSpPr/>
            <p:nvPr/>
          </p:nvSpPr>
          <p:spPr>
            <a:xfrm>
              <a:off x="1182595" y="3733801"/>
              <a:ext cx="2437314" cy="2418651"/>
            </a:xfrm>
            <a:prstGeom prst="donut">
              <a:avLst>
                <a:gd name="adj" fmla="val 9020"/>
              </a:avLst>
            </a:prstGeom>
            <a:solidFill>
              <a:schemeClr val="accent5">
                <a:lumMod val="20000"/>
                <a:lumOff val="80000"/>
              </a:schemeClr>
            </a:solidFill>
            <a:ln>
              <a:solidFill>
                <a:schemeClr val="accent1">
                  <a:lumMod val="50000"/>
                </a:schemeClr>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Arrow: Striped Right 3">
              <a:extLst>
                <a:ext uri="{FF2B5EF4-FFF2-40B4-BE49-F238E27FC236}">
                  <a16:creationId xmlns:a16="http://schemas.microsoft.com/office/drawing/2014/main" id="{F905B1A8-94D0-4B6E-8696-C8FAFDDC64D5}"/>
                </a:ext>
              </a:extLst>
            </p:cNvPr>
            <p:cNvSpPr/>
            <p:nvPr/>
          </p:nvSpPr>
          <p:spPr>
            <a:xfrm rot="20325433">
              <a:off x="2692393" y="4522464"/>
              <a:ext cx="1220536" cy="272590"/>
            </a:xfrm>
            <a:prstGeom prst="stripedRightArrow">
              <a:avLst>
                <a:gd name="adj1" fmla="val 50000"/>
                <a:gd name="adj2" fmla="val 50000"/>
              </a:avLst>
            </a:prstGeom>
            <a:solidFill>
              <a:schemeClr val="accent1">
                <a:lumMod val="60000"/>
                <a:lumOff val="40000"/>
              </a:schemeClr>
            </a:solidFill>
            <a:ln>
              <a:solidFill>
                <a:srgbClr val="C00000"/>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Striped Right 14">
              <a:extLst>
                <a:ext uri="{FF2B5EF4-FFF2-40B4-BE49-F238E27FC236}">
                  <a16:creationId xmlns:a16="http://schemas.microsoft.com/office/drawing/2014/main" id="{76928867-0152-4D52-8CEA-DBD3DBA2D2B2}"/>
                </a:ext>
              </a:extLst>
            </p:cNvPr>
            <p:cNvSpPr/>
            <p:nvPr/>
          </p:nvSpPr>
          <p:spPr>
            <a:xfrm rot="16200000">
              <a:off x="1777702" y="5688356"/>
              <a:ext cx="1220536" cy="267560"/>
            </a:xfrm>
            <a:prstGeom prst="stripedRightArrow">
              <a:avLst/>
            </a:prstGeom>
            <a:solidFill>
              <a:schemeClr val="accent1">
                <a:lumMod val="20000"/>
                <a:lumOff val="80000"/>
              </a:schemeClr>
            </a:solidFill>
            <a:ln>
              <a:solidFill>
                <a:srgbClr val="FF0000"/>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Striped Right 15">
              <a:extLst>
                <a:ext uri="{FF2B5EF4-FFF2-40B4-BE49-F238E27FC236}">
                  <a16:creationId xmlns:a16="http://schemas.microsoft.com/office/drawing/2014/main" id="{3E7F6C71-168F-4DCD-A527-0810C099E49D}"/>
                </a:ext>
              </a:extLst>
            </p:cNvPr>
            <p:cNvSpPr/>
            <p:nvPr/>
          </p:nvSpPr>
          <p:spPr>
            <a:xfrm rot="999325">
              <a:off x="923692" y="4500734"/>
              <a:ext cx="1220536" cy="266872"/>
            </a:xfrm>
            <a:prstGeom prst="stripedRightArrow">
              <a:avLst/>
            </a:prstGeom>
            <a:solidFill>
              <a:schemeClr val="accent1">
                <a:lumMod val="20000"/>
                <a:lumOff val="80000"/>
              </a:schemeClr>
            </a:solidFill>
            <a:ln>
              <a:solidFill>
                <a:srgbClr val="FF0000"/>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58CEA93-0B96-4CB0-899B-3EBF3308E5C4}"/>
                </a:ext>
              </a:extLst>
            </p:cNvPr>
            <p:cNvSpPr txBox="1"/>
            <p:nvPr/>
          </p:nvSpPr>
          <p:spPr>
            <a:xfrm rot="19853719">
              <a:off x="3344788" y="3939648"/>
              <a:ext cx="615467" cy="461665"/>
            </a:xfrm>
            <a:prstGeom prst="rect">
              <a:avLst/>
            </a:prstGeom>
            <a:noFill/>
          </p:spPr>
          <p:txBody>
            <a:bodyPr wrap="square" rtlCol="0">
              <a:spAutoFit/>
            </a:bodyPr>
            <a:lstStyle/>
            <a:p>
              <a:r>
                <a:rPr lang="en-US" sz="2400" dirty="0">
                  <a:latin typeface="+mn-lt"/>
                </a:rPr>
                <a:t>5</a:t>
              </a:r>
              <a:r>
                <a:rPr lang="en-US" sz="1600" dirty="0">
                  <a:latin typeface="+mn-lt"/>
                </a:rPr>
                <a:t> </a:t>
              </a:r>
              <a:r>
                <a:rPr lang="en-US" dirty="0">
                  <a:latin typeface="+mn-lt"/>
                </a:rPr>
                <a:t>K</a:t>
              </a:r>
              <a:r>
                <a:rPr lang="en-US" baseline="30000" dirty="0">
                  <a:latin typeface="+mn-lt"/>
                </a:rPr>
                <a:t>+</a:t>
              </a:r>
              <a:endParaRPr lang="en-US" dirty="0">
                <a:latin typeface="+mn-lt"/>
              </a:endParaRPr>
            </a:p>
          </p:txBody>
        </p:sp>
        <p:sp>
          <p:nvSpPr>
            <p:cNvPr id="17" name="TextBox 16">
              <a:extLst>
                <a:ext uri="{FF2B5EF4-FFF2-40B4-BE49-F238E27FC236}">
                  <a16:creationId xmlns:a16="http://schemas.microsoft.com/office/drawing/2014/main" id="{8A7A236E-926C-464F-BF7A-6E47911F0D4B}"/>
                </a:ext>
              </a:extLst>
            </p:cNvPr>
            <p:cNvSpPr txBox="1"/>
            <p:nvPr/>
          </p:nvSpPr>
          <p:spPr>
            <a:xfrm rot="20396699">
              <a:off x="2181355" y="4167409"/>
              <a:ext cx="1446682" cy="461665"/>
            </a:xfrm>
            <a:prstGeom prst="rect">
              <a:avLst/>
            </a:prstGeom>
            <a:noFill/>
            <a:effectLst>
              <a:outerShdw dist="50800" sx="1000" sy="1000" algn="ctr" rotWithShape="0">
                <a:srgbClr val="000000"/>
              </a:outerShdw>
            </a:effectLst>
          </p:spPr>
          <p:txBody>
            <a:bodyPr wrap="square" rtlCol="0">
              <a:spAutoFit/>
            </a:bodyPr>
            <a:lstStyle/>
            <a:p>
              <a:r>
                <a:rPr lang="en-US" sz="2400" dirty="0">
                  <a:latin typeface="+mn-lt"/>
                </a:rPr>
                <a:t>140 K</a:t>
              </a:r>
              <a:r>
                <a:rPr lang="en-US" sz="2400" baseline="30000" dirty="0">
                  <a:latin typeface="+mn-lt"/>
                </a:rPr>
                <a:t>+</a:t>
              </a:r>
              <a:endParaRPr lang="en-US" sz="2400" dirty="0">
                <a:latin typeface="+mn-lt"/>
              </a:endParaRPr>
            </a:p>
          </p:txBody>
        </p:sp>
        <p:sp>
          <p:nvSpPr>
            <p:cNvPr id="18" name="TextBox 17">
              <a:extLst>
                <a:ext uri="{FF2B5EF4-FFF2-40B4-BE49-F238E27FC236}">
                  <a16:creationId xmlns:a16="http://schemas.microsoft.com/office/drawing/2014/main" id="{4D1E4544-55B5-439D-B255-E7DFCD55B894}"/>
                </a:ext>
              </a:extLst>
            </p:cNvPr>
            <p:cNvSpPr txBox="1"/>
            <p:nvPr/>
          </p:nvSpPr>
          <p:spPr>
            <a:xfrm>
              <a:off x="2491730" y="5150705"/>
              <a:ext cx="825932" cy="461665"/>
            </a:xfrm>
            <a:prstGeom prst="rect">
              <a:avLst/>
            </a:prstGeom>
            <a:noFill/>
            <a:effectLst>
              <a:outerShdw dist="50800" sx="1000" sy="1000" algn="ctr" rotWithShape="0">
                <a:srgbClr val="000000"/>
              </a:outerShdw>
            </a:effectLst>
          </p:spPr>
          <p:txBody>
            <a:bodyPr wrap="square" rtlCol="0">
              <a:spAutoFit/>
            </a:bodyPr>
            <a:lstStyle>
              <a:defPPr marR="0" lvl="0" algn="l" rtl="0">
                <a:lnSpc>
                  <a:spcPct val="100000"/>
                </a:lnSpc>
                <a:spcBef>
                  <a:spcPts val="0"/>
                </a:spcBef>
                <a:spcAft>
                  <a:spcPts val="0"/>
                </a:spcAft>
              </a:defPPr>
              <a:lvl1pPr>
                <a:defRPr>
                  <a:latin typeface="+mn-lt"/>
                </a:defRPr>
              </a:lvl1pPr>
            </a:lstStyle>
            <a:p>
              <a:r>
                <a:rPr lang="en-US" sz="2400" dirty="0"/>
                <a:t>20 </a:t>
              </a:r>
              <a:r>
                <a:rPr lang="en-US" dirty="0"/>
                <a:t>Cl</a:t>
              </a:r>
              <a:r>
                <a:rPr lang="en-US" baseline="30000" dirty="0"/>
                <a:t>-</a:t>
              </a:r>
              <a:endParaRPr lang="en-US" dirty="0"/>
            </a:p>
          </p:txBody>
        </p:sp>
        <p:sp>
          <p:nvSpPr>
            <p:cNvPr id="19" name="TextBox 18">
              <a:extLst>
                <a:ext uri="{FF2B5EF4-FFF2-40B4-BE49-F238E27FC236}">
                  <a16:creationId xmlns:a16="http://schemas.microsoft.com/office/drawing/2014/main" id="{791D062F-B172-4C13-B842-884F6E2A16B7}"/>
                </a:ext>
              </a:extLst>
            </p:cNvPr>
            <p:cNvSpPr txBox="1"/>
            <p:nvPr/>
          </p:nvSpPr>
          <p:spPr>
            <a:xfrm>
              <a:off x="2435358" y="6093493"/>
              <a:ext cx="1162078" cy="461665"/>
            </a:xfrm>
            <a:prstGeom prst="rect">
              <a:avLst/>
            </a:prstGeom>
            <a:noFill/>
            <a:effectLst>
              <a:outerShdw dist="50800" sx="1000" sy="1000" algn="ctr" rotWithShape="0">
                <a:srgbClr val="000000"/>
              </a:outerShdw>
            </a:effectLst>
          </p:spPr>
          <p:txBody>
            <a:bodyPr wrap="square" rtlCol="0">
              <a:spAutoFit/>
            </a:bodyPr>
            <a:lstStyle>
              <a:defPPr marR="0" lvl="0" algn="l" rtl="0">
                <a:lnSpc>
                  <a:spcPct val="100000"/>
                </a:lnSpc>
                <a:spcBef>
                  <a:spcPts val="0"/>
                </a:spcBef>
                <a:spcAft>
                  <a:spcPts val="0"/>
                </a:spcAft>
              </a:defPPr>
              <a:lvl1pPr>
                <a:defRPr>
                  <a:latin typeface="+mn-lt"/>
                </a:defRPr>
              </a:lvl1pPr>
            </a:lstStyle>
            <a:p>
              <a:r>
                <a:rPr lang="en-US" sz="2400" dirty="0"/>
                <a:t>120 Cl</a:t>
              </a:r>
              <a:r>
                <a:rPr lang="en-US" sz="2400" baseline="30000" dirty="0"/>
                <a:t>-</a:t>
              </a:r>
              <a:endParaRPr lang="en-US" sz="2400" dirty="0"/>
            </a:p>
          </p:txBody>
        </p:sp>
        <p:sp>
          <p:nvSpPr>
            <p:cNvPr id="21" name="TextBox 20">
              <a:extLst>
                <a:ext uri="{FF2B5EF4-FFF2-40B4-BE49-F238E27FC236}">
                  <a16:creationId xmlns:a16="http://schemas.microsoft.com/office/drawing/2014/main" id="{7C3D9022-3430-4E1B-B346-71355939C647}"/>
                </a:ext>
              </a:extLst>
            </p:cNvPr>
            <p:cNvSpPr txBox="1"/>
            <p:nvPr/>
          </p:nvSpPr>
          <p:spPr>
            <a:xfrm rot="1080895">
              <a:off x="548294" y="4639350"/>
              <a:ext cx="978686" cy="830997"/>
            </a:xfrm>
            <a:prstGeom prst="rect">
              <a:avLst/>
            </a:prstGeom>
            <a:noFill/>
            <a:effectLst>
              <a:outerShdw dist="50800" sx="1000" sy="1000" algn="ctr" rotWithShape="0">
                <a:srgbClr val="000000"/>
              </a:outerShdw>
            </a:effectLst>
          </p:spPr>
          <p:txBody>
            <a:bodyPr wrap="square" rtlCol="0">
              <a:spAutoFit/>
            </a:bodyPr>
            <a:lstStyle/>
            <a:p>
              <a:r>
                <a:rPr lang="en-US" sz="2400" dirty="0">
                  <a:latin typeface="+mn-lt"/>
                </a:rPr>
                <a:t>140 </a:t>
              </a:r>
            </a:p>
            <a:p>
              <a:r>
                <a:rPr lang="en-US" sz="2400" dirty="0">
                  <a:latin typeface="+mn-lt"/>
                </a:rPr>
                <a:t>Na</a:t>
              </a:r>
              <a:r>
                <a:rPr lang="en-US" sz="2400" baseline="30000" dirty="0">
                  <a:latin typeface="+mn-lt"/>
                </a:rPr>
                <a:t>+</a:t>
              </a:r>
              <a:endParaRPr lang="en-US" sz="2400" dirty="0">
                <a:latin typeface="+mn-lt"/>
              </a:endParaRPr>
            </a:p>
          </p:txBody>
        </p:sp>
        <p:sp>
          <p:nvSpPr>
            <p:cNvPr id="22" name="TextBox 21">
              <a:extLst>
                <a:ext uri="{FF2B5EF4-FFF2-40B4-BE49-F238E27FC236}">
                  <a16:creationId xmlns:a16="http://schemas.microsoft.com/office/drawing/2014/main" id="{9911E444-9A42-4234-8218-559B92CBBBEB}"/>
                </a:ext>
              </a:extLst>
            </p:cNvPr>
            <p:cNvSpPr txBox="1"/>
            <p:nvPr/>
          </p:nvSpPr>
          <p:spPr>
            <a:xfrm rot="1025544">
              <a:off x="1336587" y="4756759"/>
              <a:ext cx="903558" cy="461665"/>
            </a:xfrm>
            <a:prstGeom prst="rect">
              <a:avLst/>
            </a:prstGeom>
            <a:noFill/>
            <a:effectLst>
              <a:outerShdw dist="50800" sx="1000" sy="1000" algn="ctr" rotWithShape="0">
                <a:srgbClr val="000000"/>
              </a:outerShdw>
            </a:effectLst>
          </p:spPr>
          <p:txBody>
            <a:bodyPr wrap="square" rtlCol="0">
              <a:spAutoFit/>
            </a:bodyPr>
            <a:lstStyle/>
            <a:p>
              <a:r>
                <a:rPr lang="en-US" sz="2400" dirty="0">
                  <a:latin typeface="+mn-lt"/>
                </a:rPr>
                <a:t>20</a:t>
              </a:r>
              <a:r>
                <a:rPr lang="en-US" dirty="0">
                  <a:latin typeface="+mn-lt"/>
                </a:rPr>
                <a:t> Na</a:t>
              </a:r>
              <a:r>
                <a:rPr lang="en-US" baseline="30000" dirty="0">
                  <a:latin typeface="+mn-lt"/>
                </a:rPr>
                <a:t>+</a:t>
              </a:r>
              <a:endParaRPr lang="en-US" dirty="0">
                <a:latin typeface="+mn-lt"/>
              </a:endParaRPr>
            </a:p>
          </p:txBody>
        </p:sp>
      </p:grpSp>
      <p:sp>
        <p:nvSpPr>
          <p:cNvPr id="23" name="TextBox 22">
            <a:extLst>
              <a:ext uri="{FF2B5EF4-FFF2-40B4-BE49-F238E27FC236}">
                <a16:creationId xmlns:a16="http://schemas.microsoft.com/office/drawing/2014/main" id="{26409A0A-0C7C-463E-9692-CE8866576BE2}"/>
              </a:ext>
            </a:extLst>
          </p:cNvPr>
          <p:cNvSpPr txBox="1"/>
          <p:nvPr/>
        </p:nvSpPr>
        <p:spPr>
          <a:xfrm>
            <a:off x="5041786" y="5720573"/>
            <a:ext cx="3308808" cy="461665"/>
          </a:xfrm>
          <a:prstGeom prst="rect">
            <a:avLst/>
          </a:prstGeom>
          <a:noFill/>
        </p:spPr>
        <p:txBody>
          <a:bodyPr wrap="square" rtlCol="0">
            <a:spAutoFit/>
          </a:bodyPr>
          <a:lstStyle/>
          <a:p>
            <a:r>
              <a:rPr lang="en-US" sz="2400" dirty="0">
                <a:latin typeface="+mn-lt"/>
              </a:rPr>
              <a:t>Direction of propagation</a:t>
            </a:r>
          </a:p>
        </p:txBody>
      </p:sp>
      <p:grpSp>
        <p:nvGrpSpPr>
          <p:cNvPr id="24" name="Group 23">
            <a:extLst>
              <a:ext uri="{FF2B5EF4-FFF2-40B4-BE49-F238E27FC236}">
                <a16:creationId xmlns:a16="http://schemas.microsoft.com/office/drawing/2014/main" id="{A311447E-2C9F-42CE-BE14-9B5D01110B43}"/>
              </a:ext>
            </a:extLst>
          </p:cNvPr>
          <p:cNvGrpSpPr/>
          <p:nvPr/>
        </p:nvGrpSpPr>
        <p:grpSpPr>
          <a:xfrm>
            <a:off x="4002192" y="3985506"/>
            <a:ext cx="4862894" cy="1758993"/>
            <a:chOff x="3660733" y="1242244"/>
            <a:chExt cx="4862894" cy="1758993"/>
          </a:xfrm>
        </p:grpSpPr>
        <p:grpSp>
          <p:nvGrpSpPr>
            <p:cNvPr id="25" name="Group 24">
              <a:extLst>
                <a:ext uri="{FF2B5EF4-FFF2-40B4-BE49-F238E27FC236}">
                  <a16:creationId xmlns:a16="http://schemas.microsoft.com/office/drawing/2014/main" id="{6A5336DA-C46B-4175-AB25-8C7DB1B6B47A}"/>
                </a:ext>
              </a:extLst>
            </p:cNvPr>
            <p:cNvGrpSpPr/>
            <p:nvPr/>
          </p:nvGrpSpPr>
          <p:grpSpPr>
            <a:xfrm>
              <a:off x="3660733" y="1377395"/>
              <a:ext cx="4862894" cy="1623842"/>
              <a:chOff x="3619109" y="2306882"/>
              <a:chExt cx="4862894" cy="1623842"/>
            </a:xfrm>
          </p:grpSpPr>
          <p:sp>
            <p:nvSpPr>
              <p:cNvPr id="28" name="Rectangle 27">
                <a:extLst>
                  <a:ext uri="{FF2B5EF4-FFF2-40B4-BE49-F238E27FC236}">
                    <a16:creationId xmlns:a16="http://schemas.microsoft.com/office/drawing/2014/main" id="{6887A256-50F9-43F6-B11F-8F7335BB7BBA}"/>
                  </a:ext>
                </a:extLst>
              </p:cNvPr>
              <p:cNvSpPr/>
              <p:nvPr/>
            </p:nvSpPr>
            <p:spPr>
              <a:xfrm>
                <a:off x="3912123" y="2319176"/>
                <a:ext cx="4279769" cy="365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E21EDE3-D250-4582-919E-23AE86F66097}"/>
                  </a:ext>
                </a:extLst>
              </p:cNvPr>
              <p:cNvSpPr/>
              <p:nvPr/>
            </p:nvSpPr>
            <p:spPr>
              <a:xfrm>
                <a:off x="3912124" y="3436072"/>
                <a:ext cx="4279769" cy="365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C72EE06-9046-4EDB-9DBA-A720D1D91B67}"/>
                  </a:ext>
                </a:extLst>
              </p:cNvPr>
              <p:cNvGrpSpPr/>
              <p:nvPr/>
            </p:nvGrpSpPr>
            <p:grpSpPr>
              <a:xfrm>
                <a:off x="5839907" y="2321525"/>
                <a:ext cx="275143" cy="363411"/>
                <a:chOff x="5839907" y="2321525"/>
                <a:chExt cx="520045" cy="363411"/>
              </a:xfrm>
            </p:grpSpPr>
            <p:cxnSp>
              <p:nvCxnSpPr>
                <p:cNvPr id="81" name="Straight Arrow Connector 80">
                  <a:extLst>
                    <a:ext uri="{FF2B5EF4-FFF2-40B4-BE49-F238E27FC236}">
                      <a16:creationId xmlns:a16="http://schemas.microsoft.com/office/drawing/2014/main" id="{ABECC151-A0CC-41BA-A9DC-B1EF9B483105}"/>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3504309-2B71-4FC1-B146-E3CDEAA1F24B}"/>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8AEE17B-F66E-403A-90B4-E4E65C52682A}"/>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5B57B53-3CE0-4DD6-97F2-B202D65F5A31}"/>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96A96DB-DFAA-48F7-B524-B9B8CB426BE8}"/>
                  </a:ext>
                </a:extLst>
              </p:cNvPr>
              <p:cNvGrpSpPr/>
              <p:nvPr/>
            </p:nvGrpSpPr>
            <p:grpSpPr>
              <a:xfrm rot="10800000">
                <a:off x="5855026" y="3436071"/>
                <a:ext cx="260023" cy="363411"/>
                <a:chOff x="5839907" y="2321525"/>
                <a:chExt cx="520045" cy="363411"/>
              </a:xfrm>
            </p:grpSpPr>
            <p:cxnSp>
              <p:nvCxnSpPr>
                <p:cNvPr id="77" name="Straight Arrow Connector 76">
                  <a:extLst>
                    <a:ext uri="{FF2B5EF4-FFF2-40B4-BE49-F238E27FC236}">
                      <a16:creationId xmlns:a16="http://schemas.microsoft.com/office/drawing/2014/main" id="{946BC2EB-8D05-4717-A9BE-838E85A394A7}"/>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3631012-6246-40BF-AFF0-258CDCF5BE83}"/>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0798807-161C-4D62-9F18-8754189FB310}"/>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BA6D33A-A4F8-4A2F-BF40-0EC391F2391D}"/>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8705EA1C-9203-48D9-86C3-8D0D613E1E6A}"/>
                  </a:ext>
                </a:extLst>
              </p:cNvPr>
              <p:cNvCxnSpPr/>
              <p:nvPr/>
            </p:nvCxnSpPr>
            <p:spPr>
              <a:xfrm flipH="1">
                <a:off x="4128940" y="3930724"/>
                <a:ext cx="406295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DBFF9C6-C19D-453F-A378-0B468ACDC2B2}"/>
                  </a:ext>
                </a:extLst>
              </p:cNvPr>
              <p:cNvGrpSpPr/>
              <p:nvPr/>
            </p:nvGrpSpPr>
            <p:grpSpPr>
              <a:xfrm>
                <a:off x="6593729" y="2325113"/>
                <a:ext cx="1241537" cy="365014"/>
                <a:chOff x="6593729" y="2325113"/>
                <a:chExt cx="1241537" cy="365014"/>
              </a:xfrm>
            </p:grpSpPr>
            <p:grpSp>
              <p:nvGrpSpPr>
                <p:cNvPr id="68" name="Group 67">
                  <a:extLst>
                    <a:ext uri="{FF2B5EF4-FFF2-40B4-BE49-F238E27FC236}">
                      <a16:creationId xmlns:a16="http://schemas.microsoft.com/office/drawing/2014/main" id="{91DB94AF-0038-46A2-954E-F652AE2578A0}"/>
                    </a:ext>
                  </a:extLst>
                </p:cNvPr>
                <p:cNvGrpSpPr/>
                <p:nvPr/>
              </p:nvGrpSpPr>
              <p:grpSpPr>
                <a:xfrm rot="10800000">
                  <a:off x="6593729" y="2326716"/>
                  <a:ext cx="520045" cy="363411"/>
                  <a:chOff x="5839907" y="2321525"/>
                  <a:chExt cx="520045" cy="363411"/>
                </a:xfrm>
              </p:grpSpPr>
              <p:cxnSp>
                <p:nvCxnSpPr>
                  <p:cNvPr id="73" name="Straight Arrow Connector 72">
                    <a:extLst>
                      <a:ext uri="{FF2B5EF4-FFF2-40B4-BE49-F238E27FC236}">
                        <a16:creationId xmlns:a16="http://schemas.microsoft.com/office/drawing/2014/main" id="{89167B0B-C04C-4275-B194-7586C0FEA340}"/>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DD018EE-DA6C-48F2-897B-379A616749F2}"/>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1E19A35-3D3D-49A1-A45A-D24D1615C1E9}"/>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00D0276-12CF-4A7C-92AA-69B7CD6B8F47}"/>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228BFA6F-E6DD-4C02-B00D-D230050A9501}"/>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54C8E5B-D037-455F-B23D-5AA0FD84E025}"/>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100C0DD-43C3-4F49-9B90-0EA0F3F523CF}"/>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6E0E341-9F32-4256-9693-232E76DBD6CD}"/>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28EE177-C244-4DC5-80F2-E1F27C4033D1}"/>
                  </a:ext>
                </a:extLst>
              </p:cNvPr>
              <p:cNvGrpSpPr/>
              <p:nvPr/>
            </p:nvGrpSpPr>
            <p:grpSpPr>
              <a:xfrm>
                <a:off x="4176413" y="2306882"/>
                <a:ext cx="1241537" cy="365014"/>
                <a:chOff x="6593729" y="2325113"/>
                <a:chExt cx="1241537" cy="365014"/>
              </a:xfrm>
            </p:grpSpPr>
            <p:grpSp>
              <p:nvGrpSpPr>
                <p:cNvPr id="59" name="Group 58">
                  <a:extLst>
                    <a:ext uri="{FF2B5EF4-FFF2-40B4-BE49-F238E27FC236}">
                      <a16:creationId xmlns:a16="http://schemas.microsoft.com/office/drawing/2014/main" id="{8C6B48E3-942D-45FB-B257-9AA8EDF5A916}"/>
                    </a:ext>
                  </a:extLst>
                </p:cNvPr>
                <p:cNvGrpSpPr/>
                <p:nvPr/>
              </p:nvGrpSpPr>
              <p:grpSpPr>
                <a:xfrm rot="10800000">
                  <a:off x="6593729" y="2326716"/>
                  <a:ext cx="520045" cy="363411"/>
                  <a:chOff x="5839907" y="2321525"/>
                  <a:chExt cx="520045" cy="363411"/>
                </a:xfrm>
              </p:grpSpPr>
              <p:cxnSp>
                <p:nvCxnSpPr>
                  <p:cNvPr id="64" name="Straight Arrow Connector 63">
                    <a:extLst>
                      <a:ext uri="{FF2B5EF4-FFF2-40B4-BE49-F238E27FC236}">
                        <a16:creationId xmlns:a16="http://schemas.microsoft.com/office/drawing/2014/main" id="{A61B3FC2-64EE-46ED-8A65-B27D6C7CD789}"/>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66C4D84-BC00-4C83-BD9C-181854AE15FF}"/>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69F4FF7-C0F2-48F5-AD87-B1F05BA2CFBA}"/>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0425E25-0A06-4BA5-8935-4E29252CB9B9}"/>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F41879B2-58F8-41EE-8AF9-CE5833CFA32D}"/>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0C0E6DA-4FA7-437C-908D-27D8F82D3455}"/>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D392BD1-4323-4312-9414-26926262EEFB}"/>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02AC56E-074F-4598-8DD2-78DFAC4DD285}"/>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D54938F-8B1D-49AA-888F-ACA77917160B}"/>
                  </a:ext>
                </a:extLst>
              </p:cNvPr>
              <p:cNvGrpSpPr/>
              <p:nvPr/>
            </p:nvGrpSpPr>
            <p:grpSpPr>
              <a:xfrm rot="10800000">
                <a:off x="6593729" y="3448131"/>
                <a:ext cx="1241537" cy="365014"/>
                <a:chOff x="6593729" y="2325113"/>
                <a:chExt cx="1241537" cy="365014"/>
              </a:xfrm>
            </p:grpSpPr>
            <p:grpSp>
              <p:nvGrpSpPr>
                <p:cNvPr id="50" name="Group 49">
                  <a:extLst>
                    <a:ext uri="{FF2B5EF4-FFF2-40B4-BE49-F238E27FC236}">
                      <a16:creationId xmlns:a16="http://schemas.microsoft.com/office/drawing/2014/main" id="{622DC001-53FD-4CEB-9776-8350E2950829}"/>
                    </a:ext>
                  </a:extLst>
                </p:cNvPr>
                <p:cNvGrpSpPr/>
                <p:nvPr/>
              </p:nvGrpSpPr>
              <p:grpSpPr>
                <a:xfrm rot="10800000">
                  <a:off x="6593729" y="2326716"/>
                  <a:ext cx="520045" cy="363411"/>
                  <a:chOff x="5839907" y="2321525"/>
                  <a:chExt cx="520045" cy="363411"/>
                </a:xfrm>
              </p:grpSpPr>
              <p:cxnSp>
                <p:nvCxnSpPr>
                  <p:cNvPr id="55" name="Straight Arrow Connector 54">
                    <a:extLst>
                      <a:ext uri="{FF2B5EF4-FFF2-40B4-BE49-F238E27FC236}">
                        <a16:creationId xmlns:a16="http://schemas.microsoft.com/office/drawing/2014/main" id="{CF6F1375-9C25-4A0C-A265-601CDEE97090}"/>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1591975-8F56-4D56-A46B-058CD66EAB68}"/>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9AB3694-0F32-4A5C-A851-DC47230DB030}"/>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6835D99-F264-480F-B24C-A55033FEBE81}"/>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1" name="Straight Arrow Connector 50">
                  <a:extLst>
                    <a:ext uri="{FF2B5EF4-FFF2-40B4-BE49-F238E27FC236}">
                      <a16:creationId xmlns:a16="http://schemas.microsoft.com/office/drawing/2014/main" id="{30996B8C-D6CD-4986-9673-FFC225E886D1}"/>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37673DB-B83C-40E9-B025-651406ECBE33}"/>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11F017E-1898-453E-B4EB-F8E97045A951}"/>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053285E-5BE9-408B-9C8D-1FBA016C0174}"/>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7EEC94F-FEE2-4C87-9A56-3B0CA612806B}"/>
                  </a:ext>
                </a:extLst>
              </p:cNvPr>
              <p:cNvGrpSpPr/>
              <p:nvPr/>
            </p:nvGrpSpPr>
            <p:grpSpPr>
              <a:xfrm rot="10800000">
                <a:off x="4201412" y="3450185"/>
                <a:ext cx="1241537" cy="365014"/>
                <a:chOff x="6593729" y="2325113"/>
                <a:chExt cx="1241537" cy="365014"/>
              </a:xfrm>
            </p:grpSpPr>
            <p:grpSp>
              <p:nvGrpSpPr>
                <p:cNvPr id="41" name="Group 40">
                  <a:extLst>
                    <a:ext uri="{FF2B5EF4-FFF2-40B4-BE49-F238E27FC236}">
                      <a16:creationId xmlns:a16="http://schemas.microsoft.com/office/drawing/2014/main" id="{00E29C54-55D4-453C-B134-E19D6A7BFBF8}"/>
                    </a:ext>
                  </a:extLst>
                </p:cNvPr>
                <p:cNvGrpSpPr/>
                <p:nvPr/>
              </p:nvGrpSpPr>
              <p:grpSpPr>
                <a:xfrm rot="10800000">
                  <a:off x="6593729" y="2326716"/>
                  <a:ext cx="520045" cy="363411"/>
                  <a:chOff x="5839907" y="2321525"/>
                  <a:chExt cx="520045" cy="363411"/>
                </a:xfrm>
              </p:grpSpPr>
              <p:cxnSp>
                <p:nvCxnSpPr>
                  <p:cNvPr id="46" name="Straight Arrow Connector 45">
                    <a:extLst>
                      <a:ext uri="{FF2B5EF4-FFF2-40B4-BE49-F238E27FC236}">
                        <a16:creationId xmlns:a16="http://schemas.microsoft.com/office/drawing/2014/main" id="{D0F5BE77-0E38-4CBA-8D3C-B7F5C98B0954}"/>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C99C8B0-9231-48E2-BFC4-7C2657B718DB}"/>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6EB11A7-6EC5-44C8-B17F-AF7735AE83D8}"/>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1B1A8C4-D360-460B-B940-6B31A72487E1}"/>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a:extLst>
                    <a:ext uri="{FF2B5EF4-FFF2-40B4-BE49-F238E27FC236}">
                      <a16:creationId xmlns:a16="http://schemas.microsoft.com/office/drawing/2014/main" id="{AC6D6072-B84C-4C51-A5BA-157C86F641E6}"/>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77F02E8-B40D-4A21-88FA-02A32CEA89E8}"/>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F769CF0-B11D-4E2A-9C47-8B8E77F59142}"/>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A9ED95C-0EAE-4A23-907F-2B0787B97D3B}"/>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Freeform: Shape 36">
                <a:extLst>
                  <a:ext uri="{FF2B5EF4-FFF2-40B4-BE49-F238E27FC236}">
                    <a16:creationId xmlns:a16="http://schemas.microsoft.com/office/drawing/2014/main" id="{7D55064B-0217-4C83-843E-6D511B7BABE4}"/>
                  </a:ext>
                </a:extLst>
              </p:cNvPr>
              <p:cNvSpPr/>
              <p:nvPr/>
            </p:nvSpPr>
            <p:spPr>
              <a:xfrm>
                <a:off x="3817491" y="2677810"/>
                <a:ext cx="94109" cy="772284"/>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9" h="772284">
                    <a:moveTo>
                      <a:pt x="94109" y="9510"/>
                    </a:moveTo>
                    <a:cubicBezTo>
                      <a:pt x="75270" y="-2344"/>
                      <a:pt x="56432" y="-14197"/>
                      <a:pt x="40769" y="47610"/>
                    </a:cubicBezTo>
                    <a:cubicBezTo>
                      <a:pt x="25106" y="109417"/>
                      <a:pt x="-2094" y="269648"/>
                      <a:pt x="129" y="380350"/>
                    </a:cubicBezTo>
                    <a:cubicBezTo>
                      <a:pt x="2352" y="491052"/>
                      <a:pt x="39711" y="649590"/>
                      <a:pt x="54104" y="711820"/>
                    </a:cubicBezTo>
                    <a:cubicBezTo>
                      <a:pt x="68497" y="774050"/>
                      <a:pt x="82255" y="788655"/>
                      <a:pt x="86489" y="7537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F6685B7D-6F79-4794-A955-916D3DCBC1DA}"/>
                  </a:ext>
                </a:extLst>
              </p:cNvPr>
              <p:cNvSpPr/>
              <p:nvPr/>
            </p:nvSpPr>
            <p:spPr>
              <a:xfrm>
                <a:off x="3619109" y="2306882"/>
                <a:ext cx="306046" cy="1504301"/>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6516 w 94136"/>
                  <a:gd name="connsiteY4" fmla="*/ 753730 h 760267"/>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9641 w 94136"/>
                  <a:gd name="connsiteY4" fmla="*/ 753730 h 760267"/>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36" h="770228">
                    <a:moveTo>
                      <a:pt x="94136" y="9510"/>
                    </a:moveTo>
                    <a:cubicBezTo>
                      <a:pt x="75297" y="-2344"/>
                      <a:pt x="56459" y="-14197"/>
                      <a:pt x="40796" y="47610"/>
                    </a:cubicBezTo>
                    <a:cubicBezTo>
                      <a:pt x="25133" y="109417"/>
                      <a:pt x="2100" y="286122"/>
                      <a:pt x="156" y="380350"/>
                    </a:cubicBezTo>
                    <a:cubicBezTo>
                      <a:pt x="-1788" y="474578"/>
                      <a:pt x="14737" y="550750"/>
                      <a:pt x="29130" y="612980"/>
                    </a:cubicBezTo>
                    <a:cubicBezTo>
                      <a:pt x="43523" y="675210"/>
                      <a:pt x="86969" y="799059"/>
                      <a:pt x="91203" y="76413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FCDE991E-E421-4107-9635-7C29642FD274}"/>
                  </a:ext>
                </a:extLst>
              </p:cNvPr>
              <p:cNvSpPr/>
              <p:nvPr/>
            </p:nvSpPr>
            <p:spPr>
              <a:xfrm rot="10800000">
                <a:off x="8187630" y="2672627"/>
                <a:ext cx="94032" cy="761774"/>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 name="connsiteX0" fmla="*/ 94213 w 94213"/>
                  <a:gd name="connsiteY0" fmla="*/ 4475 h 767249"/>
                  <a:gd name="connsiteX1" fmla="*/ 37063 w 94213"/>
                  <a:gd name="connsiteY1" fmla="*/ 63530 h 767249"/>
                  <a:gd name="connsiteX2" fmla="*/ 233 w 94213"/>
                  <a:gd name="connsiteY2" fmla="*/ 375315 h 767249"/>
                  <a:gd name="connsiteX3" fmla="*/ 54208 w 94213"/>
                  <a:gd name="connsiteY3" fmla="*/ 706785 h 767249"/>
                  <a:gd name="connsiteX4" fmla="*/ 86593 w 94213"/>
                  <a:gd name="connsiteY4" fmla="*/ 748695 h 767249"/>
                  <a:gd name="connsiteX0" fmla="*/ 94032 w 94032"/>
                  <a:gd name="connsiteY0" fmla="*/ 4475 h 761774"/>
                  <a:gd name="connsiteX1" fmla="*/ 36882 w 94032"/>
                  <a:gd name="connsiteY1" fmla="*/ 63530 h 761774"/>
                  <a:gd name="connsiteX2" fmla="*/ 52 w 94032"/>
                  <a:gd name="connsiteY2" fmla="*/ 375315 h 761774"/>
                  <a:gd name="connsiteX3" fmla="*/ 44502 w 94032"/>
                  <a:gd name="connsiteY3" fmla="*/ 682020 h 761774"/>
                  <a:gd name="connsiteX4" fmla="*/ 86412 w 94032"/>
                  <a:gd name="connsiteY4" fmla="*/ 748695 h 761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32" h="761774">
                    <a:moveTo>
                      <a:pt x="94032" y="4475"/>
                    </a:moveTo>
                    <a:cubicBezTo>
                      <a:pt x="75193" y="-7379"/>
                      <a:pt x="52545" y="1723"/>
                      <a:pt x="36882" y="63530"/>
                    </a:cubicBezTo>
                    <a:cubicBezTo>
                      <a:pt x="21219" y="125337"/>
                      <a:pt x="-1218" y="272233"/>
                      <a:pt x="52" y="375315"/>
                    </a:cubicBezTo>
                    <a:cubicBezTo>
                      <a:pt x="1322" y="478397"/>
                      <a:pt x="30109" y="619790"/>
                      <a:pt x="44502" y="682020"/>
                    </a:cubicBezTo>
                    <a:cubicBezTo>
                      <a:pt x="58895" y="744250"/>
                      <a:pt x="82178" y="783620"/>
                      <a:pt x="86412" y="748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EBCA10A4-1F9F-4EAE-9951-5296F90BD073}"/>
                  </a:ext>
                </a:extLst>
              </p:cNvPr>
              <p:cNvSpPr/>
              <p:nvPr/>
            </p:nvSpPr>
            <p:spPr>
              <a:xfrm rot="10800000">
                <a:off x="8176438" y="2312272"/>
                <a:ext cx="305565" cy="1493815"/>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6516 w 94136"/>
                  <a:gd name="connsiteY4" fmla="*/ 753730 h 760267"/>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9641 w 94136"/>
                  <a:gd name="connsiteY4" fmla="*/ 753730 h 760267"/>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 name="connsiteX0" fmla="*/ 93988 w 93988"/>
                  <a:gd name="connsiteY0" fmla="*/ 4141 h 764859"/>
                  <a:gd name="connsiteX1" fmla="*/ 31273 w 93988"/>
                  <a:gd name="connsiteY1" fmla="*/ 65650 h 764859"/>
                  <a:gd name="connsiteX2" fmla="*/ 8 w 93988"/>
                  <a:gd name="connsiteY2" fmla="*/ 374981 h 764859"/>
                  <a:gd name="connsiteX3" fmla="*/ 28982 w 93988"/>
                  <a:gd name="connsiteY3" fmla="*/ 607611 h 764859"/>
                  <a:gd name="connsiteX4" fmla="*/ 91055 w 93988"/>
                  <a:gd name="connsiteY4" fmla="*/ 758765 h 76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8" h="764859">
                    <a:moveTo>
                      <a:pt x="93988" y="4141"/>
                    </a:moveTo>
                    <a:cubicBezTo>
                      <a:pt x="75149" y="-7713"/>
                      <a:pt x="46936" y="3843"/>
                      <a:pt x="31273" y="65650"/>
                    </a:cubicBezTo>
                    <a:cubicBezTo>
                      <a:pt x="15610" y="127457"/>
                      <a:pt x="390" y="284654"/>
                      <a:pt x="8" y="374981"/>
                    </a:cubicBezTo>
                    <a:cubicBezTo>
                      <a:pt x="-374" y="465308"/>
                      <a:pt x="14589" y="545381"/>
                      <a:pt x="28982" y="607611"/>
                    </a:cubicBezTo>
                    <a:cubicBezTo>
                      <a:pt x="43375" y="669841"/>
                      <a:pt x="86821" y="793690"/>
                      <a:pt x="91055" y="7587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 name="Straight Arrow Connector 25">
              <a:extLst>
                <a:ext uri="{FF2B5EF4-FFF2-40B4-BE49-F238E27FC236}">
                  <a16:creationId xmlns:a16="http://schemas.microsoft.com/office/drawing/2014/main" id="{A5249AFD-BEFC-462F-95D0-C9BB1824AC85}"/>
                </a:ext>
              </a:extLst>
            </p:cNvPr>
            <p:cNvCxnSpPr/>
            <p:nvPr/>
          </p:nvCxnSpPr>
          <p:spPr>
            <a:xfrm flipH="1">
              <a:off x="4324378" y="2390324"/>
              <a:ext cx="31138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7E86EBD-A177-4DA8-A280-5E1C3B01BAAA}"/>
                </a:ext>
              </a:extLst>
            </p:cNvPr>
            <p:cNvCxnSpPr>
              <a:cxnSpLocks/>
            </p:cNvCxnSpPr>
            <p:nvPr/>
          </p:nvCxnSpPr>
          <p:spPr>
            <a:xfrm rot="10800000" flipH="1">
              <a:off x="4339812" y="1242244"/>
              <a:ext cx="31138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95196707-5120-49D7-A4EB-A51287BD25F2}"/>
              </a:ext>
            </a:extLst>
          </p:cNvPr>
          <p:cNvSpPr txBox="1"/>
          <p:nvPr/>
        </p:nvSpPr>
        <p:spPr>
          <a:xfrm>
            <a:off x="5137810" y="3524988"/>
            <a:ext cx="3263068" cy="461665"/>
          </a:xfrm>
          <a:prstGeom prst="rect">
            <a:avLst/>
          </a:prstGeom>
          <a:noFill/>
        </p:spPr>
        <p:txBody>
          <a:bodyPr wrap="square" rtlCol="0">
            <a:spAutoFit/>
          </a:bodyPr>
          <a:lstStyle/>
          <a:p>
            <a:r>
              <a:rPr lang="en-US" sz="2400" dirty="0">
                <a:latin typeface="+mn-lt"/>
              </a:rPr>
              <a:t>Volume current </a:t>
            </a:r>
          </a:p>
        </p:txBody>
      </p:sp>
      <p:sp>
        <p:nvSpPr>
          <p:cNvPr id="86" name="TextBox 85">
            <a:extLst>
              <a:ext uri="{FF2B5EF4-FFF2-40B4-BE49-F238E27FC236}">
                <a16:creationId xmlns:a16="http://schemas.microsoft.com/office/drawing/2014/main" id="{22918546-22CC-4B99-85BE-B78711896CE5}"/>
              </a:ext>
            </a:extLst>
          </p:cNvPr>
          <p:cNvSpPr txBox="1"/>
          <p:nvPr/>
        </p:nvSpPr>
        <p:spPr>
          <a:xfrm>
            <a:off x="5261175" y="4707430"/>
            <a:ext cx="3207546" cy="461665"/>
          </a:xfrm>
          <a:prstGeom prst="rect">
            <a:avLst/>
          </a:prstGeom>
          <a:noFill/>
        </p:spPr>
        <p:txBody>
          <a:bodyPr wrap="square" rtlCol="0">
            <a:spAutoFit/>
          </a:bodyPr>
          <a:lstStyle/>
          <a:p>
            <a:r>
              <a:rPr lang="en-US" sz="2400" dirty="0">
                <a:latin typeface="+mn-lt"/>
              </a:rPr>
              <a:t>Ohmic current</a:t>
            </a:r>
          </a:p>
        </p:txBody>
      </p:sp>
      <mc:AlternateContent xmlns:mc="http://schemas.openxmlformats.org/markup-compatibility/2006" xmlns:a14="http://schemas.microsoft.com/office/drawing/2010/main">
        <mc:Choice Requires="a14">
          <p:sp>
            <p:nvSpPr>
              <p:cNvPr id="87" name="Object 10">
                <a:extLst>
                  <a:ext uri="{FF2B5EF4-FFF2-40B4-BE49-F238E27FC236}">
                    <a16:creationId xmlns:a16="http://schemas.microsoft.com/office/drawing/2014/main" id="{A761775F-0559-49CD-BFE3-BC165BA79C4F}"/>
                  </a:ext>
                </a:extLst>
              </p:cNvPr>
              <p:cNvSpPr txBox="1"/>
              <p:nvPr/>
            </p:nvSpPr>
            <p:spPr>
              <a:xfrm>
                <a:off x="5463544" y="6205402"/>
                <a:ext cx="2316102" cy="455001"/>
              </a:xfrm>
              <a:prstGeom prst="rect">
                <a:avLst/>
              </a:prstGeom>
              <a:solidFill>
                <a:schemeClr val="accent2">
                  <a:lumMod val="20000"/>
                  <a:lumOff val="80000"/>
                </a:schemeClr>
              </a:solidFill>
            </p:spPr>
            <p:txBody>
              <a:bodyPr>
                <a:no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rPr>
                        <m:t>𝐽</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𝐽</m:t>
                          </m:r>
                        </m:e>
                        <m:sup>
                          <m:r>
                            <a:rPr lang="en-US" sz="2200" i="1">
                              <a:latin typeface="Cambria Math" panose="02040503050406030204" pitchFamily="18" charset="0"/>
                            </a:rPr>
                            <m:t>𝑝</m:t>
                          </m:r>
                        </m:sup>
                      </m:sSup>
                      <m:r>
                        <a:rPr lang="en-US" sz="2200" i="1">
                          <a:latin typeface="Cambria Math" panose="02040503050406030204" pitchFamily="18" charset="0"/>
                        </a:rPr>
                        <m:t>(</m:t>
                      </m:r>
                      <m:r>
                        <a:rPr lang="en-US" sz="2200" i="1">
                          <a:latin typeface="Cambria Math" panose="02040503050406030204" pitchFamily="18" charset="0"/>
                        </a:rPr>
                        <m:t>𝑟</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𝐽</m:t>
                          </m:r>
                        </m:e>
                        <m:sup>
                          <m:r>
                            <a:rPr lang="en-US" sz="2200" i="1">
                              <a:latin typeface="Cambria Math" panose="02040503050406030204" pitchFamily="18" charset="0"/>
                            </a:rPr>
                            <m:t>𝑣</m:t>
                          </m:r>
                        </m:sup>
                      </m:sSup>
                      <m:r>
                        <a:rPr lang="en-US" sz="2200" i="1">
                          <a:latin typeface="Cambria Math" panose="02040503050406030204" pitchFamily="18" charset="0"/>
                        </a:rPr>
                        <m:t>(</m:t>
                      </m:r>
                      <m:r>
                        <a:rPr lang="en-US" sz="2200" i="1">
                          <a:latin typeface="Cambria Math" panose="02040503050406030204" pitchFamily="18" charset="0"/>
                        </a:rPr>
                        <m:t>𝑟</m:t>
                      </m:r>
                      <m:r>
                        <a:rPr lang="en-US" sz="2200" i="1">
                          <a:latin typeface="Cambria Math" panose="02040503050406030204" pitchFamily="18" charset="0"/>
                        </a:rPr>
                        <m:t>)</m:t>
                      </m:r>
                    </m:oMath>
                  </m:oMathPara>
                </a14:m>
                <a:endParaRPr lang="en-US" sz="2200" dirty="0"/>
              </a:p>
            </p:txBody>
          </p:sp>
        </mc:Choice>
        <mc:Fallback xmlns="">
          <p:sp>
            <p:nvSpPr>
              <p:cNvPr id="87" name="Object 10">
                <a:extLst>
                  <a:ext uri="{FF2B5EF4-FFF2-40B4-BE49-F238E27FC236}">
                    <a16:creationId xmlns:a16="http://schemas.microsoft.com/office/drawing/2014/main" id="{A761775F-0559-49CD-BFE3-BC165BA79C4F}"/>
                  </a:ext>
                </a:extLst>
              </p:cNvPr>
              <p:cNvSpPr txBox="1">
                <a:spLocks noRot="1" noChangeAspect="1" noMove="1" noResize="1" noEditPoints="1" noAdjustHandles="1" noChangeArrowheads="1" noChangeShapeType="1" noTextEdit="1"/>
              </p:cNvSpPr>
              <p:nvPr/>
            </p:nvSpPr>
            <p:spPr>
              <a:xfrm>
                <a:off x="5463544" y="6205402"/>
                <a:ext cx="2316102" cy="455001"/>
              </a:xfrm>
              <a:prstGeom prst="rect">
                <a:avLst/>
              </a:prstGeom>
              <a:blipFill>
                <a:blip r:embed="rId6"/>
                <a:stretch>
                  <a:fillRect l="-1316" b="-12000"/>
                </a:stretch>
              </a:blipFill>
            </p:spPr>
            <p:txBody>
              <a:bodyPr/>
              <a:lstStyle/>
              <a:p>
                <a:r>
                  <a:rPr lang="en-US">
                    <a:noFill/>
                  </a:rPr>
                  <a:t> </a:t>
                </a:r>
              </a:p>
            </p:txBody>
          </p:sp>
        </mc:Fallback>
      </mc:AlternateContent>
      <p:sp>
        <p:nvSpPr>
          <p:cNvPr id="88" name="TextBox 87">
            <a:extLst>
              <a:ext uri="{FF2B5EF4-FFF2-40B4-BE49-F238E27FC236}">
                <a16:creationId xmlns:a16="http://schemas.microsoft.com/office/drawing/2014/main" id="{B3E45E81-A4C0-407C-A90A-513615643C89}"/>
              </a:ext>
            </a:extLst>
          </p:cNvPr>
          <p:cNvSpPr txBox="1"/>
          <p:nvPr/>
        </p:nvSpPr>
        <p:spPr>
          <a:xfrm>
            <a:off x="4269690" y="2919707"/>
            <a:ext cx="4829833" cy="461665"/>
          </a:xfrm>
          <a:prstGeom prst="rect">
            <a:avLst/>
          </a:prstGeom>
          <a:solidFill>
            <a:schemeClr val="accent2">
              <a:lumMod val="20000"/>
              <a:lumOff val="80000"/>
            </a:schemeClr>
          </a:solidFill>
        </p:spPr>
        <p:txBody>
          <a:bodyPr wrap="square" rtlCol="0">
            <a:spAutoFit/>
          </a:bodyPr>
          <a:lstStyle/>
          <a:p>
            <a:r>
              <a:rPr lang="en-US" sz="2400" dirty="0">
                <a:latin typeface="+mn-lt"/>
              </a:rPr>
              <a:t>Current = 1 e-6 A, Radius = 100 e-6 m</a:t>
            </a:r>
          </a:p>
        </p:txBody>
      </p:sp>
      <p:sp>
        <p:nvSpPr>
          <p:cNvPr id="8" name="TextBox 7">
            <a:extLst>
              <a:ext uri="{FF2B5EF4-FFF2-40B4-BE49-F238E27FC236}">
                <a16:creationId xmlns:a16="http://schemas.microsoft.com/office/drawing/2014/main" id="{B029419F-5B9A-407A-91D2-52DB0C840555}"/>
              </a:ext>
            </a:extLst>
          </p:cNvPr>
          <p:cNvSpPr txBox="1"/>
          <p:nvPr/>
        </p:nvSpPr>
        <p:spPr>
          <a:xfrm>
            <a:off x="9161256" y="675037"/>
            <a:ext cx="4971232" cy="2308324"/>
          </a:xfrm>
          <a:prstGeom prst="rect">
            <a:avLst/>
          </a:prstGeom>
          <a:noFill/>
        </p:spPr>
        <p:txBody>
          <a:bodyPr wrap="square" rtlCol="0">
            <a:spAutoFit/>
          </a:bodyPr>
          <a:lstStyle/>
          <a:p>
            <a:r>
              <a:rPr lang="en-US" dirty="0"/>
              <a:t>Volume and ohmic currents</a:t>
            </a:r>
          </a:p>
          <a:p>
            <a:r>
              <a:rPr lang="en-US" dirty="0"/>
              <a:t>How concentration gradient is maintained</a:t>
            </a:r>
          </a:p>
          <a:p>
            <a:r>
              <a:rPr lang="en-US" dirty="0"/>
              <a:t>Get clarity on membrane</a:t>
            </a:r>
          </a:p>
          <a:p>
            <a:r>
              <a:rPr lang="en-US" dirty="0"/>
              <a:t>Barrier vs well</a:t>
            </a:r>
          </a:p>
          <a:p>
            <a:r>
              <a:rPr lang="en-US" dirty="0"/>
              <a:t>Why – in potential</a:t>
            </a:r>
          </a:p>
          <a:p>
            <a:r>
              <a:rPr lang="en-US" dirty="0"/>
              <a:t>Understand current and radius</a:t>
            </a:r>
          </a:p>
          <a:p>
            <a:r>
              <a:rPr lang="en-US" dirty="0"/>
              <a:t>Calculation of current ?</a:t>
            </a:r>
          </a:p>
          <a:p>
            <a:r>
              <a:rPr lang="en-US" dirty="0"/>
              <a:t>Diffusion current equation</a:t>
            </a:r>
          </a:p>
          <a:p>
            <a:r>
              <a:rPr lang="en-US" dirty="0"/>
              <a:t>How the signal propagate in particular direction</a:t>
            </a:r>
          </a:p>
        </p:txBody>
      </p:sp>
    </p:spTree>
    <p:extLst>
      <p:ext uri="{BB962C8B-B14F-4D97-AF65-F5344CB8AC3E}">
        <p14:creationId xmlns:p14="http://schemas.microsoft.com/office/powerpoint/2010/main" val="108841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23" grpId="0"/>
      <p:bldP spid="85" grpId="0"/>
      <p:bldP spid="86" grpId="0"/>
      <p:bldP spid="87" grpId="0" animBg="1"/>
      <p:bldP spid="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0126-4108-40D0-9A33-D35BB341430D}"/>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A0CAD3BA-395A-4A65-ACBA-011D9F981128}"/>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9F899888-DA96-4D13-9DA3-CFEE853D50D3}"/>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A7F8384-B4D6-4774-8F33-2C58616832CC}"/>
              </a:ext>
            </a:extLst>
          </p:cNvPr>
          <p:cNvSpPr>
            <a:spLocks noGrp="1"/>
          </p:cNvSpPr>
          <p:nvPr>
            <p:ph type="sldNum" sz="quarter" idx="12"/>
          </p:nvPr>
        </p:nvSpPr>
        <p:spPr/>
        <p:txBody>
          <a:bodyPr/>
          <a:lstStyle/>
          <a:p>
            <a:fld id="{ABF20D17-0043-4445-9B8B-9F103D2306E2}" type="slidenum">
              <a:rPr lang="en-IN" smtClean="0"/>
              <a:pPr/>
              <a:t>13</a:t>
            </a:fld>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400A3A-1784-43F4-B7F0-886109277548}"/>
                  </a:ext>
                </a:extLst>
              </p:cNvPr>
              <p:cNvSpPr txBox="1"/>
              <p:nvPr/>
            </p:nvSpPr>
            <p:spPr>
              <a:xfrm>
                <a:off x="384322" y="1195290"/>
                <a:ext cx="8375353" cy="15610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𝑀𝑒𝑚𝑏𝑟𝑎𝑛𝑒</m:t>
                      </m:r>
                      <m:r>
                        <a:rPr lang="en-US" sz="1400" i="1" dirty="0" smtClean="0">
                          <a:latin typeface="Cambria Math" panose="02040503050406030204" pitchFamily="18" charset="0"/>
                        </a:rPr>
                        <m:t> </m:t>
                      </m:r>
                      <m:r>
                        <a:rPr lang="en-US" sz="1400" i="1" dirty="0" smtClean="0">
                          <a:latin typeface="Cambria Math" panose="02040503050406030204" pitchFamily="18" charset="0"/>
                        </a:rPr>
                        <m:t>𝑟𝑒𝑠𝑖𝑠𝑡𝑎𝑛𝑐𝑒</m:t>
                      </m:r>
                      <m:r>
                        <a:rPr lang="en-US" sz="1400" i="1" dirty="0" smtClean="0">
                          <a:latin typeface="Cambria Math" panose="02040503050406030204" pitchFamily="18" charset="0"/>
                        </a:rPr>
                        <m:t> = 300 </m:t>
                      </m:r>
                      <m:r>
                        <a:rPr lang="en-US" sz="1400" i="1" dirty="0" smtClean="0">
                          <a:latin typeface="Cambria Math" panose="02040503050406030204" pitchFamily="18" charset="0"/>
                        </a:rPr>
                        <m:t>𝐾𝑖𝑙𝑜</m:t>
                      </m:r>
                      <m:r>
                        <a:rPr lang="en-US" sz="1400" i="1" dirty="0" smtClean="0">
                          <a:latin typeface="Cambria Math" panose="02040503050406030204" pitchFamily="18" charset="0"/>
                        </a:rPr>
                        <m:t> </m:t>
                      </m:r>
                      <m:r>
                        <a:rPr lang="en-US" sz="1400" i="1" dirty="0" smtClean="0">
                          <a:latin typeface="Cambria Math" panose="02040503050406030204" pitchFamily="18" charset="0"/>
                        </a:rPr>
                        <m:t>𝑂h𝑚</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𝑜𝑓</m:t>
                      </m:r>
                      <m:r>
                        <a:rPr lang="en-US" sz="1400" b="0" i="1" dirty="0" smtClean="0">
                          <a:latin typeface="Cambria Math" panose="02040503050406030204" pitchFamily="18" charset="0"/>
                        </a:rPr>
                        <m:t> 1</m:t>
                      </m:r>
                      <m:r>
                        <a:rPr lang="en-US" sz="1400" b="0" i="1" dirty="0" smtClean="0">
                          <a:latin typeface="Cambria Math" panose="02040503050406030204" pitchFamily="18" charset="0"/>
                        </a:rPr>
                        <m:t>𝑚𝑚</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𝑙𝑜𝑛𝑔</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100</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𝑒</m:t>
                          </m:r>
                        </m:e>
                        <m:sup>
                          <m:r>
                            <a:rPr lang="en-US" sz="1400" b="0" i="1" dirty="0" smtClean="0">
                              <a:latin typeface="Cambria Math" panose="02040503050406030204" pitchFamily="18" charset="0"/>
                            </a:rPr>
                            <m:t>−6</m:t>
                          </m:r>
                        </m:sup>
                      </m:sSup>
                      <m:r>
                        <a:rPr lang="en-US" sz="1400" b="0" i="1" dirty="0" smtClean="0">
                          <a:latin typeface="Cambria Math" panose="02040503050406030204" pitchFamily="18" charset="0"/>
                        </a:rPr>
                        <m:t> </m:t>
                      </m:r>
                      <m:r>
                        <a:rPr lang="en-US" sz="1400" b="0" i="1" dirty="0" smtClean="0">
                          <a:latin typeface="Cambria Math" panose="02040503050406030204" pitchFamily="18" charset="0"/>
                        </a:rPr>
                        <m:t>𝑑𝑖𝑎𝑚𝑒𝑡𝑒𝑟</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𝑀𝑒𝑚𝑏𝑟𝑎𝑛𝑒</m:t>
                      </m:r>
                      <m:r>
                        <a:rPr lang="en-US" i="1" dirty="0">
                          <a:latin typeface="Cambria Math" panose="02040503050406030204" pitchFamily="18" charset="0"/>
                        </a:rPr>
                        <m:t> </m:t>
                      </m:r>
                      <m:r>
                        <a:rPr lang="en-US" i="1" dirty="0" smtClean="0">
                          <a:latin typeface="Cambria Math" panose="02040503050406030204" pitchFamily="18" charset="0"/>
                        </a:rPr>
                        <m:t>𝑝𝑜𝑡𝑒𝑛𝑡𝑖𝑎𝑙</m:t>
                      </m:r>
                      <m:r>
                        <a:rPr lang="en-US" i="1" dirty="0">
                          <a:latin typeface="Cambria Math" panose="02040503050406030204" pitchFamily="18" charset="0"/>
                        </a:rPr>
                        <m:t> </m:t>
                      </m:r>
                      <m:r>
                        <a:rPr lang="en-US" i="1" dirty="0" smtClean="0">
                          <a:latin typeface="Cambria Math" panose="02040503050406030204" pitchFamily="18" charset="0"/>
                        </a:rPr>
                        <m:t>= 70 </m:t>
                      </m:r>
                      <m:r>
                        <a:rPr lang="en-US" i="1" dirty="0" smtClean="0">
                          <a:latin typeface="Cambria Math" panose="02040503050406030204" pitchFamily="18" charset="0"/>
                        </a:rPr>
                        <m:t>𝑚𝑉</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𝐶𝑢𝑟𝑟𝑒𝑛𝑡</m:t>
                      </m:r>
                      <m:r>
                        <a:rPr lang="en-US" i="1" dirty="0" smtClean="0">
                          <a:latin typeface="Cambria Math" panose="02040503050406030204" pitchFamily="18" charset="0"/>
                        </a:rPr>
                        <m:t> = 0.2 </m:t>
                      </m:r>
                      <m:r>
                        <a:rPr lang="en-US" i="1" dirty="0" smtClean="0">
                          <a:latin typeface="Cambria Math" panose="02040503050406030204" pitchFamily="18" charset="0"/>
                        </a:rPr>
                        <m:t>𝑚𝑖𝑐𝑟𝑜</m:t>
                      </m:r>
                      <m:r>
                        <a:rPr lang="en-US" i="1" dirty="0" smtClean="0">
                          <a:latin typeface="Cambria Math" panose="02040503050406030204" pitchFamily="18" charset="0"/>
                        </a:rPr>
                        <m:t> </m:t>
                      </m:r>
                      <m:r>
                        <a:rPr lang="en-US" i="1" dirty="0" smtClean="0">
                          <a:latin typeface="Cambria Math" panose="02040503050406030204" pitchFamily="18" charset="0"/>
                        </a:rPr>
                        <m:t>𝐴𝑚𝑝</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𝑀𝑎𝑔𝑛𝑒𝑡𝑖𝑐</m:t>
                      </m:r>
                      <m:r>
                        <a:rPr lang="en-US" i="1" dirty="0">
                          <a:latin typeface="Cambria Math" panose="02040503050406030204" pitchFamily="18" charset="0"/>
                        </a:rPr>
                        <m:t> </m:t>
                      </m:r>
                      <m:r>
                        <a:rPr lang="en-US" i="1" dirty="0" smtClean="0">
                          <a:latin typeface="Cambria Math" panose="02040503050406030204" pitchFamily="18" charset="0"/>
                        </a:rPr>
                        <m:t>𝑓𝑖𝑒𝑙𝑑</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4</m:t>
                      </m:r>
                      <m:r>
                        <a:rPr lang="en-US" i="1" dirty="0">
                          <a:latin typeface="Cambria Math" panose="02040503050406030204" pitchFamily="18" charset="0"/>
                        </a:rPr>
                        <m:t> </m:t>
                      </m:r>
                      <m:r>
                        <a:rPr lang="en-US" i="1" dirty="0" smtClean="0">
                          <a:latin typeface="Cambria Math" panose="02040503050406030204" pitchFamily="18" charset="0"/>
                        </a:rPr>
                        <m:t>𝑃𝑖𝑐𝑜</m:t>
                      </m:r>
                      <m:r>
                        <a:rPr lang="en-US" i="1" dirty="0">
                          <a:latin typeface="Cambria Math" panose="02040503050406030204" pitchFamily="18" charset="0"/>
                        </a:rPr>
                        <m:t> </m:t>
                      </m:r>
                      <m:r>
                        <a:rPr lang="en-US" i="1" dirty="0" smtClean="0">
                          <a:latin typeface="Cambria Math" panose="02040503050406030204" pitchFamily="18" charset="0"/>
                        </a:rPr>
                        <m:t>𝑇𝑒𝑠𝑙𝑎</m:t>
                      </m:r>
                    </m:oMath>
                  </m:oMathPara>
                </a14:m>
                <a:endParaRPr lang="en-US" dirty="0"/>
              </a:p>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𝐵</m:t>
                      </m:r>
                      <m:r>
                        <a:rPr lang="en-US" sz="1600" i="1" smtClean="0">
                          <a:latin typeface="Cambria Math" panose="02040503050406030204" pitchFamily="18" charset="0"/>
                        </a:rPr>
                        <m:t> </m:t>
                      </m:r>
                      <m:d>
                        <m:dPr>
                          <m:ctrlPr>
                            <a:rPr lang="en-US" sz="1600" i="1">
                              <a:latin typeface="Cambria Math" panose="02040503050406030204" pitchFamily="18" charset="0"/>
                            </a:rPr>
                          </m:ctrlPr>
                        </m:dPr>
                        <m:e>
                          <m:r>
                            <a:rPr lang="en-US" sz="1600" i="1">
                              <a:latin typeface="Cambria Math" panose="02040503050406030204" pitchFamily="18" charset="0"/>
                            </a:rPr>
                            <m:t>𝑟</m:t>
                          </m:r>
                        </m:e>
                      </m:d>
                      <m:r>
                        <a:rPr lang="en-US" sz="1600" i="1">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m:t>
                              </m:r>
                            </m:sub>
                          </m:sSub>
                          <m:r>
                            <a:rPr lang="en-US" sz="1600" b="0" i="1" smtClean="0">
                              <a:latin typeface="Cambria Math" panose="02040503050406030204" pitchFamily="18" charset="0"/>
                            </a:rPr>
                            <m:t>𝐼</m:t>
                          </m:r>
                        </m:num>
                        <m:den>
                          <m:r>
                            <a:rPr lang="en-US" sz="1600" b="0" i="1" smtClean="0">
                              <a:latin typeface="Cambria Math" panose="02040503050406030204" pitchFamily="18" charset="0"/>
                            </a:rPr>
                            <m:t>2</m:t>
                          </m:r>
                          <m:r>
                            <a:rPr lang="en-US" sz="1600" i="1" smtClean="0">
                              <a:latin typeface="Cambria Math" panose="02040503050406030204" pitchFamily="18" charset="0"/>
                            </a:rPr>
                            <m:t>𝜋</m:t>
                          </m:r>
                          <m:r>
                            <a:rPr lang="en-US" sz="1600" b="0" i="1" smtClean="0">
                              <a:latin typeface="Cambria Math" panose="02040503050406030204" pitchFamily="18" charset="0"/>
                            </a:rPr>
                            <m:t>𝑟</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4</m:t>
                          </m:r>
                          <m:r>
                            <a:rPr lang="en-US" i="1">
                              <a:latin typeface="Cambria Math" panose="02040503050406030204" pitchFamily="18" charset="0"/>
                            </a:rPr>
                            <m:t>𝜋</m:t>
                          </m:r>
                          <m:r>
                            <a:rPr lang="en-US" b="0" i="1" smtClean="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latin typeface="Cambria Math" panose="02040503050406030204" pitchFamily="18" charset="0"/>
                                </a:rPr>
                                <m:t>−</m:t>
                              </m:r>
                              <m:r>
                                <a:rPr lang="en-US" b="0" i="1" dirty="0" smtClean="0">
                                  <a:latin typeface="Cambria Math" panose="02040503050406030204" pitchFamily="18" charset="0"/>
                                </a:rPr>
                                <m:t>7</m:t>
                              </m:r>
                            </m:sup>
                          </m:sSup>
                          <m:r>
                            <a:rPr lang="en-US" b="0" i="1" smtClean="0">
                              <a:latin typeface="Cambria Math" panose="02040503050406030204" pitchFamily="18" charset="0"/>
                            </a:rPr>
                            <m:t>∗0.2</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latin typeface="Cambria Math" panose="02040503050406030204" pitchFamily="18" charset="0"/>
                                </a:rPr>
                                <m:t>−6</m:t>
                              </m:r>
                            </m:sup>
                          </m:sSup>
                        </m:num>
                        <m:den>
                          <m:r>
                            <a:rPr lang="en-US" i="1">
                              <a:latin typeface="Cambria Math" panose="02040503050406030204" pitchFamily="18" charset="0"/>
                            </a:rPr>
                            <m:t>2</m:t>
                          </m:r>
                          <m:r>
                            <a:rPr lang="en-US" i="1">
                              <a:latin typeface="Cambria Math" panose="02040503050406030204" pitchFamily="18" charset="0"/>
                            </a:rPr>
                            <m:t>𝜋</m:t>
                          </m:r>
                          <m:r>
                            <a:rPr lang="en-US" b="0" i="1" smtClean="0">
                              <a:latin typeface="Cambria Math" panose="02040503050406030204" pitchFamily="18" charset="0"/>
                            </a:rPr>
                            <m:t>∗10</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latin typeface="Cambria Math" panose="02040503050406030204" pitchFamily="18" charset="0"/>
                                </a:rPr>
                                <m:t>−</m:t>
                              </m:r>
                              <m:r>
                                <a:rPr lang="en-US" b="0" i="1" dirty="0" smtClean="0">
                                  <a:latin typeface="Cambria Math" panose="02040503050406030204" pitchFamily="18" charset="0"/>
                                </a:rPr>
                                <m:t>3</m:t>
                              </m:r>
                            </m:sup>
                          </m:sSup>
                        </m:den>
                      </m:f>
                    </m:oMath>
                  </m:oMathPara>
                </a14:m>
                <a:endParaRPr lang="en-US" dirty="0"/>
              </a:p>
            </p:txBody>
          </p:sp>
        </mc:Choice>
        <mc:Fallback xmlns="">
          <p:sp>
            <p:nvSpPr>
              <p:cNvPr id="7" name="TextBox 6">
                <a:extLst>
                  <a:ext uri="{FF2B5EF4-FFF2-40B4-BE49-F238E27FC236}">
                    <a16:creationId xmlns:a16="http://schemas.microsoft.com/office/drawing/2014/main" id="{DF400A3A-1784-43F4-B7F0-886109277548}"/>
                  </a:ext>
                </a:extLst>
              </p:cNvPr>
              <p:cNvSpPr txBox="1">
                <a:spLocks noRot="1" noChangeAspect="1" noMove="1" noResize="1" noEditPoints="1" noAdjustHandles="1" noChangeArrowheads="1" noChangeShapeType="1" noTextEdit="1"/>
              </p:cNvSpPr>
              <p:nvPr/>
            </p:nvSpPr>
            <p:spPr>
              <a:xfrm>
                <a:off x="384322" y="1195290"/>
                <a:ext cx="8375353" cy="156106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605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98A6-B0A6-4F0B-A239-41646962ED45}"/>
              </a:ext>
            </a:extLst>
          </p:cNvPr>
          <p:cNvSpPr>
            <a:spLocks noGrp="1"/>
          </p:cNvSpPr>
          <p:nvPr>
            <p:ph type="title"/>
          </p:nvPr>
        </p:nvSpPr>
        <p:spPr/>
        <p:txBody>
          <a:bodyPr/>
          <a:lstStyle/>
          <a:p>
            <a:r>
              <a:rPr lang="en-US" dirty="0"/>
              <a:t>Electrical potential in the neuron</a:t>
            </a:r>
          </a:p>
        </p:txBody>
      </p:sp>
      <p:sp>
        <p:nvSpPr>
          <p:cNvPr id="4" name="Date Placeholder 3">
            <a:extLst>
              <a:ext uri="{FF2B5EF4-FFF2-40B4-BE49-F238E27FC236}">
                <a16:creationId xmlns:a16="http://schemas.microsoft.com/office/drawing/2014/main" id="{CED9C89F-5BA5-4913-859C-C99CC4441524}"/>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454E90D4-BCE1-4838-8089-5F08E433A135}"/>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18B17136-925E-4E5E-8BEE-3D497D9E9CC7}"/>
              </a:ext>
            </a:extLst>
          </p:cNvPr>
          <p:cNvSpPr>
            <a:spLocks noGrp="1"/>
          </p:cNvSpPr>
          <p:nvPr>
            <p:ph type="sldNum" sz="quarter" idx="12"/>
          </p:nvPr>
        </p:nvSpPr>
        <p:spPr/>
        <p:txBody>
          <a:bodyPr/>
          <a:lstStyle/>
          <a:p>
            <a:fld id="{ABF20D17-0043-4445-9B8B-9F103D2306E2}" type="slidenum">
              <a:rPr lang="en-IN" smtClean="0"/>
              <a:pPr/>
              <a:t>14</a:t>
            </a:fld>
            <a:endParaRPr lang="en-IN" dirty="0"/>
          </a:p>
        </p:txBody>
      </p:sp>
      <p:sp>
        <p:nvSpPr>
          <p:cNvPr id="7" name="TextBox 6">
            <a:extLst>
              <a:ext uri="{FF2B5EF4-FFF2-40B4-BE49-F238E27FC236}">
                <a16:creationId xmlns:a16="http://schemas.microsoft.com/office/drawing/2014/main" id="{D3389733-65DC-41FE-ADB5-3AD3EE991BFF}"/>
              </a:ext>
            </a:extLst>
          </p:cNvPr>
          <p:cNvSpPr txBox="1"/>
          <p:nvPr/>
        </p:nvSpPr>
        <p:spPr>
          <a:xfrm>
            <a:off x="55633" y="814303"/>
            <a:ext cx="3650838" cy="1938992"/>
          </a:xfrm>
          <a:prstGeom prst="rect">
            <a:avLst/>
          </a:prstGeom>
          <a:solidFill>
            <a:schemeClr val="accent2">
              <a:lumMod val="20000"/>
              <a:lumOff val="80000"/>
            </a:schemeClr>
          </a:solidFill>
        </p:spPr>
        <p:txBody>
          <a:bodyPr wrap="square" rtlCol="0">
            <a:spAutoFit/>
          </a:bodyPr>
          <a:lstStyle/>
          <a:p>
            <a:pPr algn="ctr"/>
            <a:r>
              <a:rPr lang="en-US" sz="2400" dirty="0">
                <a:latin typeface="+mn-lt"/>
              </a:rPr>
              <a:t>Releasing transmitter molecules </a:t>
            </a:r>
          </a:p>
          <a:p>
            <a:pPr marL="342900" indent="-342900">
              <a:buFont typeface="Wingdings" panose="05000000000000000000" pitchFamily="2" charset="2"/>
              <a:buChar char="ü"/>
            </a:pPr>
            <a:r>
              <a:rPr lang="en-US" sz="2400" dirty="0">
                <a:latin typeface="+mn-lt"/>
                <a:sym typeface="Wingdings" panose="05000000000000000000" pitchFamily="2" charset="2"/>
              </a:rPr>
              <a:t>Change in permeability </a:t>
            </a:r>
          </a:p>
          <a:p>
            <a:pPr marL="342900" indent="-342900">
              <a:buFont typeface="Wingdings" panose="05000000000000000000" pitchFamily="2" charset="2"/>
              <a:buChar char="ü"/>
            </a:pPr>
            <a:r>
              <a:rPr lang="en-US" sz="2400" dirty="0">
                <a:latin typeface="+mn-lt"/>
                <a:sym typeface="Wingdings" panose="05000000000000000000" pitchFamily="2" charset="2"/>
              </a:rPr>
              <a:t>Change in membrane potential</a:t>
            </a:r>
            <a:endParaRPr lang="en-US" sz="2400" dirty="0">
              <a:latin typeface="+mn-lt"/>
            </a:endParaRPr>
          </a:p>
        </p:txBody>
      </p:sp>
      <p:grpSp>
        <p:nvGrpSpPr>
          <p:cNvPr id="8" name="Group 7">
            <a:extLst>
              <a:ext uri="{FF2B5EF4-FFF2-40B4-BE49-F238E27FC236}">
                <a16:creationId xmlns:a16="http://schemas.microsoft.com/office/drawing/2014/main" id="{C9444A8D-9526-4333-BF75-364019B8A795}"/>
              </a:ext>
            </a:extLst>
          </p:cNvPr>
          <p:cNvGrpSpPr/>
          <p:nvPr/>
        </p:nvGrpSpPr>
        <p:grpSpPr>
          <a:xfrm>
            <a:off x="3903563" y="780221"/>
            <a:ext cx="4800195" cy="1879186"/>
            <a:chOff x="4320680" y="2789494"/>
            <a:chExt cx="4800195" cy="1879186"/>
          </a:xfrm>
        </p:grpSpPr>
        <p:grpSp>
          <p:nvGrpSpPr>
            <p:cNvPr id="9" name="Group 8">
              <a:extLst>
                <a:ext uri="{FF2B5EF4-FFF2-40B4-BE49-F238E27FC236}">
                  <a16:creationId xmlns:a16="http://schemas.microsoft.com/office/drawing/2014/main" id="{4AEB36F3-E413-4A00-951D-18AFDF7F92D0}"/>
                </a:ext>
              </a:extLst>
            </p:cNvPr>
            <p:cNvGrpSpPr/>
            <p:nvPr/>
          </p:nvGrpSpPr>
          <p:grpSpPr>
            <a:xfrm>
              <a:off x="5142535" y="2789494"/>
              <a:ext cx="3061797" cy="1854128"/>
              <a:chOff x="5228657" y="2910497"/>
              <a:chExt cx="3061797" cy="1854128"/>
            </a:xfrm>
          </p:grpSpPr>
          <p:pic>
            <p:nvPicPr>
              <p:cNvPr id="12" name="Picture 11">
                <a:extLst>
                  <a:ext uri="{FF2B5EF4-FFF2-40B4-BE49-F238E27FC236}">
                    <a16:creationId xmlns:a16="http://schemas.microsoft.com/office/drawing/2014/main" id="{3E47A2DC-55DD-46C9-9D66-B2FBB2BE7BE0}"/>
                  </a:ext>
                </a:extLst>
              </p:cNvPr>
              <p:cNvPicPr>
                <a:picLocks noChangeAspect="1"/>
              </p:cNvPicPr>
              <p:nvPr/>
            </p:nvPicPr>
            <p:blipFill>
              <a:blip r:embed="rId2"/>
              <a:stretch>
                <a:fillRect/>
              </a:stretch>
            </p:blipFill>
            <p:spPr>
              <a:xfrm>
                <a:off x="5228657" y="2910497"/>
                <a:ext cx="3061797" cy="1854128"/>
              </a:xfrm>
              <a:prstGeom prst="rect">
                <a:avLst/>
              </a:prstGeom>
            </p:spPr>
          </p:pic>
          <p:cxnSp>
            <p:nvCxnSpPr>
              <p:cNvPr id="13" name="Straight Arrow Connector 12">
                <a:extLst>
                  <a:ext uri="{FF2B5EF4-FFF2-40B4-BE49-F238E27FC236}">
                    <a16:creationId xmlns:a16="http://schemas.microsoft.com/office/drawing/2014/main" id="{FFABC53E-3B95-45DF-A34B-02045CF4F94D}"/>
                  </a:ext>
                </a:extLst>
              </p:cNvPr>
              <p:cNvCxnSpPr/>
              <p:nvPr/>
            </p:nvCxnSpPr>
            <p:spPr>
              <a:xfrm flipV="1">
                <a:off x="6123937" y="3602288"/>
                <a:ext cx="153775" cy="356214"/>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9A8AF5D-EBC0-4FD3-8AF9-0D88110870F7}"/>
                  </a:ext>
                </a:extLst>
              </p:cNvPr>
              <p:cNvCxnSpPr>
                <a:cxnSpLocks/>
              </p:cNvCxnSpPr>
              <p:nvPr/>
            </p:nvCxnSpPr>
            <p:spPr>
              <a:xfrm>
                <a:off x="6716775" y="3590684"/>
                <a:ext cx="290019" cy="25074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C88DC072-7667-4893-A637-56E55DA3AFDC}"/>
                </a:ext>
              </a:extLst>
            </p:cNvPr>
            <p:cNvSpPr txBox="1"/>
            <p:nvPr/>
          </p:nvSpPr>
          <p:spPr>
            <a:xfrm>
              <a:off x="4320680" y="3735499"/>
              <a:ext cx="1452268"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Excitatory synapse </a:t>
              </a:r>
            </a:p>
          </p:txBody>
        </p:sp>
        <p:sp>
          <p:nvSpPr>
            <p:cNvPr id="11" name="TextBox 10">
              <a:extLst>
                <a:ext uri="{FF2B5EF4-FFF2-40B4-BE49-F238E27FC236}">
                  <a16:creationId xmlns:a16="http://schemas.microsoft.com/office/drawing/2014/main" id="{8B88C054-7083-47C1-9891-DADDAE03FF3A}"/>
                </a:ext>
              </a:extLst>
            </p:cNvPr>
            <p:cNvSpPr txBox="1"/>
            <p:nvPr/>
          </p:nvSpPr>
          <p:spPr>
            <a:xfrm>
              <a:off x="7616385" y="3837683"/>
              <a:ext cx="1504490"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Inhibitory synapse</a:t>
              </a:r>
            </a:p>
          </p:txBody>
        </p:sp>
      </p:grpSp>
      <p:sp>
        <p:nvSpPr>
          <p:cNvPr id="3" name="TextBox 2">
            <a:extLst>
              <a:ext uri="{FF2B5EF4-FFF2-40B4-BE49-F238E27FC236}">
                <a16:creationId xmlns:a16="http://schemas.microsoft.com/office/drawing/2014/main" id="{6FBA3CDA-01C1-487B-B41C-8C3025D2E6FC}"/>
              </a:ext>
            </a:extLst>
          </p:cNvPr>
          <p:cNvSpPr txBox="1"/>
          <p:nvPr/>
        </p:nvSpPr>
        <p:spPr>
          <a:xfrm>
            <a:off x="9275333" y="1131416"/>
            <a:ext cx="1996751" cy="584775"/>
          </a:xfrm>
          <a:prstGeom prst="rect">
            <a:avLst/>
          </a:prstGeom>
          <a:noFill/>
        </p:spPr>
        <p:txBody>
          <a:bodyPr wrap="square" rtlCol="0">
            <a:spAutoFit/>
          </a:bodyPr>
          <a:lstStyle/>
          <a:p>
            <a:r>
              <a:rPr lang="en-US" dirty="0"/>
              <a:t>Concise slide on signal propagation </a:t>
            </a:r>
          </a:p>
        </p:txBody>
      </p:sp>
      <p:grpSp>
        <p:nvGrpSpPr>
          <p:cNvPr id="33" name="Group 32">
            <a:extLst>
              <a:ext uri="{FF2B5EF4-FFF2-40B4-BE49-F238E27FC236}">
                <a16:creationId xmlns:a16="http://schemas.microsoft.com/office/drawing/2014/main" id="{F019BF2A-4456-4113-BFDD-2D36850D817E}"/>
              </a:ext>
            </a:extLst>
          </p:cNvPr>
          <p:cNvGrpSpPr/>
          <p:nvPr/>
        </p:nvGrpSpPr>
        <p:grpSpPr>
          <a:xfrm>
            <a:off x="1409426" y="2839321"/>
            <a:ext cx="2057401" cy="1873490"/>
            <a:chOff x="1008206" y="2839321"/>
            <a:chExt cx="2057401" cy="1873490"/>
          </a:xfrm>
        </p:grpSpPr>
        <p:sp>
          <p:nvSpPr>
            <p:cNvPr id="86" name="TextBox 85">
              <a:extLst>
                <a:ext uri="{FF2B5EF4-FFF2-40B4-BE49-F238E27FC236}">
                  <a16:creationId xmlns:a16="http://schemas.microsoft.com/office/drawing/2014/main" id="{A73497D3-10EB-41B4-8253-754D29FAC22B}"/>
                </a:ext>
              </a:extLst>
            </p:cNvPr>
            <p:cNvSpPr txBox="1"/>
            <p:nvPr/>
          </p:nvSpPr>
          <p:spPr>
            <a:xfrm>
              <a:off x="1008206" y="4251146"/>
              <a:ext cx="2057401" cy="461665"/>
            </a:xfrm>
            <a:prstGeom prst="rect">
              <a:avLst/>
            </a:prstGeom>
            <a:solidFill>
              <a:srgbClr val="FFCCCC"/>
            </a:solidFill>
            <a:ln w="19050">
              <a:solidFill>
                <a:srgbClr val="FF0000"/>
              </a:solidFill>
            </a:ln>
          </p:spPr>
          <p:txBody>
            <a:bodyPr wrap="square" rtlCol="0">
              <a:spAutoFit/>
            </a:bodyPr>
            <a:lstStyle/>
            <a:p>
              <a:r>
                <a:rPr lang="en-US" sz="2400" b="1" dirty="0">
                  <a:latin typeface="+mn-lt"/>
                </a:rPr>
                <a:t>Depolarization</a:t>
              </a:r>
            </a:p>
          </p:txBody>
        </p:sp>
        <p:grpSp>
          <p:nvGrpSpPr>
            <p:cNvPr id="87" name="Group 86">
              <a:extLst>
                <a:ext uri="{FF2B5EF4-FFF2-40B4-BE49-F238E27FC236}">
                  <a16:creationId xmlns:a16="http://schemas.microsoft.com/office/drawing/2014/main" id="{B88A73AF-BEC4-411E-84E4-B92DABCBDA46}"/>
                </a:ext>
              </a:extLst>
            </p:cNvPr>
            <p:cNvGrpSpPr/>
            <p:nvPr/>
          </p:nvGrpSpPr>
          <p:grpSpPr>
            <a:xfrm>
              <a:off x="1375601" y="2839321"/>
              <a:ext cx="1352872" cy="1351526"/>
              <a:chOff x="498900" y="4202179"/>
              <a:chExt cx="1826965" cy="1816843"/>
            </a:xfrm>
          </p:grpSpPr>
          <p:grpSp>
            <p:nvGrpSpPr>
              <p:cNvPr id="88" name="Group 87">
                <a:extLst>
                  <a:ext uri="{FF2B5EF4-FFF2-40B4-BE49-F238E27FC236}">
                    <a16:creationId xmlns:a16="http://schemas.microsoft.com/office/drawing/2014/main" id="{B83C1C44-249C-4253-9CE2-D80E5EF7FA52}"/>
                  </a:ext>
                </a:extLst>
              </p:cNvPr>
              <p:cNvGrpSpPr/>
              <p:nvPr/>
            </p:nvGrpSpPr>
            <p:grpSpPr>
              <a:xfrm>
                <a:off x="498900" y="4202179"/>
                <a:ext cx="1826965" cy="1816843"/>
                <a:chOff x="1677971" y="2425219"/>
                <a:chExt cx="2318994" cy="2347274"/>
              </a:xfrm>
            </p:grpSpPr>
            <p:sp>
              <p:nvSpPr>
                <p:cNvPr id="90" name="Circle: Hollow 89">
                  <a:extLst>
                    <a:ext uri="{FF2B5EF4-FFF2-40B4-BE49-F238E27FC236}">
                      <a16:creationId xmlns:a16="http://schemas.microsoft.com/office/drawing/2014/main" id="{482A1A41-4F42-4536-874E-DBB5E95CCA91}"/>
                    </a:ext>
                  </a:extLst>
                </p:cNvPr>
                <p:cNvSpPr/>
                <p:nvPr/>
              </p:nvSpPr>
              <p:spPr>
                <a:xfrm>
                  <a:off x="1677971" y="2425219"/>
                  <a:ext cx="2318994" cy="2347274"/>
                </a:xfrm>
                <a:prstGeom prst="don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1" name="Straight Arrow Connector 90">
                  <a:extLst>
                    <a:ext uri="{FF2B5EF4-FFF2-40B4-BE49-F238E27FC236}">
                      <a16:creationId xmlns:a16="http://schemas.microsoft.com/office/drawing/2014/main" id="{C3B95F8A-2B98-4BBB-890B-7EA6E4976581}"/>
                    </a:ext>
                  </a:extLst>
                </p:cNvPr>
                <p:cNvCxnSpPr>
                  <a:cxnSpLocks/>
                </p:cNvCxnSpPr>
                <p:nvPr/>
              </p:nvCxnSpPr>
              <p:spPr>
                <a:xfrm>
                  <a:off x="2837468" y="2441542"/>
                  <a:ext cx="0" cy="546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339627A-E92E-4C8B-A246-F37E5A3518DD}"/>
                    </a:ext>
                  </a:extLst>
                </p:cNvPr>
                <p:cNvCxnSpPr>
                  <a:cxnSpLocks/>
                </p:cNvCxnSpPr>
                <p:nvPr/>
              </p:nvCxnSpPr>
              <p:spPr>
                <a:xfrm rot="10800000">
                  <a:off x="2848466" y="4213780"/>
                  <a:ext cx="0" cy="546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0DD83C5-6522-4EE3-914E-D89DA71E9565}"/>
                    </a:ext>
                  </a:extLst>
                </p:cNvPr>
                <p:cNvCxnSpPr>
                  <a:cxnSpLocks/>
                  <a:stCxn id="90" idx="1"/>
                </p:cNvCxnSpPr>
                <p:nvPr/>
              </p:nvCxnSpPr>
              <p:spPr>
                <a:xfrm>
                  <a:off x="2017580" y="2768969"/>
                  <a:ext cx="370544" cy="4056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6584A22-1A31-4F4C-A002-5526AB4BD3CA}"/>
                    </a:ext>
                  </a:extLst>
                </p:cNvPr>
                <p:cNvCxnSpPr>
                  <a:cxnSpLocks/>
                  <a:stCxn id="90" idx="2"/>
                </p:cNvCxnSpPr>
                <p:nvPr/>
              </p:nvCxnSpPr>
              <p:spPr>
                <a:xfrm>
                  <a:off x="1677971" y="3598856"/>
                  <a:ext cx="563465" cy="1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8FF4979-784F-434B-9214-9E8B67B69218}"/>
                    </a:ext>
                  </a:extLst>
                </p:cNvPr>
                <p:cNvCxnSpPr>
                  <a:cxnSpLocks/>
                  <a:stCxn id="90" idx="3"/>
                </p:cNvCxnSpPr>
                <p:nvPr/>
              </p:nvCxnSpPr>
              <p:spPr>
                <a:xfrm flipV="1">
                  <a:off x="2017580" y="4034195"/>
                  <a:ext cx="388301" cy="394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604E7801-00B7-49F2-A561-96B646CC96D5}"/>
                    </a:ext>
                  </a:extLst>
                </p:cNvPr>
                <p:cNvCxnSpPr>
                  <a:cxnSpLocks/>
                  <a:stCxn id="90" idx="7"/>
                </p:cNvCxnSpPr>
                <p:nvPr/>
              </p:nvCxnSpPr>
              <p:spPr>
                <a:xfrm flipH="1">
                  <a:off x="3286815" y="2768969"/>
                  <a:ext cx="370541" cy="426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1F7E4AF4-F4F5-403F-B3CA-9B050EE3F763}"/>
                    </a:ext>
                  </a:extLst>
                </p:cNvPr>
                <p:cNvCxnSpPr>
                  <a:cxnSpLocks/>
                  <a:stCxn id="90" idx="6"/>
                </p:cNvCxnSpPr>
                <p:nvPr/>
              </p:nvCxnSpPr>
              <p:spPr>
                <a:xfrm flipH="1">
                  <a:off x="3482297" y="3598856"/>
                  <a:ext cx="514668" cy="1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FF780D6-59E5-4CB1-8DFF-38C45D185258}"/>
                    </a:ext>
                  </a:extLst>
                </p:cNvPr>
                <p:cNvCxnSpPr>
                  <a:cxnSpLocks/>
                  <a:stCxn id="90" idx="5"/>
                </p:cNvCxnSpPr>
                <p:nvPr/>
              </p:nvCxnSpPr>
              <p:spPr>
                <a:xfrm flipH="1" flipV="1">
                  <a:off x="3263724" y="4034195"/>
                  <a:ext cx="393632" cy="394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9" name="Oval 88">
                <a:extLst>
                  <a:ext uri="{FF2B5EF4-FFF2-40B4-BE49-F238E27FC236}">
                    <a16:creationId xmlns:a16="http://schemas.microsoft.com/office/drawing/2014/main" id="{14E5C3FF-1ACF-4164-B2E1-FF917BBDF5D9}"/>
                  </a:ext>
                </a:extLst>
              </p:cNvPr>
              <p:cNvSpPr/>
              <p:nvPr/>
            </p:nvSpPr>
            <p:spPr>
              <a:xfrm>
                <a:off x="1072367" y="4768518"/>
                <a:ext cx="685800" cy="6858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kern="1200" dirty="0">
                    <a:solidFill>
                      <a:schemeClr val="tx1"/>
                    </a:solidFill>
                    <a:latin typeface="Calibri"/>
                  </a:rPr>
                  <a:t>+</a:t>
                </a:r>
                <a:endParaRPr kumimoji="0" lang="en-US" sz="3600" b="1" i="0" u="none" strike="noStrike" kern="1200" cap="none" spc="0" normalizeH="0" baseline="0" noProof="0" dirty="0">
                  <a:ln>
                    <a:noFill/>
                  </a:ln>
                  <a:solidFill>
                    <a:schemeClr val="tx1"/>
                  </a:solidFill>
                  <a:effectLst/>
                  <a:uLnTx/>
                  <a:uFillTx/>
                  <a:latin typeface="Calibri"/>
                  <a:ea typeface="+mn-ea"/>
                  <a:cs typeface="+mn-cs"/>
                </a:endParaRPr>
              </a:p>
            </p:txBody>
          </p:sp>
        </p:grpSp>
      </p:grpSp>
      <p:sp>
        <p:nvSpPr>
          <p:cNvPr id="140" name="TextBox 139">
            <a:extLst>
              <a:ext uri="{FF2B5EF4-FFF2-40B4-BE49-F238E27FC236}">
                <a16:creationId xmlns:a16="http://schemas.microsoft.com/office/drawing/2014/main" id="{4AD69521-F619-47A5-B7AD-6C7D86640334}"/>
              </a:ext>
            </a:extLst>
          </p:cNvPr>
          <p:cNvSpPr txBox="1"/>
          <p:nvPr/>
        </p:nvSpPr>
        <p:spPr>
          <a:xfrm>
            <a:off x="3903563" y="3330744"/>
            <a:ext cx="2939635" cy="830997"/>
          </a:xfrm>
          <a:prstGeom prst="rect">
            <a:avLst/>
          </a:prstGeom>
          <a:solidFill>
            <a:schemeClr val="accent1">
              <a:lumMod val="20000"/>
              <a:lumOff val="80000"/>
            </a:schemeClr>
          </a:solidFill>
          <a:ln>
            <a:solidFill>
              <a:schemeClr val="accent1">
                <a:lumMod val="60000"/>
                <a:lumOff val="40000"/>
              </a:schemeClr>
            </a:solidFill>
          </a:ln>
        </p:spPr>
        <p:txBody>
          <a:bodyPr wrap="square" rtlCol="0">
            <a:spAutoFit/>
          </a:bodyPr>
          <a:lstStyle>
            <a:defPPr marR="0" lvl="0" algn="l" rtl="0">
              <a:lnSpc>
                <a:spcPct val="100000"/>
              </a:lnSpc>
              <a:spcBef>
                <a:spcPts val="0"/>
              </a:spcBef>
              <a:spcAft>
                <a:spcPts val="0"/>
              </a:spcAft>
            </a:defPPr>
            <a:lvl1pPr marL="342900" indent="-342900">
              <a:buSzPct val="120000"/>
              <a:buFont typeface="Calibri" panose="020F0502020204030204" pitchFamily="34" charset="0"/>
              <a:buChar char="•"/>
              <a:defRPr sz="2400">
                <a:latin typeface="+mn-lt"/>
              </a:defRPr>
            </a:lvl1pPr>
          </a:lstStyle>
          <a:p>
            <a:pPr marL="0" indent="0" algn="ctr">
              <a:buNone/>
            </a:pPr>
            <a:r>
              <a:rPr lang="en-US" dirty="0"/>
              <a:t>Inflow Na</a:t>
            </a:r>
            <a:r>
              <a:rPr lang="en-US" baseline="30000" dirty="0"/>
              <a:t>+</a:t>
            </a:r>
            <a:r>
              <a:rPr lang="en-US" dirty="0"/>
              <a:t> ends </a:t>
            </a:r>
          </a:p>
          <a:p>
            <a:pPr marL="0" indent="0" algn="ctr">
              <a:buNone/>
            </a:pPr>
            <a:r>
              <a:rPr lang="en-US" dirty="0"/>
              <a:t>Outflow K</a:t>
            </a:r>
            <a:r>
              <a:rPr lang="en-US" baseline="30000" dirty="0"/>
              <a:t>+</a:t>
            </a:r>
            <a:r>
              <a:rPr lang="en-US" dirty="0"/>
              <a:t> dominates</a:t>
            </a:r>
          </a:p>
        </p:txBody>
      </p:sp>
      <p:grpSp>
        <p:nvGrpSpPr>
          <p:cNvPr id="30" name="Group 29">
            <a:extLst>
              <a:ext uri="{FF2B5EF4-FFF2-40B4-BE49-F238E27FC236}">
                <a16:creationId xmlns:a16="http://schemas.microsoft.com/office/drawing/2014/main" id="{C927D4C0-01B7-4630-B706-B4DFB502D767}"/>
              </a:ext>
            </a:extLst>
          </p:cNvPr>
          <p:cNvGrpSpPr/>
          <p:nvPr/>
        </p:nvGrpSpPr>
        <p:grpSpPr>
          <a:xfrm>
            <a:off x="3801273" y="4259288"/>
            <a:ext cx="4432088" cy="1983240"/>
            <a:chOff x="3512024" y="4259288"/>
            <a:chExt cx="4432088" cy="1983240"/>
          </a:xfrm>
        </p:grpSpPr>
        <p:grpSp>
          <p:nvGrpSpPr>
            <p:cNvPr id="79" name="Group 78">
              <a:extLst>
                <a:ext uri="{FF2B5EF4-FFF2-40B4-BE49-F238E27FC236}">
                  <a16:creationId xmlns:a16="http://schemas.microsoft.com/office/drawing/2014/main" id="{8884EA67-822B-46FC-867C-37512C352796}"/>
                </a:ext>
              </a:extLst>
            </p:cNvPr>
            <p:cNvGrpSpPr/>
            <p:nvPr/>
          </p:nvGrpSpPr>
          <p:grpSpPr>
            <a:xfrm>
              <a:off x="3512024" y="4259288"/>
              <a:ext cx="4432088" cy="1983240"/>
              <a:chOff x="4771655" y="3800883"/>
              <a:chExt cx="4432088" cy="1983240"/>
            </a:xfrm>
          </p:grpSpPr>
          <p:pic>
            <p:nvPicPr>
              <p:cNvPr id="80" name="Picture 79">
                <a:extLst>
                  <a:ext uri="{FF2B5EF4-FFF2-40B4-BE49-F238E27FC236}">
                    <a16:creationId xmlns:a16="http://schemas.microsoft.com/office/drawing/2014/main" id="{68079876-DBEF-443A-9019-69ABD5362774}"/>
                  </a:ext>
                </a:extLst>
              </p:cNvPr>
              <p:cNvPicPr>
                <a:picLocks noChangeAspect="1"/>
              </p:cNvPicPr>
              <p:nvPr/>
            </p:nvPicPr>
            <p:blipFill rotWithShape="1">
              <a:blip r:embed="rId3"/>
              <a:srcRect t="5687" b="5616"/>
              <a:stretch/>
            </p:blipFill>
            <p:spPr>
              <a:xfrm>
                <a:off x="4771655" y="3800883"/>
                <a:ext cx="3799066" cy="1892310"/>
              </a:xfrm>
              <a:prstGeom prst="rect">
                <a:avLst/>
              </a:prstGeom>
            </p:spPr>
          </p:pic>
          <p:sp>
            <p:nvSpPr>
              <p:cNvPr id="84" name="Oval 83">
                <a:extLst>
                  <a:ext uri="{FF2B5EF4-FFF2-40B4-BE49-F238E27FC236}">
                    <a16:creationId xmlns:a16="http://schemas.microsoft.com/office/drawing/2014/main" id="{F9E5E048-EC77-4F09-BC02-081168C7DBCB}"/>
                  </a:ext>
                </a:extLst>
              </p:cNvPr>
              <p:cNvSpPr/>
              <p:nvPr/>
            </p:nvSpPr>
            <p:spPr>
              <a:xfrm>
                <a:off x="6550803" y="5089366"/>
                <a:ext cx="184994" cy="196837"/>
              </a:xfrm>
              <a:prstGeom prst="ellipse">
                <a:avLst/>
              </a:prstGeom>
              <a:solidFill>
                <a:schemeClr val="accent3">
                  <a:lumMod val="60000"/>
                  <a:lumOff val="40000"/>
                  <a:alpha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B644984B-9269-4E19-8C67-A83C4C3F0957}"/>
                  </a:ext>
                </a:extLst>
              </p:cNvPr>
              <p:cNvSpPr txBox="1"/>
              <p:nvPr/>
            </p:nvSpPr>
            <p:spPr>
              <a:xfrm>
                <a:off x="6811781" y="5322458"/>
                <a:ext cx="2391962" cy="461665"/>
              </a:xfrm>
              <a:prstGeom prst="rect">
                <a:avLst/>
              </a:prstGeom>
              <a:solidFill>
                <a:schemeClr val="accent3">
                  <a:lumMod val="20000"/>
                  <a:lumOff val="80000"/>
                </a:schemeClr>
              </a:solidFill>
              <a:ln>
                <a:solidFill>
                  <a:schemeClr val="accent3">
                    <a:lumMod val="60000"/>
                    <a:lumOff val="40000"/>
                  </a:schemeClr>
                </a:solidFill>
              </a:ln>
            </p:spPr>
            <p:txBody>
              <a:bodyPr wrap="square" rtlCol="0">
                <a:spAutoFit/>
              </a:bodyPr>
              <a:lstStyle/>
              <a:p>
                <a:r>
                  <a:rPr lang="en-US" sz="2400" dirty="0">
                    <a:latin typeface="+mn-lt"/>
                  </a:rPr>
                  <a:t>Na</a:t>
                </a:r>
                <a:r>
                  <a:rPr lang="en-US" sz="2400" baseline="30000" dirty="0">
                    <a:latin typeface="+mn-lt"/>
                  </a:rPr>
                  <a:t>+</a:t>
                </a:r>
                <a:r>
                  <a:rPr lang="en-US" sz="2400" dirty="0">
                    <a:latin typeface="+mn-lt"/>
                  </a:rPr>
                  <a:t> inflow begins</a:t>
                </a:r>
              </a:p>
            </p:txBody>
          </p:sp>
        </p:grpSp>
        <p:cxnSp>
          <p:nvCxnSpPr>
            <p:cNvPr id="141" name="Straight Arrow Connector 140">
              <a:extLst>
                <a:ext uri="{FF2B5EF4-FFF2-40B4-BE49-F238E27FC236}">
                  <a16:creationId xmlns:a16="http://schemas.microsoft.com/office/drawing/2014/main" id="{E48C4544-9920-4A54-BFDF-03B1DDE7238D}"/>
                </a:ext>
              </a:extLst>
            </p:cNvPr>
            <p:cNvCxnSpPr>
              <a:cxnSpLocks/>
            </p:cNvCxnSpPr>
            <p:nvPr/>
          </p:nvCxnSpPr>
          <p:spPr>
            <a:xfrm flipV="1">
              <a:off x="4765980" y="4656258"/>
              <a:ext cx="79197" cy="624869"/>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025D846-3FDA-4F8A-A679-F781373CE209}"/>
                </a:ext>
              </a:extLst>
            </p:cNvPr>
            <p:cNvCxnSpPr>
              <a:cxnSpLocks/>
            </p:cNvCxnSpPr>
            <p:nvPr/>
          </p:nvCxnSpPr>
          <p:spPr>
            <a:xfrm>
              <a:off x="5187820" y="4656258"/>
              <a:ext cx="103352" cy="64176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1ED1E913-7F40-4CBD-8731-01984C6E739A}"/>
                </a:ext>
              </a:extLst>
            </p:cNvPr>
            <p:cNvSpPr/>
            <p:nvPr/>
          </p:nvSpPr>
          <p:spPr>
            <a:xfrm>
              <a:off x="4921057" y="4263261"/>
              <a:ext cx="184994" cy="196837"/>
            </a:xfrm>
            <a:prstGeom prst="ellipse">
              <a:avLst/>
            </a:prstGeom>
            <a:solidFill>
              <a:schemeClr val="accent1">
                <a:lumMod val="20000"/>
                <a:lumOff val="80000"/>
                <a:alpha val="5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43">
            <a:extLst>
              <a:ext uri="{FF2B5EF4-FFF2-40B4-BE49-F238E27FC236}">
                <a16:creationId xmlns:a16="http://schemas.microsoft.com/office/drawing/2014/main" id="{015C91C5-52A7-41F9-88B0-EB19748F46D9}"/>
              </a:ext>
            </a:extLst>
          </p:cNvPr>
          <p:cNvGrpSpPr/>
          <p:nvPr/>
        </p:nvGrpSpPr>
        <p:grpSpPr>
          <a:xfrm>
            <a:off x="6974843" y="2858650"/>
            <a:ext cx="2057400" cy="1862303"/>
            <a:chOff x="6956181" y="2858650"/>
            <a:chExt cx="2057400" cy="1862303"/>
          </a:xfrm>
        </p:grpSpPr>
        <p:sp>
          <p:nvSpPr>
            <p:cNvPr id="145" name="TextBox 144">
              <a:extLst>
                <a:ext uri="{FF2B5EF4-FFF2-40B4-BE49-F238E27FC236}">
                  <a16:creationId xmlns:a16="http://schemas.microsoft.com/office/drawing/2014/main" id="{C717A887-FC61-4117-86A4-36A83EEBA221}"/>
                </a:ext>
              </a:extLst>
            </p:cNvPr>
            <p:cNvSpPr txBox="1"/>
            <p:nvPr/>
          </p:nvSpPr>
          <p:spPr>
            <a:xfrm>
              <a:off x="6956181" y="4259288"/>
              <a:ext cx="2057400" cy="461665"/>
            </a:xfrm>
            <a:prstGeom prst="rect">
              <a:avLst/>
            </a:prstGeom>
            <a:solidFill>
              <a:schemeClr val="accent1">
                <a:lumMod val="20000"/>
                <a:lumOff val="80000"/>
              </a:schemeClr>
            </a:solidFill>
            <a:ln w="19050">
              <a:solidFill>
                <a:schemeClr val="accent1">
                  <a:lumMod val="75000"/>
                </a:schemeClr>
              </a:solidFill>
            </a:ln>
          </p:spPr>
          <p:txBody>
            <a:bodyPr wrap="square" rtlCol="0">
              <a:spAutoFit/>
            </a:bodyPr>
            <a:lstStyle/>
            <a:p>
              <a:r>
                <a:rPr lang="en-US" sz="2400" b="1" dirty="0">
                  <a:latin typeface="+mn-lt"/>
                </a:rPr>
                <a:t>Repolarization</a:t>
              </a:r>
            </a:p>
          </p:txBody>
        </p:sp>
        <p:grpSp>
          <p:nvGrpSpPr>
            <p:cNvPr id="146" name="Group 145">
              <a:extLst>
                <a:ext uri="{FF2B5EF4-FFF2-40B4-BE49-F238E27FC236}">
                  <a16:creationId xmlns:a16="http://schemas.microsoft.com/office/drawing/2014/main" id="{960C379B-063B-4D01-8FFA-4A3B72B4C667}"/>
                </a:ext>
              </a:extLst>
            </p:cNvPr>
            <p:cNvGrpSpPr/>
            <p:nvPr/>
          </p:nvGrpSpPr>
          <p:grpSpPr>
            <a:xfrm>
              <a:off x="7346779" y="2858650"/>
              <a:ext cx="1336422" cy="1294876"/>
              <a:chOff x="486515" y="1929238"/>
              <a:chExt cx="1858739" cy="1796172"/>
            </a:xfrm>
          </p:grpSpPr>
          <p:grpSp>
            <p:nvGrpSpPr>
              <p:cNvPr id="147" name="Group 146">
                <a:extLst>
                  <a:ext uri="{FF2B5EF4-FFF2-40B4-BE49-F238E27FC236}">
                    <a16:creationId xmlns:a16="http://schemas.microsoft.com/office/drawing/2014/main" id="{20956F6A-3C19-4006-A86C-D7C2314F8136}"/>
                  </a:ext>
                </a:extLst>
              </p:cNvPr>
              <p:cNvGrpSpPr/>
              <p:nvPr/>
            </p:nvGrpSpPr>
            <p:grpSpPr>
              <a:xfrm>
                <a:off x="486515" y="1929238"/>
                <a:ext cx="1858739" cy="1796172"/>
                <a:chOff x="2495086" y="3949620"/>
                <a:chExt cx="2001500" cy="2045827"/>
              </a:xfrm>
            </p:grpSpPr>
            <p:sp>
              <p:nvSpPr>
                <p:cNvPr id="149" name="Circle: Hollow 148">
                  <a:extLst>
                    <a:ext uri="{FF2B5EF4-FFF2-40B4-BE49-F238E27FC236}">
                      <a16:creationId xmlns:a16="http://schemas.microsoft.com/office/drawing/2014/main" id="{40ADFE05-320A-4B03-AB13-2F3467EE5EE3}"/>
                    </a:ext>
                  </a:extLst>
                </p:cNvPr>
                <p:cNvSpPr/>
                <p:nvPr/>
              </p:nvSpPr>
              <p:spPr>
                <a:xfrm>
                  <a:off x="2495086" y="3949620"/>
                  <a:ext cx="2001500" cy="2045827"/>
                </a:xfrm>
                <a:prstGeom prst="don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0" name="Straight Arrow Connector 149">
                  <a:extLst>
                    <a:ext uri="{FF2B5EF4-FFF2-40B4-BE49-F238E27FC236}">
                      <a16:creationId xmlns:a16="http://schemas.microsoft.com/office/drawing/2014/main" id="{E0F9DC0F-17FA-44D1-8B08-91A987872545}"/>
                    </a:ext>
                  </a:extLst>
                </p:cNvPr>
                <p:cNvCxnSpPr>
                  <a:cxnSpLocks/>
                </p:cNvCxnSpPr>
                <p:nvPr/>
              </p:nvCxnSpPr>
              <p:spPr>
                <a:xfrm rot="10800000">
                  <a:off x="3495836" y="3963847"/>
                  <a:ext cx="0" cy="4765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C40CBB3-13E9-4209-89DD-4B178EB3EDA5}"/>
                    </a:ext>
                  </a:extLst>
                </p:cNvPr>
                <p:cNvCxnSpPr>
                  <a:cxnSpLocks/>
                </p:cNvCxnSpPr>
                <p:nvPr/>
              </p:nvCxnSpPr>
              <p:spPr>
                <a:xfrm>
                  <a:off x="3505328" y="5508486"/>
                  <a:ext cx="0" cy="4765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1E1A871-D344-4064-ACC3-1BB2329A8D9D}"/>
                    </a:ext>
                  </a:extLst>
                </p:cNvPr>
                <p:cNvCxnSpPr>
                  <a:cxnSpLocks/>
                </p:cNvCxnSpPr>
                <p:nvPr/>
              </p:nvCxnSpPr>
              <p:spPr>
                <a:xfrm rot="10800000">
                  <a:off x="2788199" y="4249224"/>
                  <a:ext cx="319813" cy="3535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1B0C340A-37C0-4675-922F-80BE2BE506C4}"/>
                    </a:ext>
                  </a:extLst>
                </p:cNvPr>
                <p:cNvCxnSpPr>
                  <a:cxnSpLocks/>
                </p:cNvCxnSpPr>
                <p:nvPr/>
              </p:nvCxnSpPr>
              <p:spPr>
                <a:xfrm rot="10800000">
                  <a:off x="2495086" y="4972534"/>
                  <a:ext cx="486321" cy="12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408A308E-028C-4742-B815-CE7383F20F0E}"/>
                    </a:ext>
                  </a:extLst>
                </p:cNvPr>
                <p:cNvCxnSpPr>
                  <a:cxnSpLocks/>
                  <a:endCxn id="149" idx="3"/>
                </p:cNvCxnSpPr>
                <p:nvPr/>
              </p:nvCxnSpPr>
              <p:spPr>
                <a:xfrm flipH="1">
                  <a:off x="2788200" y="5366824"/>
                  <a:ext cx="337736" cy="3290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A1B9BEE9-E191-4375-BAC3-AEADF00632A0}"/>
                    </a:ext>
                  </a:extLst>
                </p:cNvPr>
                <p:cNvCxnSpPr>
                  <a:cxnSpLocks/>
                </p:cNvCxnSpPr>
                <p:nvPr/>
              </p:nvCxnSpPr>
              <p:spPr>
                <a:xfrm flipV="1">
                  <a:off x="3873262" y="4249225"/>
                  <a:ext cx="330211" cy="3535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FDF2DEF-2FB9-4698-A0CD-311296A792E3}"/>
                    </a:ext>
                  </a:extLst>
                </p:cNvPr>
                <p:cNvCxnSpPr>
                  <a:cxnSpLocks/>
                </p:cNvCxnSpPr>
                <p:nvPr/>
              </p:nvCxnSpPr>
              <p:spPr>
                <a:xfrm rot="10800000" flipH="1">
                  <a:off x="4052381" y="4972534"/>
                  <a:ext cx="444205" cy="12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D3E6B8A0-0DCF-462E-8C5D-7E72311C31F4}"/>
                    </a:ext>
                  </a:extLst>
                </p:cNvPr>
                <p:cNvCxnSpPr>
                  <a:cxnSpLocks/>
                </p:cNvCxnSpPr>
                <p:nvPr/>
              </p:nvCxnSpPr>
              <p:spPr>
                <a:xfrm rot="10800000" flipH="1" flipV="1">
                  <a:off x="3863733" y="5351964"/>
                  <a:ext cx="339740" cy="3438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8" name="Oval 147">
                <a:extLst>
                  <a:ext uri="{FF2B5EF4-FFF2-40B4-BE49-F238E27FC236}">
                    <a16:creationId xmlns:a16="http://schemas.microsoft.com/office/drawing/2014/main" id="{5A5775A6-CD19-4EB8-95F5-FA741B1A88D9}"/>
                  </a:ext>
                </a:extLst>
              </p:cNvPr>
              <p:cNvSpPr/>
              <p:nvPr/>
            </p:nvSpPr>
            <p:spPr>
              <a:xfrm>
                <a:off x="1072367" y="2487698"/>
                <a:ext cx="685800" cy="685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Calibri"/>
                    <a:ea typeface="+mn-ea"/>
                    <a:cs typeface="+mn-cs"/>
                  </a:rPr>
                  <a:t>-</a:t>
                </a:r>
              </a:p>
            </p:txBody>
          </p:sp>
        </p:grpSp>
      </p:grpSp>
      <p:sp>
        <p:nvSpPr>
          <p:cNvPr id="158" name="TextBox 157">
            <a:extLst>
              <a:ext uri="{FF2B5EF4-FFF2-40B4-BE49-F238E27FC236}">
                <a16:creationId xmlns:a16="http://schemas.microsoft.com/office/drawing/2014/main" id="{07E578FD-8522-4434-AF6D-EE39B68BD233}"/>
              </a:ext>
            </a:extLst>
          </p:cNvPr>
          <p:cNvSpPr txBox="1"/>
          <p:nvPr/>
        </p:nvSpPr>
        <p:spPr>
          <a:xfrm>
            <a:off x="150435" y="4833752"/>
            <a:ext cx="3650838" cy="1200329"/>
          </a:xfrm>
          <a:prstGeom prst="rect">
            <a:avLst/>
          </a:prstGeom>
          <a:solidFill>
            <a:schemeClr val="accent2">
              <a:lumMod val="20000"/>
              <a:lumOff val="80000"/>
            </a:schemeClr>
          </a:solidFill>
        </p:spPr>
        <p:txBody>
          <a:bodyPr wrap="square" rtlCol="0">
            <a:spAutoFit/>
          </a:bodyPr>
          <a:lstStyle/>
          <a:p>
            <a:pPr algn="ctr"/>
            <a:r>
              <a:rPr lang="en-US" sz="2400" dirty="0">
                <a:latin typeface="+mn-lt"/>
              </a:rPr>
              <a:t>Sufficiently depolarized postsynaptic neurons cause action potential</a:t>
            </a:r>
          </a:p>
        </p:txBody>
      </p:sp>
    </p:spTree>
    <p:extLst>
      <p:ext uri="{BB962C8B-B14F-4D97-AF65-F5344CB8AC3E}">
        <p14:creationId xmlns:p14="http://schemas.microsoft.com/office/powerpoint/2010/main" val="233410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0" grpId="0" animBg="1"/>
      <p:bldP spid="1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42A1-F827-486B-9340-CE400E2CE024}"/>
              </a:ext>
            </a:extLst>
          </p:cNvPr>
          <p:cNvSpPr>
            <a:spLocks noGrp="1"/>
          </p:cNvSpPr>
          <p:nvPr>
            <p:ph type="title"/>
          </p:nvPr>
        </p:nvSpPr>
        <p:spPr/>
        <p:txBody>
          <a:bodyPr/>
          <a:lstStyle/>
          <a:p>
            <a:r>
              <a:rPr lang="en-US" dirty="0"/>
              <a:t>Equivalent current dipole</a:t>
            </a:r>
          </a:p>
        </p:txBody>
      </p:sp>
      <p:sp>
        <p:nvSpPr>
          <p:cNvPr id="4" name="Date Placeholder 3">
            <a:extLst>
              <a:ext uri="{FF2B5EF4-FFF2-40B4-BE49-F238E27FC236}">
                <a16:creationId xmlns:a16="http://schemas.microsoft.com/office/drawing/2014/main" id="{F97701EF-6833-439D-9032-B27F944BABCD}"/>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3411A576-128A-4726-9F27-8820C23CFD5D}"/>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6C73B9A4-B137-44F7-8DB4-FD9CFF1DA1E3}"/>
              </a:ext>
            </a:extLst>
          </p:cNvPr>
          <p:cNvSpPr>
            <a:spLocks noGrp="1"/>
          </p:cNvSpPr>
          <p:nvPr>
            <p:ph type="sldNum" sz="quarter" idx="12"/>
          </p:nvPr>
        </p:nvSpPr>
        <p:spPr/>
        <p:txBody>
          <a:bodyPr/>
          <a:lstStyle/>
          <a:p>
            <a:fld id="{ABF20D17-0043-4445-9B8B-9F103D2306E2}" type="slidenum">
              <a:rPr lang="en-IN" smtClean="0"/>
              <a:pPr/>
              <a:t>15</a:t>
            </a:fld>
            <a:endParaRPr lang="en-IN" dirty="0"/>
          </a:p>
        </p:txBody>
      </p:sp>
      <p:grpSp>
        <p:nvGrpSpPr>
          <p:cNvPr id="3" name="Group 2">
            <a:extLst>
              <a:ext uri="{FF2B5EF4-FFF2-40B4-BE49-F238E27FC236}">
                <a16:creationId xmlns:a16="http://schemas.microsoft.com/office/drawing/2014/main" id="{429949D7-840E-4FF7-A7D7-57F13D3B7EAC}"/>
              </a:ext>
            </a:extLst>
          </p:cNvPr>
          <p:cNvGrpSpPr/>
          <p:nvPr/>
        </p:nvGrpSpPr>
        <p:grpSpPr>
          <a:xfrm>
            <a:off x="220006" y="1008910"/>
            <a:ext cx="3861531" cy="1336522"/>
            <a:chOff x="272758" y="1026494"/>
            <a:chExt cx="3861531" cy="1336522"/>
          </a:xfrm>
        </p:grpSpPr>
        <p:grpSp>
          <p:nvGrpSpPr>
            <p:cNvPr id="11" name="Group 10">
              <a:extLst>
                <a:ext uri="{FF2B5EF4-FFF2-40B4-BE49-F238E27FC236}">
                  <a16:creationId xmlns:a16="http://schemas.microsoft.com/office/drawing/2014/main" id="{3911CE24-E35F-4F40-8F73-7FC043447689}"/>
                </a:ext>
              </a:extLst>
            </p:cNvPr>
            <p:cNvGrpSpPr/>
            <p:nvPr/>
          </p:nvGrpSpPr>
          <p:grpSpPr>
            <a:xfrm>
              <a:off x="272758" y="1123392"/>
              <a:ext cx="3861531" cy="1239624"/>
              <a:chOff x="3619109" y="2306882"/>
              <a:chExt cx="4862894" cy="1508317"/>
            </a:xfrm>
          </p:grpSpPr>
          <p:sp>
            <p:nvSpPr>
              <p:cNvPr id="14" name="Rectangle 13">
                <a:extLst>
                  <a:ext uri="{FF2B5EF4-FFF2-40B4-BE49-F238E27FC236}">
                    <a16:creationId xmlns:a16="http://schemas.microsoft.com/office/drawing/2014/main" id="{F47EA2A5-07AD-4644-8B07-6E5A5594E1A0}"/>
                  </a:ext>
                </a:extLst>
              </p:cNvPr>
              <p:cNvSpPr/>
              <p:nvPr/>
            </p:nvSpPr>
            <p:spPr>
              <a:xfrm>
                <a:off x="3912123" y="2319176"/>
                <a:ext cx="4279769" cy="365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E0442C7-B2F9-44CD-9D04-CB5921FDD35B}"/>
                  </a:ext>
                </a:extLst>
              </p:cNvPr>
              <p:cNvSpPr/>
              <p:nvPr/>
            </p:nvSpPr>
            <p:spPr>
              <a:xfrm>
                <a:off x="3912124" y="3436072"/>
                <a:ext cx="4279769" cy="365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35293AA5-0582-43E5-9E6D-99D293271088}"/>
                  </a:ext>
                </a:extLst>
              </p:cNvPr>
              <p:cNvGrpSpPr/>
              <p:nvPr/>
            </p:nvGrpSpPr>
            <p:grpSpPr>
              <a:xfrm>
                <a:off x="5839907" y="2321525"/>
                <a:ext cx="275143" cy="363411"/>
                <a:chOff x="5839907" y="2321525"/>
                <a:chExt cx="520045" cy="363411"/>
              </a:xfrm>
            </p:grpSpPr>
            <p:cxnSp>
              <p:nvCxnSpPr>
                <p:cNvPr id="67" name="Straight Arrow Connector 66">
                  <a:extLst>
                    <a:ext uri="{FF2B5EF4-FFF2-40B4-BE49-F238E27FC236}">
                      <a16:creationId xmlns:a16="http://schemas.microsoft.com/office/drawing/2014/main" id="{A8040BE8-DC91-48CF-8920-94090D2F3FAF}"/>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CB295F3-4831-405A-891B-24D5CC8952BE}"/>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7502E91-7E01-4021-AFA7-1ACE905DB760}"/>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072C840-2436-4C9E-BEF4-00C79D4C2F1C}"/>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A7592240-DFE7-462B-B97F-7008AA98D507}"/>
                  </a:ext>
                </a:extLst>
              </p:cNvPr>
              <p:cNvGrpSpPr/>
              <p:nvPr/>
            </p:nvGrpSpPr>
            <p:grpSpPr>
              <a:xfrm rot="10800000">
                <a:off x="5855026" y="3436071"/>
                <a:ext cx="260023" cy="363411"/>
                <a:chOff x="5839907" y="2321525"/>
                <a:chExt cx="520045" cy="363411"/>
              </a:xfrm>
            </p:grpSpPr>
            <p:cxnSp>
              <p:nvCxnSpPr>
                <p:cNvPr id="63" name="Straight Arrow Connector 62">
                  <a:extLst>
                    <a:ext uri="{FF2B5EF4-FFF2-40B4-BE49-F238E27FC236}">
                      <a16:creationId xmlns:a16="http://schemas.microsoft.com/office/drawing/2014/main" id="{F73CBE71-62AB-4307-AE9A-FF6F8A826AF8}"/>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6301B79-550A-4B10-8EFC-BEFD0C0E4B0B}"/>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8AD45E3-7346-457A-BD03-E7CB8EE79629}"/>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13D47D8-C90D-447C-A914-16F1E7FC3D8C}"/>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91FDD1A-7A8B-445E-81BC-7CE0C1DAC4A9}"/>
                  </a:ext>
                </a:extLst>
              </p:cNvPr>
              <p:cNvGrpSpPr/>
              <p:nvPr/>
            </p:nvGrpSpPr>
            <p:grpSpPr>
              <a:xfrm>
                <a:off x="6593729" y="2325113"/>
                <a:ext cx="1241537" cy="365014"/>
                <a:chOff x="6593729" y="2325113"/>
                <a:chExt cx="1241537" cy="365014"/>
              </a:xfrm>
            </p:grpSpPr>
            <p:grpSp>
              <p:nvGrpSpPr>
                <p:cNvPr id="54" name="Group 53">
                  <a:extLst>
                    <a:ext uri="{FF2B5EF4-FFF2-40B4-BE49-F238E27FC236}">
                      <a16:creationId xmlns:a16="http://schemas.microsoft.com/office/drawing/2014/main" id="{CBE3DF70-2A58-4EEC-8F78-7056D5411961}"/>
                    </a:ext>
                  </a:extLst>
                </p:cNvPr>
                <p:cNvGrpSpPr/>
                <p:nvPr/>
              </p:nvGrpSpPr>
              <p:grpSpPr>
                <a:xfrm rot="10800000">
                  <a:off x="6593729" y="2326716"/>
                  <a:ext cx="520045" cy="363411"/>
                  <a:chOff x="5839907" y="2321525"/>
                  <a:chExt cx="520045" cy="363411"/>
                </a:xfrm>
              </p:grpSpPr>
              <p:cxnSp>
                <p:nvCxnSpPr>
                  <p:cNvPr id="59" name="Straight Arrow Connector 58">
                    <a:extLst>
                      <a:ext uri="{FF2B5EF4-FFF2-40B4-BE49-F238E27FC236}">
                        <a16:creationId xmlns:a16="http://schemas.microsoft.com/office/drawing/2014/main" id="{488E3FE5-79BB-4DA7-96D5-17691D58A7F7}"/>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2927958-D3CC-4BD0-8BD4-2D3D58AE9855}"/>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0A4A629-0014-4512-9D97-15F1203D8838}"/>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E25382F-F140-4F81-A928-593DC1B3AD4D}"/>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FF86A08E-E3E0-4059-ACA3-88EC25B5414C}"/>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34556-AA53-4950-95A0-1323D4B5999D}"/>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91AF359-EBE3-406D-9A49-4B9EF99A4153}"/>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7CAB4E8-39B6-4A74-906E-63007EC36CE8}"/>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3E017D7-1046-4705-99C7-2D5B114772FA}"/>
                  </a:ext>
                </a:extLst>
              </p:cNvPr>
              <p:cNvGrpSpPr/>
              <p:nvPr/>
            </p:nvGrpSpPr>
            <p:grpSpPr>
              <a:xfrm>
                <a:off x="4176413" y="2306882"/>
                <a:ext cx="1241537" cy="365014"/>
                <a:chOff x="6593729" y="2325113"/>
                <a:chExt cx="1241537" cy="365014"/>
              </a:xfrm>
            </p:grpSpPr>
            <p:grpSp>
              <p:nvGrpSpPr>
                <p:cNvPr id="45" name="Group 44">
                  <a:extLst>
                    <a:ext uri="{FF2B5EF4-FFF2-40B4-BE49-F238E27FC236}">
                      <a16:creationId xmlns:a16="http://schemas.microsoft.com/office/drawing/2014/main" id="{4D973EA4-EC5D-4A3B-A341-D2B5660072FB}"/>
                    </a:ext>
                  </a:extLst>
                </p:cNvPr>
                <p:cNvGrpSpPr/>
                <p:nvPr/>
              </p:nvGrpSpPr>
              <p:grpSpPr>
                <a:xfrm rot="10800000">
                  <a:off x="6593729" y="2326716"/>
                  <a:ext cx="520045" cy="363411"/>
                  <a:chOff x="5839907" y="2321525"/>
                  <a:chExt cx="520045" cy="363411"/>
                </a:xfrm>
              </p:grpSpPr>
              <p:cxnSp>
                <p:nvCxnSpPr>
                  <p:cNvPr id="50" name="Straight Arrow Connector 49">
                    <a:extLst>
                      <a:ext uri="{FF2B5EF4-FFF2-40B4-BE49-F238E27FC236}">
                        <a16:creationId xmlns:a16="http://schemas.microsoft.com/office/drawing/2014/main" id="{08E37AA8-FA98-4E23-9F29-AC4345696971}"/>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97A1A26-31C3-4A82-AF82-B8F5C4E05542}"/>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1BD8AF8-A148-49CF-BF5D-05985039AB99}"/>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B567518-6746-4387-8922-B419EE610CC0}"/>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274135AD-69EB-4208-B968-C0070E4EA04B}"/>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8BE03BE-F884-4CD3-88F0-252BFC61627F}"/>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7C75A1F-2DF9-4211-AD47-4257E088E592}"/>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EB74269-4C19-4B86-9F46-87B4D64F50F9}"/>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92EF95A-7A2E-493A-B167-393428FAC21B}"/>
                  </a:ext>
                </a:extLst>
              </p:cNvPr>
              <p:cNvGrpSpPr/>
              <p:nvPr/>
            </p:nvGrpSpPr>
            <p:grpSpPr>
              <a:xfrm rot="10800000">
                <a:off x="6593729" y="3448131"/>
                <a:ext cx="1241537" cy="365014"/>
                <a:chOff x="6593729" y="2325113"/>
                <a:chExt cx="1241537" cy="365014"/>
              </a:xfrm>
            </p:grpSpPr>
            <p:grpSp>
              <p:nvGrpSpPr>
                <p:cNvPr id="36" name="Group 35">
                  <a:extLst>
                    <a:ext uri="{FF2B5EF4-FFF2-40B4-BE49-F238E27FC236}">
                      <a16:creationId xmlns:a16="http://schemas.microsoft.com/office/drawing/2014/main" id="{010BA79E-B723-407E-B347-05B5A2CC6F24}"/>
                    </a:ext>
                  </a:extLst>
                </p:cNvPr>
                <p:cNvGrpSpPr/>
                <p:nvPr/>
              </p:nvGrpSpPr>
              <p:grpSpPr>
                <a:xfrm rot="10800000">
                  <a:off x="6593729" y="2326716"/>
                  <a:ext cx="520045" cy="363411"/>
                  <a:chOff x="5839907" y="2321525"/>
                  <a:chExt cx="520045" cy="363411"/>
                </a:xfrm>
              </p:grpSpPr>
              <p:cxnSp>
                <p:nvCxnSpPr>
                  <p:cNvPr id="41" name="Straight Arrow Connector 40">
                    <a:extLst>
                      <a:ext uri="{FF2B5EF4-FFF2-40B4-BE49-F238E27FC236}">
                        <a16:creationId xmlns:a16="http://schemas.microsoft.com/office/drawing/2014/main" id="{CA619A9D-DCC9-46BB-914C-B49657C3D24C}"/>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2926BF5-A326-4D20-82D3-C566D80D8FFE}"/>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C5D625-C4DC-4107-9037-415368EC8F72}"/>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996B504-DB0F-4FDE-9F14-761839DACB8E}"/>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Straight Arrow Connector 36">
                  <a:extLst>
                    <a:ext uri="{FF2B5EF4-FFF2-40B4-BE49-F238E27FC236}">
                      <a16:creationId xmlns:a16="http://schemas.microsoft.com/office/drawing/2014/main" id="{0978D46A-B504-4825-9CDE-A48CF37B6977}"/>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7B3308-EC28-43A1-AEEE-F1DFEC238464}"/>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18CC0EF-26DC-48E1-B6EB-D7C6E7C0A6DC}"/>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FCF757-179A-4E9A-95A1-C1DB0A1AAEA8}"/>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C82990F-BDD7-4A6E-B9CC-FD15A5C6822E}"/>
                  </a:ext>
                </a:extLst>
              </p:cNvPr>
              <p:cNvGrpSpPr/>
              <p:nvPr/>
            </p:nvGrpSpPr>
            <p:grpSpPr>
              <a:xfrm rot="10800000">
                <a:off x="4201412" y="3450185"/>
                <a:ext cx="1241537" cy="365014"/>
                <a:chOff x="6593729" y="2325113"/>
                <a:chExt cx="1241537" cy="365014"/>
              </a:xfrm>
            </p:grpSpPr>
            <p:grpSp>
              <p:nvGrpSpPr>
                <p:cNvPr id="27" name="Group 26">
                  <a:extLst>
                    <a:ext uri="{FF2B5EF4-FFF2-40B4-BE49-F238E27FC236}">
                      <a16:creationId xmlns:a16="http://schemas.microsoft.com/office/drawing/2014/main" id="{55E03853-25FD-45ED-AED0-8263FCBB1DA6}"/>
                    </a:ext>
                  </a:extLst>
                </p:cNvPr>
                <p:cNvGrpSpPr/>
                <p:nvPr/>
              </p:nvGrpSpPr>
              <p:grpSpPr>
                <a:xfrm rot="10800000">
                  <a:off x="6593729" y="2326716"/>
                  <a:ext cx="520045" cy="363411"/>
                  <a:chOff x="5839907" y="2321525"/>
                  <a:chExt cx="520045" cy="363411"/>
                </a:xfrm>
              </p:grpSpPr>
              <p:cxnSp>
                <p:nvCxnSpPr>
                  <p:cNvPr id="32" name="Straight Arrow Connector 31">
                    <a:extLst>
                      <a:ext uri="{FF2B5EF4-FFF2-40B4-BE49-F238E27FC236}">
                        <a16:creationId xmlns:a16="http://schemas.microsoft.com/office/drawing/2014/main" id="{9267F6D3-8FC5-4738-A724-FCBBBE46D746}"/>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180442E-2C3E-4231-B416-06D0DB65E8AB}"/>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B63EF7F-BA78-4C16-BABE-5AFC8838CA8D}"/>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82A8D29-AC08-492E-94C5-4E438FDEF327}"/>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246990EB-74BA-4330-91EE-0EC6CB66AAD5}"/>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335054-189B-4538-87CF-0BE4E577290E}"/>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100ACD5-1276-4C6B-AFE4-9D2F97469B1D}"/>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A4F403C-687D-4294-95DB-0DCD98A92DE1}"/>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Freeform: Shape 22">
                <a:extLst>
                  <a:ext uri="{FF2B5EF4-FFF2-40B4-BE49-F238E27FC236}">
                    <a16:creationId xmlns:a16="http://schemas.microsoft.com/office/drawing/2014/main" id="{66F7055B-C230-45DE-B2DF-05865FB2F639}"/>
                  </a:ext>
                </a:extLst>
              </p:cNvPr>
              <p:cNvSpPr/>
              <p:nvPr/>
            </p:nvSpPr>
            <p:spPr>
              <a:xfrm>
                <a:off x="3817491" y="2677810"/>
                <a:ext cx="94109" cy="772284"/>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9" h="772284">
                    <a:moveTo>
                      <a:pt x="94109" y="9510"/>
                    </a:moveTo>
                    <a:cubicBezTo>
                      <a:pt x="75270" y="-2344"/>
                      <a:pt x="56432" y="-14197"/>
                      <a:pt x="40769" y="47610"/>
                    </a:cubicBezTo>
                    <a:cubicBezTo>
                      <a:pt x="25106" y="109417"/>
                      <a:pt x="-2094" y="269648"/>
                      <a:pt x="129" y="380350"/>
                    </a:cubicBezTo>
                    <a:cubicBezTo>
                      <a:pt x="2352" y="491052"/>
                      <a:pt x="39711" y="649590"/>
                      <a:pt x="54104" y="711820"/>
                    </a:cubicBezTo>
                    <a:cubicBezTo>
                      <a:pt x="68497" y="774050"/>
                      <a:pt x="82255" y="788655"/>
                      <a:pt x="86489" y="7537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0F61568-C976-4C03-9B69-62EAAEAA6817}"/>
                  </a:ext>
                </a:extLst>
              </p:cNvPr>
              <p:cNvSpPr/>
              <p:nvPr/>
            </p:nvSpPr>
            <p:spPr>
              <a:xfrm>
                <a:off x="3619109" y="2306882"/>
                <a:ext cx="306046" cy="1504301"/>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6516 w 94136"/>
                  <a:gd name="connsiteY4" fmla="*/ 753730 h 760267"/>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9641 w 94136"/>
                  <a:gd name="connsiteY4" fmla="*/ 753730 h 760267"/>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36" h="770228">
                    <a:moveTo>
                      <a:pt x="94136" y="9510"/>
                    </a:moveTo>
                    <a:cubicBezTo>
                      <a:pt x="75297" y="-2344"/>
                      <a:pt x="56459" y="-14197"/>
                      <a:pt x="40796" y="47610"/>
                    </a:cubicBezTo>
                    <a:cubicBezTo>
                      <a:pt x="25133" y="109417"/>
                      <a:pt x="2100" y="286122"/>
                      <a:pt x="156" y="380350"/>
                    </a:cubicBezTo>
                    <a:cubicBezTo>
                      <a:pt x="-1788" y="474578"/>
                      <a:pt x="14737" y="550750"/>
                      <a:pt x="29130" y="612980"/>
                    </a:cubicBezTo>
                    <a:cubicBezTo>
                      <a:pt x="43523" y="675210"/>
                      <a:pt x="86969" y="799059"/>
                      <a:pt x="91203" y="76413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ED87046-9532-4E19-8DDF-19B5504ECD02}"/>
                  </a:ext>
                </a:extLst>
              </p:cNvPr>
              <p:cNvSpPr/>
              <p:nvPr/>
            </p:nvSpPr>
            <p:spPr>
              <a:xfrm rot="10800000">
                <a:off x="8187630" y="2672627"/>
                <a:ext cx="94032" cy="761774"/>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 name="connsiteX0" fmla="*/ 94213 w 94213"/>
                  <a:gd name="connsiteY0" fmla="*/ 4475 h 767249"/>
                  <a:gd name="connsiteX1" fmla="*/ 37063 w 94213"/>
                  <a:gd name="connsiteY1" fmla="*/ 63530 h 767249"/>
                  <a:gd name="connsiteX2" fmla="*/ 233 w 94213"/>
                  <a:gd name="connsiteY2" fmla="*/ 375315 h 767249"/>
                  <a:gd name="connsiteX3" fmla="*/ 54208 w 94213"/>
                  <a:gd name="connsiteY3" fmla="*/ 706785 h 767249"/>
                  <a:gd name="connsiteX4" fmla="*/ 86593 w 94213"/>
                  <a:gd name="connsiteY4" fmla="*/ 748695 h 767249"/>
                  <a:gd name="connsiteX0" fmla="*/ 94032 w 94032"/>
                  <a:gd name="connsiteY0" fmla="*/ 4475 h 761774"/>
                  <a:gd name="connsiteX1" fmla="*/ 36882 w 94032"/>
                  <a:gd name="connsiteY1" fmla="*/ 63530 h 761774"/>
                  <a:gd name="connsiteX2" fmla="*/ 52 w 94032"/>
                  <a:gd name="connsiteY2" fmla="*/ 375315 h 761774"/>
                  <a:gd name="connsiteX3" fmla="*/ 44502 w 94032"/>
                  <a:gd name="connsiteY3" fmla="*/ 682020 h 761774"/>
                  <a:gd name="connsiteX4" fmla="*/ 86412 w 94032"/>
                  <a:gd name="connsiteY4" fmla="*/ 748695 h 761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32" h="761774">
                    <a:moveTo>
                      <a:pt x="94032" y="4475"/>
                    </a:moveTo>
                    <a:cubicBezTo>
                      <a:pt x="75193" y="-7379"/>
                      <a:pt x="52545" y="1723"/>
                      <a:pt x="36882" y="63530"/>
                    </a:cubicBezTo>
                    <a:cubicBezTo>
                      <a:pt x="21219" y="125337"/>
                      <a:pt x="-1218" y="272233"/>
                      <a:pt x="52" y="375315"/>
                    </a:cubicBezTo>
                    <a:cubicBezTo>
                      <a:pt x="1322" y="478397"/>
                      <a:pt x="30109" y="619790"/>
                      <a:pt x="44502" y="682020"/>
                    </a:cubicBezTo>
                    <a:cubicBezTo>
                      <a:pt x="58895" y="744250"/>
                      <a:pt x="82178" y="783620"/>
                      <a:pt x="86412" y="748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C4DA267-3967-4266-8828-8B3CDB1CA427}"/>
                  </a:ext>
                </a:extLst>
              </p:cNvPr>
              <p:cNvSpPr/>
              <p:nvPr/>
            </p:nvSpPr>
            <p:spPr>
              <a:xfrm rot="10800000">
                <a:off x="8176438" y="2312272"/>
                <a:ext cx="305565" cy="1493815"/>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6516 w 94136"/>
                  <a:gd name="connsiteY4" fmla="*/ 753730 h 760267"/>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9641 w 94136"/>
                  <a:gd name="connsiteY4" fmla="*/ 753730 h 760267"/>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 name="connsiteX0" fmla="*/ 93988 w 93988"/>
                  <a:gd name="connsiteY0" fmla="*/ 4141 h 764859"/>
                  <a:gd name="connsiteX1" fmla="*/ 31273 w 93988"/>
                  <a:gd name="connsiteY1" fmla="*/ 65650 h 764859"/>
                  <a:gd name="connsiteX2" fmla="*/ 8 w 93988"/>
                  <a:gd name="connsiteY2" fmla="*/ 374981 h 764859"/>
                  <a:gd name="connsiteX3" fmla="*/ 28982 w 93988"/>
                  <a:gd name="connsiteY3" fmla="*/ 607611 h 764859"/>
                  <a:gd name="connsiteX4" fmla="*/ 91055 w 93988"/>
                  <a:gd name="connsiteY4" fmla="*/ 758765 h 76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8" h="764859">
                    <a:moveTo>
                      <a:pt x="93988" y="4141"/>
                    </a:moveTo>
                    <a:cubicBezTo>
                      <a:pt x="75149" y="-7713"/>
                      <a:pt x="46936" y="3843"/>
                      <a:pt x="31273" y="65650"/>
                    </a:cubicBezTo>
                    <a:cubicBezTo>
                      <a:pt x="15610" y="127457"/>
                      <a:pt x="390" y="284654"/>
                      <a:pt x="8" y="374981"/>
                    </a:cubicBezTo>
                    <a:cubicBezTo>
                      <a:pt x="-374" y="465308"/>
                      <a:pt x="14589" y="545381"/>
                      <a:pt x="28982" y="607611"/>
                    </a:cubicBezTo>
                    <a:cubicBezTo>
                      <a:pt x="43375" y="669841"/>
                      <a:pt x="86821" y="793690"/>
                      <a:pt x="91055" y="7587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Oval 70">
              <a:extLst>
                <a:ext uri="{FF2B5EF4-FFF2-40B4-BE49-F238E27FC236}">
                  <a16:creationId xmlns:a16="http://schemas.microsoft.com/office/drawing/2014/main" id="{0691CD99-BA24-480B-AD10-98BD451E62CC}"/>
                </a:ext>
              </a:extLst>
            </p:cNvPr>
            <p:cNvSpPr/>
            <p:nvPr/>
          </p:nvSpPr>
          <p:spPr>
            <a:xfrm>
              <a:off x="3528247" y="1026494"/>
              <a:ext cx="198126" cy="541520"/>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2" name="Picture 71">
            <a:extLst>
              <a:ext uri="{FF2B5EF4-FFF2-40B4-BE49-F238E27FC236}">
                <a16:creationId xmlns:a16="http://schemas.microsoft.com/office/drawing/2014/main" id="{F02C4983-CD5D-4DB9-AE33-67F07E5993F7}"/>
              </a:ext>
            </a:extLst>
          </p:cNvPr>
          <p:cNvPicPr>
            <a:picLocks noChangeAspect="1"/>
          </p:cNvPicPr>
          <p:nvPr/>
        </p:nvPicPr>
        <p:blipFill rotWithShape="1">
          <a:blip r:embed="rId3"/>
          <a:srcRect r="47768"/>
          <a:stretch/>
        </p:blipFill>
        <p:spPr>
          <a:xfrm>
            <a:off x="7030197" y="709284"/>
            <a:ext cx="1835669" cy="1984560"/>
          </a:xfrm>
          <a:prstGeom prst="rect">
            <a:avLst/>
          </a:prstGeom>
        </p:spPr>
      </p:pic>
      <p:sp>
        <p:nvSpPr>
          <p:cNvPr id="129" name="TextBox 128">
            <a:extLst>
              <a:ext uri="{FF2B5EF4-FFF2-40B4-BE49-F238E27FC236}">
                <a16:creationId xmlns:a16="http://schemas.microsoft.com/office/drawing/2014/main" id="{D4AC58DE-F24C-4594-8292-94E111487C66}"/>
              </a:ext>
            </a:extLst>
          </p:cNvPr>
          <p:cNvSpPr txBox="1"/>
          <p:nvPr/>
        </p:nvSpPr>
        <p:spPr>
          <a:xfrm>
            <a:off x="321916" y="4772129"/>
            <a:ext cx="4470584" cy="830997"/>
          </a:xfrm>
          <a:prstGeom prst="rect">
            <a:avLst/>
          </a:prstGeom>
          <a:solidFill>
            <a:schemeClr val="accent5">
              <a:lumMod val="20000"/>
              <a:lumOff val="80000"/>
            </a:schemeClr>
          </a:solidFill>
        </p:spPr>
        <p:txBody>
          <a:bodyPr wrap="square" rtlCol="0">
            <a:spAutoFit/>
          </a:bodyPr>
          <a:lstStyle/>
          <a:p>
            <a:pPr algn="ctr"/>
            <a:r>
              <a:rPr lang="en-US" sz="2400" b="1" dirty="0">
                <a:solidFill>
                  <a:srgbClr val="FF0000"/>
                </a:solidFill>
                <a:latin typeface="+mn-lt"/>
              </a:rPr>
              <a:t>T</a:t>
            </a:r>
            <a:r>
              <a:rPr lang="en-US" sz="2400" dirty="0">
                <a:latin typeface="+mn-lt"/>
              </a:rPr>
              <a:t>angential dipole are magnetically active but electrically silent</a:t>
            </a:r>
          </a:p>
        </p:txBody>
      </p:sp>
      <p:sp>
        <p:nvSpPr>
          <p:cNvPr id="162" name="TextBox 161">
            <a:extLst>
              <a:ext uri="{FF2B5EF4-FFF2-40B4-BE49-F238E27FC236}">
                <a16:creationId xmlns:a16="http://schemas.microsoft.com/office/drawing/2014/main" id="{FAAAC432-4BA9-4A73-BD04-F3C8CF4EBF34}"/>
              </a:ext>
            </a:extLst>
          </p:cNvPr>
          <p:cNvSpPr txBox="1"/>
          <p:nvPr/>
        </p:nvSpPr>
        <p:spPr>
          <a:xfrm>
            <a:off x="123287" y="2599733"/>
            <a:ext cx="4912358" cy="830997"/>
          </a:xfrm>
          <a:prstGeom prst="rect">
            <a:avLst/>
          </a:prstGeom>
          <a:noFill/>
          <a:ln w="19050">
            <a:solidFill>
              <a:schemeClr val="accent1">
                <a:lumMod val="50000"/>
              </a:schemeClr>
            </a:solidFill>
          </a:ln>
        </p:spPr>
        <p:txBody>
          <a:bodyPr wrap="square" rtlCol="0">
            <a:spAutoFit/>
          </a:bodyPr>
          <a:lstStyle/>
          <a:p>
            <a:pPr algn="ctr"/>
            <a:r>
              <a:rPr lang="en-US" sz="2400" dirty="0">
                <a:solidFill>
                  <a:srgbClr val="000000"/>
                </a:solidFill>
                <a:latin typeface="+mn-lt"/>
                <a:cs typeface="Arial"/>
              </a:rPr>
              <a:t>Current dipole is an equivalent source of electric field and magnetic fields</a:t>
            </a:r>
          </a:p>
        </p:txBody>
      </p:sp>
      <p:sp>
        <p:nvSpPr>
          <p:cNvPr id="163" name="TextBox 162">
            <a:extLst>
              <a:ext uri="{FF2B5EF4-FFF2-40B4-BE49-F238E27FC236}">
                <a16:creationId xmlns:a16="http://schemas.microsoft.com/office/drawing/2014/main" id="{0CCDFB15-C218-4860-A071-4993E2A1781F}"/>
              </a:ext>
            </a:extLst>
          </p:cNvPr>
          <p:cNvSpPr txBox="1"/>
          <p:nvPr/>
        </p:nvSpPr>
        <p:spPr>
          <a:xfrm>
            <a:off x="321912" y="5659967"/>
            <a:ext cx="4470584" cy="830997"/>
          </a:xfrm>
          <a:prstGeom prst="rect">
            <a:avLst/>
          </a:prstGeom>
          <a:solidFill>
            <a:schemeClr val="accent5">
              <a:lumMod val="20000"/>
              <a:lumOff val="80000"/>
            </a:schemeClr>
          </a:solidFill>
        </p:spPr>
        <p:txBody>
          <a:bodyPr wrap="square" rtlCol="0">
            <a:spAutoFit/>
          </a:bodyPr>
          <a:lstStyle/>
          <a:p>
            <a:pPr algn="ctr"/>
            <a:r>
              <a:rPr lang="en-US" sz="2400" b="1" dirty="0">
                <a:solidFill>
                  <a:srgbClr val="FF0000"/>
                </a:solidFill>
                <a:latin typeface="+mn-lt"/>
              </a:rPr>
              <a:t>R</a:t>
            </a:r>
            <a:r>
              <a:rPr lang="en-US" sz="2400" dirty="0">
                <a:latin typeface="+mn-lt"/>
              </a:rPr>
              <a:t>adial dipole are electrically active but magnetically silent</a:t>
            </a:r>
          </a:p>
        </p:txBody>
      </p:sp>
      <p:grpSp>
        <p:nvGrpSpPr>
          <p:cNvPr id="12" name="Group 11">
            <a:extLst>
              <a:ext uri="{FF2B5EF4-FFF2-40B4-BE49-F238E27FC236}">
                <a16:creationId xmlns:a16="http://schemas.microsoft.com/office/drawing/2014/main" id="{E4D393EF-A865-4EF9-85EF-64E4DD4CF26B}"/>
              </a:ext>
            </a:extLst>
          </p:cNvPr>
          <p:cNvGrpSpPr/>
          <p:nvPr/>
        </p:nvGrpSpPr>
        <p:grpSpPr>
          <a:xfrm>
            <a:off x="5614739" y="4050018"/>
            <a:ext cx="3439791" cy="2727667"/>
            <a:chOff x="4990021" y="4068913"/>
            <a:chExt cx="3439791" cy="2727667"/>
          </a:xfrm>
        </p:grpSpPr>
        <p:grpSp>
          <p:nvGrpSpPr>
            <p:cNvPr id="130" name="Group 129">
              <a:extLst>
                <a:ext uri="{FF2B5EF4-FFF2-40B4-BE49-F238E27FC236}">
                  <a16:creationId xmlns:a16="http://schemas.microsoft.com/office/drawing/2014/main" id="{D2F7A247-0546-43B6-8282-980120EC0A0E}"/>
                </a:ext>
              </a:extLst>
            </p:cNvPr>
            <p:cNvGrpSpPr/>
            <p:nvPr/>
          </p:nvGrpSpPr>
          <p:grpSpPr>
            <a:xfrm>
              <a:off x="4990021" y="4291851"/>
              <a:ext cx="3439791" cy="2504729"/>
              <a:chOff x="4627315" y="1691351"/>
              <a:chExt cx="3439791" cy="2504729"/>
            </a:xfrm>
          </p:grpSpPr>
          <p:sp>
            <p:nvSpPr>
              <p:cNvPr id="131" name="Freeform: Shape 130">
                <a:extLst>
                  <a:ext uri="{FF2B5EF4-FFF2-40B4-BE49-F238E27FC236}">
                    <a16:creationId xmlns:a16="http://schemas.microsoft.com/office/drawing/2014/main" id="{D20B9DF7-3753-4132-A699-CA1C1D4CEBF6}"/>
                  </a:ext>
                </a:extLst>
              </p:cNvPr>
              <p:cNvSpPr/>
              <p:nvPr/>
            </p:nvSpPr>
            <p:spPr>
              <a:xfrm>
                <a:off x="5019040" y="1691351"/>
                <a:ext cx="2763904" cy="2117203"/>
              </a:xfrm>
              <a:custGeom>
                <a:avLst/>
                <a:gdLst>
                  <a:gd name="connsiteX0" fmla="*/ 0 w 4110086"/>
                  <a:gd name="connsiteY0" fmla="*/ 2545413 h 2743775"/>
                  <a:gd name="connsiteX1" fmla="*/ 348791 w 4110086"/>
                  <a:gd name="connsiteY1" fmla="*/ 2517133 h 2743775"/>
                  <a:gd name="connsiteX2" fmla="*/ 509047 w 4110086"/>
                  <a:gd name="connsiteY2" fmla="*/ 2243755 h 2743775"/>
                  <a:gd name="connsiteX3" fmla="*/ 707010 w 4110086"/>
                  <a:gd name="connsiteY3" fmla="*/ 735467 h 2743775"/>
                  <a:gd name="connsiteX4" fmla="*/ 1781666 w 4110086"/>
                  <a:gd name="connsiteY4" fmla="*/ 176 h 2743775"/>
                  <a:gd name="connsiteX5" fmla="*/ 2950589 w 4110086"/>
                  <a:gd name="connsiteY5" fmla="*/ 792028 h 2743775"/>
                  <a:gd name="connsiteX6" fmla="*/ 3186259 w 4110086"/>
                  <a:gd name="connsiteY6" fmla="*/ 2422865 h 2743775"/>
                  <a:gd name="connsiteX7" fmla="*/ 4110086 w 4110086"/>
                  <a:gd name="connsiteY7" fmla="*/ 2743376 h 2743775"/>
                  <a:gd name="connsiteX0" fmla="*/ 0 w 4232634"/>
                  <a:gd name="connsiteY0" fmla="*/ 2583121 h 2743775"/>
                  <a:gd name="connsiteX1" fmla="*/ 471339 w 4232634"/>
                  <a:gd name="connsiteY1" fmla="*/ 251713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121 h 2743775"/>
                  <a:gd name="connsiteX1" fmla="*/ 433631 w 4232634"/>
                  <a:gd name="connsiteY1" fmla="*/ 254541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081805"/>
                  <a:gd name="connsiteY0" fmla="*/ 2583121 h 2997915"/>
                  <a:gd name="connsiteX1" fmla="*/ 433631 w 4081805"/>
                  <a:gd name="connsiteY1" fmla="*/ 2545413 h 2997915"/>
                  <a:gd name="connsiteX2" fmla="*/ 631595 w 4081805"/>
                  <a:gd name="connsiteY2" fmla="*/ 2243755 h 2997915"/>
                  <a:gd name="connsiteX3" fmla="*/ 829558 w 4081805"/>
                  <a:gd name="connsiteY3" fmla="*/ 735467 h 2997915"/>
                  <a:gd name="connsiteX4" fmla="*/ 1904214 w 4081805"/>
                  <a:gd name="connsiteY4" fmla="*/ 176 h 2997915"/>
                  <a:gd name="connsiteX5" fmla="*/ 3073137 w 4081805"/>
                  <a:gd name="connsiteY5" fmla="*/ 792028 h 2997915"/>
                  <a:gd name="connsiteX6" fmla="*/ 3308807 w 4081805"/>
                  <a:gd name="connsiteY6" fmla="*/ 2422865 h 2997915"/>
                  <a:gd name="connsiteX7" fmla="*/ 4081805 w 4081805"/>
                  <a:gd name="connsiteY7" fmla="*/ 2997899 h 2997915"/>
                  <a:gd name="connsiteX0" fmla="*/ 0 w 4081805"/>
                  <a:gd name="connsiteY0" fmla="*/ 2583121 h 2997899"/>
                  <a:gd name="connsiteX1" fmla="*/ 433631 w 4081805"/>
                  <a:gd name="connsiteY1" fmla="*/ 2545413 h 2997899"/>
                  <a:gd name="connsiteX2" fmla="*/ 631595 w 4081805"/>
                  <a:gd name="connsiteY2" fmla="*/ 2243755 h 2997899"/>
                  <a:gd name="connsiteX3" fmla="*/ 829558 w 4081805"/>
                  <a:gd name="connsiteY3" fmla="*/ 735467 h 2997899"/>
                  <a:gd name="connsiteX4" fmla="*/ 1904214 w 4081805"/>
                  <a:gd name="connsiteY4" fmla="*/ 176 h 2997899"/>
                  <a:gd name="connsiteX5" fmla="*/ 3073137 w 4081805"/>
                  <a:gd name="connsiteY5" fmla="*/ 792028 h 2997899"/>
                  <a:gd name="connsiteX6" fmla="*/ 3308807 w 4081805"/>
                  <a:gd name="connsiteY6" fmla="*/ 2422865 h 2997899"/>
                  <a:gd name="connsiteX7" fmla="*/ 3472659 w 4081805"/>
                  <a:gd name="connsiteY7" fmla="*/ 2890076 h 2997899"/>
                  <a:gd name="connsiteX8" fmla="*/ 4081805 w 4081805"/>
                  <a:gd name="connsiteY8" fmla="*/ 2997899 h 299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805" h="2997899">
                    <a:moveTo>
                      <a:pt x="0" y="2583121"/>
                    </a:moveTo>
                    <a:lnTo>
                      <a:pt x="433631" y="2545413"/>
                    </a:lnTo>
                    <a:cubicBezTo>
                      <a:pt x="518472" y="2495137"/>
                      <a:pt x="565607" y="2545413"/>
                      <a:pt x="631595" y="2243755"/>
                    </a:cubicBezTo>
                    <a:cubicBezTo>
                      <a:pt x="697583" y="1942097"/>
                      <a:pt x="617455" y="1109397"/>
                      <a:pt x="829558" y="735467"/>
                    </a:cubicBezTo>
                    <a:cubicBezTo>
                      <a:pt x="1041661" y="361537"/>
                      <a:pt x="1530284" y="-9251"/>
                      <a:pt x="1904214" y="176"/>
                    </a:cubicBezTo>
                    <a:cubicBezTo>
                      <a:pt x="2278144" y="9603"/>
                      <a:pt x="2839038" y="388247"/>
                      <a:pt x="3073137" y="792028"/>
                    </a:cubicBezTo>
                    <a:cubicBezTo>
                      <a:pt x="3307236" y="1195809"/>
                      <a:pt x="3229651" y="2099900"/>
                      <a:pt x="3308807" y="2422865"/>
                    </a:cubicBezTo>
                    <a:cubicBezTo>
                      <a:pt x="3387963" y="2745830"/>
                      <a:pt x="3343826" y="2794237"/>
                      <a:pt x="3472659" y="2890076"/>
                    </a:cubicBezTo>
                    <a:cubicBezTo>
                      <a:pt x="3601492" y="2985915"/>
                      <a:pt x="3992850" y="2953219"/>
                      <a:pt x="4081805" y="299789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a:extLst>
                  <a:ext uri="{FF2B5EF4-FFF2-40B4-BE49-F238E27FC236}">
                    <a16:creationId xmlns:a16="http://schemas.microsoft.com/office/drawing/2014/main" id="{2378C40D-CD9D-47C5-8903-60A34D6CFD9D}"/>
                  </a:ext>
                </a:extLst>
              </p:cNvPr>
              <p:cNvSpPr/>
              <p:nvPr/>
            </p:nvSpPr>
            <p:spPr>
              <a:xfrm>
                <a:off x="5708421" y="2258393"/>
                <a:ext cx="1374811" cy="1937687"/>
              </a:xfrm>
              <a:custGeom>
                <a:avLst/>
                <a:gdLst>
                  <a:gd name="connsiteX0" fmla="*/ 0 w 4110086"/>
                  <a:gd name="connsiteY0" fmla="*/ 2545413 h 2743775"/>
                  <a:gd name="connsiteX1" fmla="*/ 348791 w 4110086"/>
                  <a:gd name="connsiteY1" fmla="*/ 2517133 h 2743775"/>
                  <a:gd name="connsiteX2" fmla="*/ 509047 w 4110086"/>
                  <a:gd name="connsiteY2" fmla="*/ 2243755 h 2743775"/>
                  <a:gd name="connsiteX3" fmla="*/ 707010 w 4110086"/>
                  <a:gd name="connsiteY3" fmla="*/ 735467 h 2743775"/>
                  <a:gd name="connsiteX4" fmla="*/ 1781666 w 4110086"/>
                  <a:gd name="connsiteY4" fmla="*/ 176 h 2743775"/>
                  <a:gd name="connsiteX5" fmla="*/ 2950589 w 4110086"/>
                  <a:gd name="connsiteY5" fmla="*/ 792028 h 2743775"/>
                  <a:gd name="connsiteX6" fmla="*/ 3186259 w 4110086"/>
                  <a:gd name="connsiteY6" fmla="*/ 2422865 h 2743775"/>
                  <a:gd name="connsiteX7" fmla="*/ 4110086 w 4110086"/>
                  <a:gd name="connsiteY7" fmla="*/ 2743376 h 2743775"/>
                  <a:gd name="connsiteX0" fmla="*/ 0 w 4232634"/>
                  <a:gd name="connsiteY0" fmla="*/ 2583121 h 2743775"/>
                  <a:gd name="connsiteX1" fmla="*/ 471339 w 4232634"/>
                  <a:gd name="connsiteY1" fmla="*/ 251713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121 h 2743775"/>
                  <a:gd name="connsiteX1" fmla="*/ 433631 w 4232634"/>
                  <a:gd name="connsiteY1" fmla="*/ 254541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261 h 2743915"/>
                  <a:gd name="connsiteX1" fmla="*/ 433631 w 4232634"/>
                  <a:gd name="connsiteY1" fmla="*/ 2545553 h 2743915"/>
                  <a:gd name="connsiteX2" fmla="*/ 631595 w 4232634"/>
                  <a:gd name="connsiteY2" fmla="*/ 2243895 h 2743915"/>
                  <a:gd name="connsiteX3" fmla="*/ 829558 w 4232634"/>
                  <a:gd name="connsiteY3" fmla="*/ 735607 h 2743915"/>
                  <a:gd name="connsiteX4" fmla="*/ 1904214 w 4232634"/>
                  <a:gd name="connsiteY4" fmla="*/ 316 h 2743915"/>
                  <a:gd name="connsiteX5" fmla="*/ 3033836 w 4232634"/>
                  <a:gd name="connsiteY5" fmla="*/ 669620 h 2743915"/>
                  <a:gd name="connsiteX6" fmla="*/ 3308807 w 4232634"/>
                  <a:gd name="connsiteY6" fmla="*/ 2423005 h 2743915"/>
                  <a:gd name="connsiteX7" fmla="*/ 4232634 w 4232634"/>
                  <a:gd name="connsiteY7" fmla="*/ 2743516 h 2743915"/>
                  <a:gd name="connsiteX0" fmla="*/ 0 w 4232634"/>
                  <a:gd name="connsiteY0" fmla="*/ 2583055 h 2743709"/>
                  <a:gd name="connsiteX1" fmla="*/ 433631 w 4232634"/>
                  <a:gd name="connsiteY1" fmla="*/ 2545347 h 2743709"/>
                  <a:gd name="connsiteX2" fmla="*/ 631595 w 4232634"/>
                  <a:gd name="connsiteY2" fmla="*/ 2243689 h 2743709"/>
                  <a:gd name="connsiteX3" fmla="*/ 829559 w 4232634"/>
                  <a:gd name="connsiteY3" fmla="*/ 631707 h 2743709"/>
                  <a:gd name="connsiteX4" fmla="*/ 1904214 w 4232634"/>
                  <a:gd name="connsiteY4" fmla="*/ 110 h 2743709"/>
                  <a:gd name="connsiteX5" fmla="*/ 3033836 w 4232634"/>
                  <a:gd name="connsiteY5" fmla="*/ 669414 h 2743709"/>
                  <a:gd name="connsiteX6" fmla="*/ 3308807 w 4232634"/>
                  <a:gd name="connsiteY6" fmla="*/ 2422799 h 2743709"/>
                  <a:gd name="connsiteX7" fmla="*/ 4232634 w 4232634"/>
                  <a:gd name="connsiteY7" fmla="*/ 2743310 h 2743709"/>
                  <a:gd name="connsiteX0" fmla="*/ 0 w 4232634"/>
                  <a:gd name="connsiteY0" fmla="*/ 2583055 h 2743709"/>
                  <a:gd name="connsiteX1" fmla="*/ 374674 w 4232634"/>
                  <a:gd name="connsiteY1" fmla="*/ 2535920 h 2743709"/>
                  <a:gd name="connsiteX2" fmla="*/ 631595 w 4232634"/>
                  <a:gd name="connsiteY2" fmla="*/ 2243689 h 2743709"/>
                  <a:gd name="connsiteX3" fmla="*/ 829559 w 4232634"/>
                  <a:gd name="connsiteY3" fmla="*/ 631707 h 2743709"/>
                  <a:gd name="connsiteX4" fmla="*/ 1904214 w 4232634"/>
                  <a:gd name="connsiteY4" fmla="*/ 110 h 2743709"/>
                  <a:gd name="connsiteX5" fmla="*/ 3033836 w 4232634"/>
                  <a:gd name="connsiteY5" fmla="*/ 669414 h 2743709"/>
                  <a:gd name="connsiteX6" fmla="*/ 3308807 w 4232634"/>
                  <a:gd name="connsiteY6" fmla="*/ 2422799 h 2743709"/>
                  <a:gd name="connsiteX7" fmla="*/ 4232634 w 4232634"/>
                  <a:gd name="connsiteY7" fmla="*/ 2743310 h 274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2634" h="2743709">
                    <a:moveTo>
                      <a:pt x="0" y="2583055"/>
                    </a:moveTo>
                    <a:lnTo>
                      <a:pt x="374674" y="2535920"/>
                    </a:lnTo>
                    <a:cubicBezTo>
                      <a:pt x="459515" y="2485644"/>
                      <a:pt x="555781" y="2561058"/>
                      <a:pt x="631595" y="2243689"/>
                    </a:cubicBezTo>
                    <a:cubicBezTo>
                      <a:pt x="707409" y="1926320"/>
                      <a:pt x="617456" y="1005637"/>
                      <a:pt x="829559" y="631707"/>
                    </a:cubicBezTo>
                    <a:cubicBezTo>
                      <a:pt x="1041662" y="257777"/>
                      <a:pt x="1536835" y="-6174"/>
                      <a:pt x="1904214" y="110"/>
                    </a:cubicBezTo>
                    <a:cubicBezTo>
                      <a:pt x="2271593" y="6394"/>
                      <a:pt x="2799737" y="265633"/>
                      <a:pt x="3033836" y="669414"/>
                    </a:cubicBezTo>
                    <a:cubicBezTo>
                      <a:pt x="3267935" y="1073195"/>
                      <a:pt x="3115558" y="2097574"/>
                      <a:pt x="3308807" y="2422799"/>
                    </a:cubicBezTo>
                    <a:cubicBezTo>
                      <a:pt x="3502057" y="2748024"/>
                      <a:pt x="3867345" y="2745667"/>
                      <a:pt x="4232634" y="2743310"/>
                    </a:cubicBezTo>
                  </a:path>
                </a:pathLst>
              </a:cu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E1A29EDD-DBDB-4CD0-9452-9E28C0665087}"/>
                  </a:ext>
                </a:extLst>
              </p:cNvPr>
              <p:cNvSpPr/>
              <p:nvPr/>
            </p:nvSpPr>
            <p:spPr>
              <a:xfrm>
                <a:off x="5117340" y="1980014"/>
                <a:ext cx="2438365" cy="2132589"/>
              </a:xfrm>
              <a:custGeom>
                <a:avLst/>
                <a:gdLst>
                  <a:gd name="connsiteX0" fmla="*/ 0 w 4110086"/>
                  <a:gd name="connsiteY0" fmla="*/ 2545413 h 2743775"/>
                  <a:gd name="connsiteX1" fmla="*/ 348791 w 4110086"/>
                  <a:gd name="connsiteY1" fmla="*/ 2517133 h 2743775"/>
                  <a:gd name="connsiteX2" fmla="*/ 509047 w 4110086"/>
                  <a:gd name="connsiteY2" fmla="*/ 2243755 h 2743775"/>
                  <a:gd name="connsiteX3" fmla="*/ 707010 w 4110086"/>
                  <a:gd name="connsiteY3" fmla="*/ 735467 h 2743775"/>
                  <a:gd name="connsiteX4" fmla="*/ 1781666 w 4110086"/>
                  <a:gd name="connsiteY4" fmla="*/ 176 h 2743775"/>
                  <a:gd name="connsiteX5" fmla="*/ 2950589 w 4110086"/>
                  <a:gd name="connsiteY5" fmla="*/ 792028 h 2743775"/>
                  <a:gd name="connsiteX6" fmla="*/ 3186259 w 4110086"/>
                  <a:gd name="connsiteY6" fmla="*/ 2422865 h 2743775"/>
                  <a:gd name="connsiteX7" fmla="*/ 4110086 w 4110086"/>
                  <a:gd name="connsiteY7" fmla="*/ 2743376 h 2743775"/>
                  <a:gd name="connsiteX0" fmla="*/ 0 w 4232634"/>
                  <a:gd name="connsiteY0" fmla="*/ 2583121 h 2743775"/>
                  <a:gd name="connsiteX1" fmla="*/ 471339 w 4232634"/>
                  <a:gd name="connsiteY1" fmla="*/ 251713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121 h 2743775"/>
                  <a:gd name="connsiteX1" fmla="*/ 433631 w 4232634"/>
                  <a:gd name="connsiteY1" fmla="*/ 254541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644660"/>
                  <a:gd name="connsiteY0" fmla="*/ 2583121 h 2809426"/>
                  <a:gd name="connsiteX1" fmla="*/ 433631 w 4644660"/>
                  <a:gd name="connsiteY1" fmla="*/ 2545413 h 2809426"/>
                  <a:gd name="connsiteX2" fmla="*/ 631595 w 4644660"/>
                  <a:gd name="connsiteY2" fmla="*/ 2243755 h 2809426"/>
                  <a:gd name="connsiteX3" fmla="*/ 829558 w 4644660"/>
                  <a:gd name="connsiteY3" fmla="*/ 735467 h 2809426"/>
                  <a:gd name="connsiteX4" fmla="*/ 1904214 w 4644660"/>
                  <a:gd name="connsiteY4" fmla="*/ 176 h 2809426"/>
                  <a:gd name="connsiteX5" fmla="*/ 3073137 w 4644660"/>
                  <a:gd name="connsiteY5" fmla="*/ 792028 h 2809426"/>
                  <a:gd name="connsiteX6" fmla="*/ 3308807 w 4644660"/>
                  <a:gd name="connsiteY6" fmla="*/ 2422865 h 2809426"/>
                  <a:gd name="connsiteX7" fmla="*/ 4644660 w 4644660"/>
                  <a:gd name="connsiteY7" fmla="*/ 2809364 h 2809426"/>
                  <a:gd name="connsiteX0" fmla="*/ 0 w 4644660"/>
                  <a:gd name="connsiteY0" fmla="*/ 2583121 h 2852080"/>
                  <a:gd name="connsiteX1" fmla="*/ 433631 w 4644660"/>
                  <a:gd name="connsiteY1" fmla="*/ 2545413 h 2852080"/>
                  <a:gd name="connsiteX2" fmla="*/ 631595 w 4644660"/>
                  <a:gd name="connsiteY2" fmla="*/ 2243755 h 2852080"/>
                  <a:gd name="connsiteX3" fmla="*/ 829558 w 4644660"/>
                  <a:gd name="connsiteY3" fmla="*/ 735467 h 2852080"/>
                  <a:gd name="connsiteX4" fmla="*/ 1904214 w 4644660"/>
                  <a:gd name="connsiteY4" fmla="*/ 176 h 2852080"/>
                  <a:gd name="connsiteX5" fmla="*/ 3073137 w 4644660"/>
                  <a:gd name="connsiteY5" fmla="*/ 792028 h 2852080"/>
                  <a:gd name="connsiteX6" fmla="*/ 3283835 w 4644660"/>
                  <a:gd name="connsiteY6" fmla="*/ 2649108 h 2852080"/>
                  <a:gd name="connsiteX7" fmla="*/ 4644660 w 4644660"/>
                  <a:gd name="connsiteY7" fmla="*/ 2809364 h 2852080"/>
                  <a:gd name="connsiteX0" fmla="*/ 0 w 4644660"/>
                  <a:gd name="connsiteY0" fmla="*/ 2583121 h 2852080"/>
                  <a:gd name="connsiteX1" fmla="*/ 533516 w 4644660"/>
                  <a:gd name="connsiteY1" fmla="*/ 2686815 h 2852080"/>
                  <a:gd name="connsiteX2" fmla="*/ 631595 w 4644660"/>
                  <a:gd name="connsiteY2" fmla="*/ 2243755 h 2852080"/>
                  <a:gd name="connsiteX3" fmla="*/ 829558 w 4644660"/>
                  <a:gd name="connsiteY3" fmla="*/ 735467 h 2852080"/>
                  <a:gd name="connsiteX4" fmla="*/ 1904214 w 4644660"/>
                  <a:gd name="connsiteY4" fmla="*/ 176 h 2852080"/>
                  <a:gd name="connsiteX5" fmla="*/ 3073137 w 4644660"/>
                  <a:gd name="connsiteY5" fmla="*/ 792028 h 2852080"/>
                  <a:gd name="connsiteX6" fmla="*/ 3283835 w 4644660"/>
                  <a:gd name="connsiteY6" fmla="*/ 2649108 h 2852080"/>
                  <a:gd name="connsiteX7" fmla="*/ 4644660 w 4644660"/>
                  <a:gd name="connsiteY7" fmla="*/ 2809364 h 2852080"/>
                  <a:gd name="connsiteX0" fmla="*/ 0 w 4657146"/>
                  <a:gd name="connsiteY0" fmla="*/ 2696242 h 2852080"/>
                  <a:gd name="connsiteX1" fmla="*/ 546002 w 4657146"/>
                  <a:gd name="connsiteY1" fmla="*/ 2686815 h 2852080"/>
                  <a:gd name="connsiteX2" fmla="*/ 644081 w 4657146"/>
                  <a:gd name="connsiteY2" fmla="*/ 2243755 h 2852080"/>
                  <a:gd name="connsiteX3" fmla="*/ 842044 w 4657146"/>
                  <a:gd name="connsiteY3" fmla="*/ 735467 h 2852080"/>
                  <a:gd name="connsiteX4" fmla="*/ 1916700 w 4657146"/>
                  <a:gd name="connsiteY4" fmla="*/ 176 h 2852080"/>
                  <a:gd name="connsiteX5" fmla="*/ 3085623 w 4657146"/>
                  <a:gd name="connsiteY5" fmla="*/ 792028 h 2852080"/>
                  <a:gd name="connsiteX6" fmla="*/ 3296321 w 4657146"/>
                  <a:gd name="connsiteY6" fmla="*/ 2649108 h 2852080"/>
                  <a:gd name="connsiteX7" fmla="*/ 4657146 w 4657146"/>
                  <a:gd name="connsiteY7" fmla="*/ 2809364 h 2852080"/>
                  <a:gd name="connsiteX0" fmla="*/ 0 w 4657146"/>
                  <a:gd name="connsiteY0" fmla="*/ 2696187 h 2852025"/>
                  <a:gd name="connsiteX1" fmla="*/ 546002 w 4657146"/>
                  <a:gd name="connsiteY1" fmla="*/ 2686760 h 2852025"/>
                  <a:gd name="connsiteX2" fmla="*/ 644081 w 4657146"/>
                  <a:gd name="connsiteY2" fmla="*/ 2243700 h 2852025"/>
                  <a:gd name="connsiteX3" fmla="*/ 904473 w 4657146"/>
                  <a:gd name="connsiteY3" fmla="*/ 744839 h 2852025"/>
                  <a:gd name="connsiteX4" fmla="*/ 1916700 w 4657146"/>
                  <a:gd name="connsiteY4" fmla="*/ 121 h 2852025"/>
                  <a:gd name="connsiteX5" fmla="*/ 3085623 w 4657146"/>
                  <a:gd name="connsiteY5" fmla="*/ 791973 h 2852025"/>
                  <a:gd name="connsiteX6" fmla="*/ 3296321 w 4657146"/>
                  <a:gd name="connsiteY6" fmla="*/ 2649053 h 2852025"/>
                  <a:gd name="connsiteX7" fmla="*/ 4657146 w 4657146"/>
                  <a:gd name="connsiteY7" fmla="*/ 2809309 h 2852025"/>
                  <a:gd name="connsiteX0" fmla="*/ 0 w 4657146"/>
                  <a:gd name="connsiteY0" fmla="*/ 2696229 h 2852067"/>
                  <a:gd name="connsiteX1" fmla="*/ 546002 w 4657146"/>
                  <a:gd name="connsiteY1" fmla="*/ 2686802 h 2852067"/>
                  <a:gd name="connsiteX2" fmla="*/ 644081 w 4657146"/>
                  <a:gd name="connsiteY2" fmla="*/ 2243742 h 2852067"/>
                  <a:gd name="connsiteX3" fmla="*/ 904473 w 4657146"/>
                  <a:gd name="connsiteY3" fmla="*/ 744881 h 2852067"/>
                  <a:gd name="connsiteX4" fmla="*/ 1916700 w 4657146"/>
                  <a:gd name="connsiteY4" fmla="*/ 163 h 2852067"/>
                  <a:gd name="connsiteX5" fmla="*/ 3085623 w 4657146"/>
                  <a:gd name="connsiteY5" fmla="*/ 792015 h 2852067"/>
                  <a:gd name="connsiteX6" fmla="*/ 3296321 w 4657146"/>
                  <a:gd name="connsiteY6" fmla="*/ 2649095 h 2852067"/>
                  <a:gd name="connsiteX7" fmla="*/ 4657146 w 4657146"/>
                  <a:gd name="connsiteY7" fmla="*/ 2809351 h 2852067"/>
                  <a:gd name="connsiteX0" fmla="*/ 0 w 4657146"/>
                  <a:gd name="connsiteY0" fmla="*/ 2696229 h 2852067"/>
                  <a:gd name="connsiteX1" fmla="*/ 546002 w 4657146"/>
                  <a:gd name="connsiteY1" fmla="*/ 2686802 h 2852067"/>
                  <a:gd name="connsiteX2" fmla="*/ 644081 w 4657146"/>
                  <a:gd name="connsiteY2" fmla="*/ 2243742 h 2852067"/>
                  <a:gd name="connsiteX3" fmla="*/ 904473 w 4657146"/>
                  <a:gd name="connsiteY3" fmla="*/ 744881 h 2852067"/>
                  <a:gd name="connsiteX4" fmla="*/ 1916700 w 4657146"/>
                  <a:gd name="connsiteY4" fmla="*/ 163 h 2852067"/>
                  <a:gd name="connsiteX5" fmla="*/ 3085623 w 4657146"/>
                  <a:gd name="connsiteY5" fmla="*/ 792015 h 2852067"/>
                  <a:gd name="connsiteX6" fmla="*/ 3358750 w 4657146"/>
                  <a:gd name="connsiteY6" fmla="*/ 2649095 h 2852067"/>
                  <a:gd name="connsiteX7" fmla="*/ 4657146 w 4657146"/>
                  <a:gd name="connsiteY7" fmla="*/ 2809351 h 2852067"/>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782002"/>
                  <a:gd name="connsiteY0" fmla="*/ 2696229 h 2995606"/>
                  <a:gd name="connsiteX1" fmla="*/ 546002 w 4782002"/>
                  <a:gd name="connsiteY1" fmla="*/ 2686802 h 2995606"/>
                  <a:gd name="connsiteX2" fmla="*/ 644081 w 4782002"/>
                  <a:gd name="connsiteY2" fmla="*/ 2243742 h 2995606"/>
                  <a:gd name="connsiteX3" fmla="*/ 904473 w 4782002"/>
                  <a:gd name="connsiteY3" fmla="*/ 744881 h 2995606"/>
                  <a:gd name="connsiteX4" fmla="*/ 1916700 w 4782002"/>
                  <a:gd name="connsiteY4" fmla="*/ 163 h 2995606"/>
                  <a:gd name="connsiteX5" fmla="*/ 3085623 w 4782002"/>
                  <a:gd name="connsiteY5" fmla="*/ 792015 h 2995606"/>
                  <a:gd name="connsiteX6" fmla="*/ 3358750 w 4782002"/>
                  <a:gd name="connsiteY6" fmla="*/ 2649095 h 2995606"/>
                  <a:gd name="connsiteX7" fmla="*/ 4782002 w 4782002"/>
                  <a:gd name="connsiteY7" fmla="*/ 2988460 h 2995606"/>
                  <a:gd name="connsiteX0" fmla="*/ 0 w 5231485"/>
                  <a:gd name="connsiteY0" fmla="*/ 2724509 h 2995606"/>
                  <a:gd name="connsiteX1" fmla="*/ 995485 w 5231485"/>
                  <a:gd name="connsiteY1" fmla="*/ 2686802 h 2995606"/>
                  <a:gd name="connsiteX2" fmla="*/ 1093564 w 5231485"/>
                  <a:gd name="connsiteY2" fmla="*/ 2243742 h 2995606"/>
                  <a:gd name="connsiteX3" fmla="*/ 1353956 w 5231485"/>
                  <a:gd name="connsiteY3" fmla="*/ 744881 h 2995606"/>
                  <a:gd name="connsiteX4" fmla="*/ 2366183 w 5231485"/>
                  <a:gd name="connsiteY4" fmla="*/ 163 h 2995606"/>
                  <a:gd name="connsiteX5" fmla="*/ 3535106 w 5231485"/>
                  <a:gd name="connsiteY5" fmla="*/ 792015 h 2995606"/>
                  <a:gd name="connsiteX6" fmla="*/ 3808233 w 5231485"/>
                  <a:gd name="connsiteY6" fmla="*/ 2649095 h 2995606"/>
                  <a:gd name="connsiteX7" fmla="*/ 5231485 w 5231485"/>
                  <a:gd name="connsiteY7" fmla="*/ 2988460 h 2995606"/>
                  <a:gd name="connsiteX0" fmla="*/ 0 w 5231485"/>
                  <a:gd name="connsiteY0" fmla="*/ 2724509 h 2995606"/>
                  <a:gd name="connsiteX1" fmla="*/ 933057 w 5231485"/>
                  <a:gd name="connsiteY1" fmla="*/ 2583107 h 2995606"/>
                  <a:gd name="connsiteX2" fmla="*/ 1093564 w 5231485"/>
                  <a:gd name="connsiteY2" fmla="*/ 2243742 h 2995606"/>
                  <a:gd name="connsiteX3" fmla="*/ 1353956 w 5231485"/>
                  <a:gd name="connsiteY3" fmla="*/ 744881 h 2995606"/>
                  <a:gd name="connsiteX4" fmla="*/ 2366183 w 5231485"/>
                  <a:gd name="connsiteY4" fmla="*/ 163 h 2995606"/>
                  <a:gd name="connsiteX5" fmla="*/ 3535106 w 5231485"/>
                  <a:gd name="connsiteY5" fmla="*/ 792015 h 2995606"/>
                  <a:gd name="connsiteX6" fmla="*/ 3808233 w 5231485"/>
                  <a:gd name="connsiteY6" fmla="*/ 2649095 h 2995606"/>
                  <a:gd name="connsiteX7" fmla="*/ 5231485 w 5231485"/>
                  <a:gd name="connsiteY7" fmla="*/ 2988460 h 2995606"/>
                  <a:gd name="connsiteX0" fmla="*/ 0 w 5231485"/>
                  <a:gd name="connsiteY0" fmla="*/ 2724509 h 3092282"/>
                  <a:gd name="connsiteX1" fmla="*/ 933057 w 5231485"/>
                  <a:gd name="connsiteY1" fmla="*/ 2583107 h 3092282"/>
                  <a:gd name="connsiteX2" fmla="*/ 1093564 w 5231485"/>
                  <a:gd name="connsiteY2" fmla="*/ 2243742 h 3092282"/>
                  <a:gd name="connsiteX3" fmla="*/ 1353956 w 5231485"/>
                  <a:gd name="connsiteY3" fmla="*/ 744881 h 3092282"/>
                  <a:gd name="connsiteX4" fmla="*/ 2366183 w 5231485"/>
                  <a:gd name="connsiteY4" fmla="*/ 163 h 3092282"/>
                  <a:gd name="connsiteX5" fmla="*/ 3535106 w 5231485"/>
                  <a:gd name="connsiteY5" fmla="*/ 792015 h 3092282"/>
                  <a:gd name="connsiteX6" fmla="*/ 3808233 w 5231485"/>
                  <a:gd name="connsiteY6" fmla="*/ 2649095 h 3092282"/>
                  <a:gd name="connsiteX7" fmla="*/ 5231485 w 5231485"/>
                  <a:gd name="connsiteY7" fmla="*/ 3092155 h 3092282"/>
                  <a:gd name="connsiteX0" fmla="*/ 0 w 4769517"/>
                  <a:gd name="connsiteY0" fmla="*/ 2724509 h 3019685"/>
                  <a:gd name="connsiteX1" fmla="*/ 933057 w 4769517"/>
                  <a:gd name="connsiteY1" fmla="*/ 2583107 h 3019685"/>
                  <a:gd name="connsiteX2" fmla="*/ 1093564 w 4769517"/>
                  <a:gd name="connsiteY2" fmla="*/ 2243742 h 3019685"/>
                  <a:gd name="connsiteX3" fmla="*/ 1353956 w 4769517"/>
                  <a:gd name="connsiteY3" fmla="*/ 744881 h 3019685"/>
                  <a:gd name="connsiteX4" fmla="*/ 2366183 w 4769517"/>
                  <a:gd name="connsiteY4" fmla="*/ 163 h 3019685"/>
                  <a:gd name="connsiteX5" fmla="*/ 3535106 w 4769517"/>
                  <a:gd name="connsiteY5" fmla="*/ 792015 h 3019685"/>
                  <a:gd name="connsiteX6" fmla="*/ 3808233 w 4769517"/>
                  <a:gd name="connsiteY6" fmla="*/ 2649095 h 3019685"/>
                  <a:gd name="connsiteX7" fmla="*/ 4769517 w 4769517"/>
                  <a:gd name="connsiteY7" fmla="*/ 3016740 h 301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517" h="3019685">
                    <a:moveTo>
                      <a:pt x="0" y="2724509"/>
                    </a:moveTo>
                    <a:lnTo>
                      <a:pt x="933057" y="2583107"/>
                    </a:lnTo>
                    <a:cubicBezTo>
                      <a:pt x="1017898" y="2532831"/>
                      <a:pt x="1023414" y="2550113"/>
                      <a:pt x="1093564" y="2243742"/>
                    </a:cubicBezTo>
                    <a:cubicBezTo>
                      <a:pt x="1163714" y="1937371"/>
                      <a:pt x="1179310" y="1222506"/>
                      <a:pt x="1353956" y="744881"/>
                    </a:cubicBezTo>
                    <a:cubicBezTo>
                      <a:pt x="1528602" y="267256"/>
                      <a:pt x="2002658" y="-7693"/>
                      <a:pt x="2366183" y="163"/>
                    </a:cubicBezTo>
                    <a:cubicBezTo>
                      <a:pt x="2729708" y="8019"/>
                      <a:pt x="3294764" y="350526"/>
                      <a:pt x="3535106" y="792015"/>
                    </a:cubicBezTo>
                    <a:cubicBezTo>
                      <a:pt x="3775448" y="1233504"/>
                      <a:pt x="3752326" y="2314444"/>
                      <a:pt x="3808233" y="2649095"/>
                    </a:cubicBezTo>
                    <a:cubicBezTo>
                      <a:pt x="3801713" y="3068588"/>
                      <a:pt x="4404228" y="3019097"/>
                      <a:pt x="4769517" y="3016740"/>
                    </a:cubicBezTo>
                  </a:path>
                </a:pathLst>
              </a:custGeom>
              <a:noFill/>
              <a:ln w="635000">
                <a:solidFill>
                  <a:schemeClr val="tx2">
                    <a:lumMod val="20000"/>
                    <a:lumOff val="8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Freeform: Shape 133">
                <a:extLst>
                  <a:ext uri="{FF2B5EF4-FFF2-40B4-BE49-F238E27FC236}">
                    <a16:creationId xmlns:a16="http://schemas.microsoft.com/office/drawing/2014/main" id="{85ECA201-EC8F-4119-A871-8ACCEC4450FA}"/>
                  </a:ext>
                </a:extLst>
              </p:cNvPr>
              <p:cNvSpPr/>
              <p:nvPr/>
            </p:nvSpPr>
            <p:spPr>
              <a:xfrm>
                <a:off x="6224858" y="1691351"/>
                <a:ext cx="188782" cy="567042"/>
              </a:xfrm>
              <a:custGeom>
                <a:avLst/>
                <a:gdLst>
                  <a:gd name="connsiteX0" fmla="*/ 137160 w 230662"/>
                  <a:gd name="connsiteY0" fmla="*/ 0 h 906780"/>
                  <a:gd name="connsiteX1" fmla="*/ 129540 w 230662"/>
                  <a:gd name="connsiteY1" fmla="*/ 251460 h 906780"/>
                  <a:gd name="connsiteX2" fmla="*/ 114300 w 230662"/>
                  <a:gd name="connsiteY2" fmla="*/ 274320 h 906780"/>
                  <a:gd name="connsiteX3" fmla="*/ 106680 w 230662"/>
                  <a:gd name="connsiteY3" fmla="*/ 304800 h 906780"/>
                  <a:gd name="connsiteX4" fmla="*/ 99060 w 230662"/>
                  <a:gd name="connsiteY4" fmla="*/ 327660 h 906780"/>
                  <a:gd name="connsiteX5" fmla="*/ 106680 w 230662"/>
                  <a:gd name="connsiteY5" fmla="*/ 419100 h 906780"/>
                  <a:gd name="connsiteX6" fmla="*/ 121920 w 230662"/>
                  <a:gd name="connsiteY6" fmla="*/ 487680 h 906780"/>
                  <a:gd name="connsiteX7" fmla="*/ 144780 w 230662"/>
                  <a:gd name="connsiteY7" fmla="*/ 274320 h 906780"/>
                  <a:gd name="connsiteX8" fmla="*/ 129540 w 230662"/>
                  <a:gd name="connsiteY8" fmla="*/ 243840 h 906780"/>
                  <a:gd name="connsiteX9" fmla="*/ 121920 w 230662"/>
                  <a:gd name="connsiteY9" fmla="*/ 297180 h 906780"/>
                  <a:gd name="connsiteX10" fmla="*/ 106680 w 230662"/>
                  <a:gd name="connsiteY10" fmla="*/ 434340 h 906780"/>
                  <a:gd name="connsiteX11" fmla="*/ 114300 w 230662"/>
                  <a:gd name="connsiteY11" fmla="*/ 480060 h 906780"/>
                  <a:gd name="connsiteX12" fmla="*/ 137160 w 230662"/>
                  <a:gd name="connsiteY12" fmla="*/ 396240 h 906780"/>
                  <a:gd name="connsiteX13" fmla="*/ 121920 w 230662"/>
                  <a:gd name="connsiteY13" fmla="*/ 304800 h 906780"/>
                  <a:gd name="connsiteX14" fmla="*/ 114300 w 230662"/>
                  <a:gd name="connsiteY14" fmla="*/ 327660 h 906780"/>
                  <a:gd name="connsiteX15" fmla="*/ 106680 w 230662"/>
                  <a:gd name="connsiteY15" fmla="*/ 373380 h 906780"/>
                  <a:gd name="connsiteX16" fmla="*/ 129540 w 230662"/>
                  <a:gd name="connsiteY16" fmla="*/ 342900 h 906780"/>
                  <a:gd name="connsiteX17" fmla="*/ 160020 w 230662"/>
                  <a:gd name="connsiteY17" fmla="*/ 297180 h 906780"/>
                  <a:gd name="connsiteX18" fmla="*/ 205740 w 230662"/>
                  <a:gd name="connsiteY18" fmla="*/ 274320 h 906780"/>
                  <a:gd name="connsiteX19" fmla="*/ 228600 w 230662"/>
                  <a:gd name="connsiteY19" fmla="*/ 259080 h 906780"/>
                  <a:gd name="connsiteX20" fmla="*/ 190500 w 230662"/>
                  <a:gd name="connsiteY20" fmla="*/ 274320 h 906780"/>
                  <a:gd name="connsiteX21" fmla="*/ 160020 w 230662"/>
                  <a:gd name="connsiteY21" fmla="*/ 304800 h 906780"/>
                  <a:gd name="connsiteX22" fmla="*/ 144780 w 230662"/>
                  <a:gd name="connsiteY22" fmla="*/ 350520 h 906780"/>
                  <a:gd name="connsiteX23" fmla="*/ 152400 w 230662"/>
                  <a:gd name="connsiteY23" fmla="*/ 396240 h 906780"/>
                  <a:gd name="connsiteX24" fmla="*/ 175260 w 230662"/>
                  <a:gd name="connsiteY24" fmla="*/ 411480 h 906780"/>
                  <a:gd name="connsiteX25" fmla="*/ 213360 w 230662"/>
                  <a:gd name="connsiteY25" fmla="*/ 441960 h 906780"/>
                  <a:gd name="connsiteX26" fmla="*/ 220980 w 230662"/>
                  <a:gd name="connsiteY26" fmla="*/ 472440 h 906780"/>
                  <a:gd name="connsiteX27" fmla="*/ 198120 w 230662"/>
                  <a:gd name="connsiteY27" fmla="*/ 457200 h 906780"/>
                  <a:gd name="connsiteX28" fmla="*/ 152400 w 230662"/>
                  <a:gd name="connsiteY28" fmla="*/ 419100 h 906780"/>
                  <a:gd name="connsiteX29" fmla="*/ 68580 w 230662"/>
                  <a:gd name="connsiteY29" fmla="*/ 434340 h 906780"/>
                  <a:gd name="connsiteX30" fmla="*/ 22860 w 230662"/>
                  <a:gd name="connsiteY30" fmla="*/ 480060 h 906780"/>
                  <a:gd name="connsiteX31" fmla="*/ 0 w 230662"/>
                  <a:gd name="connsiteY31" fmla="*/ 495300 h 906780"/>
                  <a:gd name="connsiteX32" fmla="*/ 7620 w 230662"/>
                  <a:gd name="connsiteY32" fmla="*/ 472440 h 906780"/>
                  <a:gd name="connsiteX33" fmla="*/ 30480 w 230662"/>
                  <a:gd name="connsiteY33" fmla="*/ 464820 h 906780"/>
                  <a:gd name="connsiteX34" fmla="*/ 106680 w 230662"/>
                  <a:gd name="connsiteY34" fmla="*/ 403860 h 906780"/>
                  <a:gd name="connsiteX35" fmla="*/ 99060 w 230662"/>
                  <a:gd name="connsiteY35" fmla="*/ 320040 h 906780"/>
                  <a:gd name="connsiteX36" fmla="*/ 60960 w 230662"/>
                  <a:gd name="connsiteY36" fmla="*/ 327660 h 906780"/>
                  <a:gd name="connsiteX37" fmla="*/ 83820 w 230662"/>
                  <a:gd name="connsiteY37" fmla="*/ 335280 h 906780"/>
                  <a:gd name="connsiteX38" fmla="*/ 106680 w 230662"/>
                  <a:gd name="connsiteY38" fmla="*/ 358140 h 906780"/>
                  <a:gd name="connsiteX39" fmla="*/ 121920 w 230662"/>
                  <a:gd name="connsiteY39" fmla="*/ 411480 h 906780"/>
                  <a:gd name="connsiteX40" fmla="*/ 114300 w 230662"/>
                  <a:gd name="connsiteY40" fmla="*/ 754380 h 906780"/>
                  <a:gd name="connsiteX41" fmla="*/ 106680 w 230662"/>
                  <a:gd name="connsiteY41" fmla="*/ 792480 h 906780"/>
                  <a:gd name="connsiteX42" fmla="*/ 99060 w 230662"/>
                  <a:gd name="connsiteY42" fmla="*/ 906780 h 9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0662" h="906780">
                    <a:moveTo>
                      <a:pt x="137160" y="0"/>
                    </a:moveTo>
                    <a:cubicBezTo>
                      <a:pt x="134620" y="83820"/>
                      <a:pt x="136504" y="167891"/>
                      <a:pt x="129540" y="251460"/>
                    </a:cubicBezTo>
                    <a:cubicBezTo>
                      <a:pt x="128779" y="260586"/>
                      <a:pt x="117908" y="265902"/>
                      <a:pt x="114300" y="274320"/>
                    </a:cubicBezTo>
                    <a:cubicBezTo>
                      <a:pt x="110175" y="283946"/>
                      <a:pt x="109557" y="294730"/>
                      <a:pt x="106680" y="304800"/>
                    </a:cubicBezTo>
                    <a:cubicBezTo>
                      <a:pt x="104473" y="312523"/>
                      <a:pt x="101600" y="320040"/>
                      <a:pt x="99060" y="327660"/>
                    </a:cubicBezTo>
                    <a:cubicBezTo>
                      <a:pt x="101600" y="358140"/>
                      <a:pt x="103106" y="388724"/>
                      <a:pt x="106680" y="419100"/>
                    </a:cubicBezTo>
                    <a:cubicBezTo>
                      <a:pt x="108830" y="437373"/>
                      <a:pt x="117243" y="468971"/>
                      <a:pt x="121920" y="487680"/>
                    </a:cubicBezTo>
                    <a:cubicBezTo>
                      <a:pt x="163485" y="383769"/>
                      <a:pt x="163829" y="414015"/>
                      <a:pt x="144780" y="274320"/>
                    </a:cubicBezTo>
                    <a:cubicBezTo>
                      <a:pt x="143245" y="263065"/>
                      <a:pt x="134620" y="254000"/>
                      <a:pt x="129540" y="243840"/>
                    </a:cubicBezTo>
                    <a:cubicBezTo>
                      <a:pt x="94852" y="313217"/>
                      <a:pt x="121920" y="241119"/>
                      <a:pt x="121920" y="297180"/>
                    </a:cubicBezTo>
                    <a:cubicBezTo>
                      <a:pt x="121920" y="366087"/>
                      <a:pt x="117426" y="380608"/>
                      <a:pt x="106680" y="434340"/>
                    </a:cubicBezTo>
                    <a:cubicBezTo>
                      <a:pt x="109220" y="449580"/>
                      <a:pt x="99643" y="484946"/>
                      <a:pt x="114300" y="480060"/>
                    </a:cubicBezTo>
                    <a:cubicBezTo>
                      <a:pt x="116771" y="479236"/>
                      <a:pt x="133917" y="409214"/>
                      <a:pt x="137160" y="396240"/>
                    </a:cubicBezTo>
                    <a:cubicBezTo>
                      <a:pt x="132080" y="365760"/>
                      <a:pt x="131692" y="334115"/>
                      <a:pt x="121920" y="304800"/>
                    </a:cubicBezTo>
                    <a:cubicBezTo>
                      <a:pt x="119380" y="297180"/>
                      <a:pt x="116042" y="319819"/>
                      <a:pt x="114300" y="327660"/>
                    </a:cubicBezTo>
                    <a:cubicBezTo>
                      <a:pt x="110948" y="342742"/>
                      <a:pt x="95755" y="362455"/>
                      <a:pt x="106680" y="373380"/>
                    </a:cubicBezTo>
                    <a:cubicBezTo>
                      <a:pt x="115660" y="382360"/>
                      <a:pt x="122257" y="353304"/>
                      <a:pt x="129540" y="342900"/>
                    </a:cubicBezTo>
                    <a:cubicBezTo>
                      <a:pt x="140044" y="327895"/>
                      <a:pt x="144780" y="307340"/>
                      <a:pt x="160020" y="297180"/>
                    </a:cubicBezTo>
                    <a:cubicBezTo>
                      <a:pt x="225534" y="253504"/>
                      <a:pt x="142644" y="305868"/>
                      <a:pt x="205740" y="274320"/>
                    </a:cubicBezTo>
                    <a:cubicBezTo>
                      <a:pt x="213931" y="270224"/>
                      <a:pt x="237758" y="259080"/>
                      <a:pt x="228600" y="259080"/>
                    </a:cubicBezTo>
                    <a:cubicBezTo>
                      <a:pt x="214922" y="259080"/>
                      <a:pt x="203200" y="269240"/>
                      <a:pt x="190500" y="274320"/>
                    </a:cubicBezTo>
                    <a:cubicBezTo>
                      <a:pt x="180340" y="284480"/>
                      <a:pt x="167412" y="292479"/>
                      <a:pt x="160020" y="304800"/>
                    </a:cubicBezTo>
                    <a:cubicBezTo>
                      <a:pt x="151755" y="318575"/>
                      <a:pt x="144780" y="350520"/>
                      <a:pt x="144780" y="350520"/>
                    </a:cubicBezTo>
                    <a:cubicBezTo>
                      <a:pt x="147320" y="365760"/>
                      <a:pt x="145490" y="382421"/>
                      <a:pt x="152400" y="396240"/>
                    </a:cubicBezTo>
                    <a:cubicBezTo>
                      <a:pt x="156496" y="404431"/>
                      <a:pt x="168784" y="405004"/>
                      <a:pt x="175260" y="411480"/>
                    </a:cubicBezTo>
                    <a:cubicBezTo>
                      <a:pt x="209727" y="445947"/>
                      <a:pt x="168856" y="427125"/>
                      <a:pt x="213360" y="441960"/>
                    </a:cubicBezTo>
                    <a:cubicBezTo>
                      <a:pt x="215900" y="452120"/>
                      <a:pt x="228385" y="465035"/>
                      <a:pt x="220980" y="472440"/>
                    </a:cubicBezTo>
                    <a:cubicBezTo>
                      <a:pt x="214504" y="478916"/>
                      <a:pt x="204596" y="463676"/>
                      <a:pt x="198120" y="457200"/>
                    </a:cubicBezTo>
                    <a:cubicBezTo>
                      <a:pt x="155038" y="414118"/>
                      <a:pt x="217790" y="451795"/>
                      <a:pt x="152400" y="419100"/>
                    </a:cubicBezTo>
                    <a:cubicBezTo>
                      <a:pt x="124460" y="424180"/>
                      <a:pt x="94275" y="422248"/>
                      <a:pt x="68580" y="434340"/>
                    </a:cubicBezTo>
                    <a:cubicBezTo>
                      <a:pt x="49079" y="443517"/>
                      <a:pt x="40793" y="468105"/>
                      <a:pt x="22860" y="480060"/>
                    </a:cubicBezTo>
                    <a:lnTo>
                      <a:pt x="0" y="495300"/>
                    </a:lnTo>
                    <a:cubicBezTo>
                      <a:pt x="2540" y="487680"/>
                      <a:pt x="1940" y="478120"/>
                      <a:pt x="7620" y="472440"/>
                    </a:cubicBezTo>
                    <a:cubicBezTo>
                      <a:pt x="13300" y="466760"/>
                      <a:pt x="23459" y="468721"/>
                      <a:pt x="30480" y="464820"/>
                    </a:cubicBezTo>
                    <a:cubicBezTo>
                      <a:pt x="73736" y="440789"/>
                      <a:pt x="74560" y="435980"/>
                      <a:pt x="106680" y="403860"/>
                    </a:cubicBezTo>
                    <a:cubicBezTo>
                      <a:pt x="109595" y="386373"/>
                      <a:pt x="126195" y="335546"/>
                      <a:pt x="99060" y="320040"/>
                    </a:cubicBezTo>
                    <a:cubicBezTo>
                      <a:pt x="87815" y="313614"/>
                      <a:pt x="73660" y="325120"/>
                      <a:pt x="60960" y="327660"/>
                    </a:cubicBezTo>
                    <a:cubicBezTo>
                      <a:pt x="68580" y="330200"/>
                      <a:pt x="77137" y="330825"/>
                      <a:pt x="83820" y="335280"/>
                    </a:cubicBezTo>
                    <a:cubicBezTo>
                      <a:pt x="92786" y="341258"/>
                      <a:pt x="100702" y="349174"/>
                      <a:pt x="106680" y="358140"/>
                    </a:cubicBezTo>
                    <a:cubicBezTo>
                      <a:pt x="111053" y="364699"/>
                      <a:pt x="120904" y="407415"/>
                      <a:pt x="121920" y="411480"/>
                    </a:cubicBezTo>
                    <a:cubicBezTo>
                      <a:pt x="119380" y="525780"/>
                      <a:pt x="118869" y="640143"/>
                      <a:pt x="114300" y="754380"/>
                    </a:cubicBezTo>
                    <a:cubicBezTo>
                      <a:pt x="113782" y="767321"/>
                      <a:pt x="107969" y="779593"/>
                      <a:pt x="106680" y="792480"/>
                    </a:cubicBezTo>
                    <a:cubicBezTo>
                      <a:pt x="102880" y="830475"/>
                      <a:pt x="99060" y="906780"/>
                      <a:pt x="99060" y="90678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B440DBF4-DE7E-4A12-9948-B3D15D392CFD}"/>
                  </a:ext>
                </a:extLst>
              </p:cNvPr>
              <p:cNvSpPr/>
              <p:nvPr/>
            </p:nvSpPr>
            <p:spPr>
              <a:xfrm>
                <a:off x="6288291" y="2258393"/>
                <a:ext cx="30958" cy="1550162"/>
              </a:xfrm>
              <a:custGeom>
                <a:avLst/>
                <a:gdLst>
                  <a:gd name="connsiteX0" fmla="*/ 72213 w 95146"/>
                  <a:gd name="connsiteY0" fmla="*/ 0 h 2545080"/>
                  <a:gd name="connsiteX1" fmla="*/ 95073 w 95146"/>
                  <a:gd name="connsiteY1" fmla="*/ 510540 h 2545080"/>
                  <a:gd name="connsiteX2" fmla="*/ 72213 w 95146"/>
                  <a:gd name="connsiteY2" fmla="*/ 1318260 h 2545080"/>
                  <a:gd name="connsiteX3" fmla="*/ 56973 w 95146"/>
                  <a:gd name="connsiteY3" fmla="*/ 1447800 h 2545080"/>
                  <a:gd name="connsiteX4" fmla="*/ 18873 w 95146"/>
                  <a:gd name="connsiteY4" fmla="*/ 1546860 h 2545080"/>
                  <a:gd name="connsiteX5" fmla="*/ 11253 w 95146"/>
                  <a:gd name="connsiteY5" fmla="*/ 1866900 h 2545080"/>
                  <a:gd name="connsiteX6" fmla="*/ 34113 w 95146"/>
                  <a:gd name="connsiteY6" fmla="*/ 1943100 h 2545080"/>
                  <a:gd name="connsiteX7" fmla="*/ 49353 w 95146"/>
                  <a:gd name="connsiteY7" fmla="*/ 2011680 h 2545080"/>
                  <a:gd name="connsiteX8" fmla="*/ 56973 w 95146"/>
                  <a:gd name="connsiteY8" fmla="*/ 2080260 h 2545080"/>
                  <a:gd name="connsiteX9" fmla="*/ 56973 w 95146"/>
                  <a:gd name="connsiteY9" fmla="*/ 2545080 h 254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146" h="2545080">
                    <a:moveTo>
                      <a:pt x="72213" y="0"/>
                    </a:moveTo>
                    <a:cubicBezTo>
                      <a:pt x="76526" y="79789"/>
                      <a:pt x="96503" y="413305"/>
                      <a:pt x="95073" y="510540"/>
                    </a:cubicBezTo>
                    <a:cubicBezTo>
                      <a:pt x="91112" y="779859"/>
                      <a:pt x="81416" y="1049069"/>
                      <a:pt x="72213" y="1318260"/>
                    </a:cubicBezTo>
                    <a:cubicBezTo>
                      <a:pt x="71917" y="1326910"/>
                      <a:pt x="64401" y="1424277"/>
                      <a:pt x="56973" y="1447800"/>
                    </a:cubicBezTo>
                    <a:cubicBezTo>
                      <a:pt x="46320" y="1481536"/>
                      <a:pt x="31573" y="1513840"/>
                      <a:pt x="18873" y="1546860"/>
                    </a:cubicBezTo>
                    <a:cubicBezTo>
                      <a:pt x="-3921" y="1695019"/>
                      <a:pt x="-5578" y="1664922"/>
                      <a:pt x="11253" y="1866900"/>
                    </a:cubicBezTo>
                    <a:cubicBezTo>
                      <a:pt x="13077" y="1888786"/>
                      <a:pt x="27432" y="1919715"/>
                      <a:pt x="34113" y="1943100"/>
                    </a:cubicBezTo>
                    <a:cubicBezTo>
                      <a:pt x="38867" y="1959739"/>
                      <a:pt x="47108" y="1995967"/>
                      <a:pt x="49353" y="2011680"/>
                    </a:cubicBezTo>
                    <a:cubicBezTo>
                      <a:pt x="52606" y="2034450"/>
                      <a:pt x="56644" y="2057262"/>
                      <a:pt x="56973" y="2080260"/>
                    </a:cubicBezTo>
                    <a:cubicBezTo>
                      <a:pt x="59186" y="2235184"/>
                      <a:pt x="56973" y="2390140"/>
                      <a:pt x="56973" y="254508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6" name="Group 135">
                <a:extLst>
                  <a:ext uri="{FF2B5EF4-FFF2-40B4-BE49-F238E27FC236}">
                    <a16:creationId xmlns:a16="http://schemas.microsoft.com/office/drawing/2014/main" id="{79A45327-25C6-4FCB-952C-D17C730B90D9}"/>
                  </a:ext>
                </a:extLst>
              </p:cNvPr>
              <p:cNvGrpSpPr/>
              <p:nvPr/>
            </p:nvGrpSpPr>
            <p:grpSpPr>
              <a:xfrm rot="19907583">
                <a:off x="5675829" y="1826322"/>
                <a:ext cx="680716" cy="395526"/>
                <a:chOff x="1558292" y="3033474"/>
                <a:chExt cx="680716" cy="395526"/>
              </a:xfrm>
            </p:grpSpPr>
            <p:cxnSp>
              <p:nvCxnSpPr>
                <p:cNvPr id="156" name="Straight Arrow Connector 155">
                  <a:extLst>
                    <a:ext uri="{FF2B5EF4-FFF2-40B4-BE49-F238E27FC236}">
                      <a16:creationId xmlns:a16="http://schemas.microsoft.com/office/drawing/2014/main" id="{0F8FCA4A-0946-4179-82C0-8638A76FEE4C}"/>
                    </a:ext>
                  </a:extLst>
                </p:cNvPr>
                <p:cNvCxnSpPr>
                  <a:cxnSpLocks/>
                </p:cNvCxnSpPr>
                <p:nvPr/>
              </p:nvCxnSpPr>
              <p:spPr>
                <a:xfrm flipV="1">
                  <a:off x="1898650" y="3033474"/>
                  <a:ext cx="0" cy="3955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Oval 156">
                  <a:extLst>
                    <a:ext uri="{FF2B5EF4-FFF2-40B4-BE49-F238E27FC236}">
                      <a16:creationId xmlns:a16="http://schemas.microsoft.com/office/drawing/2014/main" id="{C1CFFC5F-FC3B-4E3A-A89A-0B857E385127}"/>
                    </a:ext>
                  </a:extLst>
                </p:cNvPr>
                <p:cNvSpPr/>
                <p:nvPr/>
              </p:nvSpPr>
              <p:spPr>
                <a:xfrm>
                  <a:off x="1558292" y="3224343"/>
                  <a:ext cx="68071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3DF77861-854C-497E-9F41-833482C1E54A}"/>
                    </a:ext>
                  </a:extLst>
                </p:cNvPr>
                <p:cNvSpPr/>
                <p:nvPr/>
              </p:nvSpPr>
              <p:spPr>
                <a:xfrm>
                  <a:off x="1654521" y="3310800"/>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C5C56A5-C3B5-4A08-A72A-7F058ECF30DE}"/>
                    </a:ext>
                  </a:extLst>
                </p:cNvPr>
                <p:cNvSpPr/>
                <p:nvPr/>
              </p:nvSpPr>
              <p:spPr>
                <a:xfrm>
                  <a:off x="1654521" y="3137886"/>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84948707-B3D8-4144-B8F3-F37206B9DAC8}"/>
                  </a:ext>
                </a:extLst>
              </p:cNvPr>
              <p:cNvGrpSpPr/>
              <p:nvPr/>
            </p:nvGrpSpPr>
            <p:grpSpPr>
              <a:xfrm rot="21416394">
                <a:off x="6830252" y="2835710"/>
                <a:ext cx="680716" cy="395526"/>
                <a:chOff x="1558292" y="3033474"/>
                <a:chExt cx="680716" cy="395526"/>
              </a:xfrm>
            </p:grpSpPr>
            <p:cxnSp>
              <p:nvCxnSpPr>
                <p:cNvPr id="152" name="Straight Arrow Connector 151">
                  <a:extLst>
                    <a:ext uri="{FF2B5EF4-FFF2-40B4-BE49-F238E27FC236}">
                      <a16:creationId xmlns:a16="http://schemas.microsoft.com/office/drawing/2014/main" id="{C32F66D9-132E-4B5A-9DE1-F00AF627A662}"/>
                    </a:ext>
                  </a:extLst>
                </p:cNvPr>
                <p:cNvCxnSpPr>
                  <a:cxnSpLocks/>
                </p:cNvCxnSpPr>
                <p:nvPr/>
              </p:nvCxnSpPr>
              <p:spPr>
                <a:xfrm flipV="1">
                  <a:off x="1898650" y="3033474"/>
                  <a:ext cx="0" cy="3955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2BF6772C-96B1-42B7-9006-C0D1F0C29186}"/>
                    </a:ext>
                  </a:extLst>
                </p:cNvPr>
                <p:cNvSpPr/>
                <p:nvPr/>
              </p:nvSpPr>
              <p:spPr>
                <a:xfrm>
                  <a:off x="1558292" y="3224343"/>
                  <a:ext cx="68071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22BF7E8-53F7-43FC-84D9-77B67D7A3224}"/>
                    </a:ext>
                  </a:extLst>
                </p:cNvPr>
                <p:cNvSpPr/>
                <p:nvPr/>
              </p:nvSpPr>
              <p:spPr>
                <a:xfrm>
                  <a:off x="1654521" y="3310800"/>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C4274EF6-461E-4554-A2F5-9C1876451D2B}"/>
                    </a:ext>
                  </a:extLst>
                </p:cNvPr>
                <p:cNvSpPr/>
                <p:nvPr/>
              </p:nvSpPr>
              <p:spPr>
                <a:xfrm>
                  <a:off x="1654521" y="3137886"/>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3B67A58A-EF1A-4CB9-BB50-3470CB5DDF50}"/>
                  </a:ext>
                </a:extLst>
              </p:cNvPr>
              <p:cNvGrpSpPr/>
              <p:nvPr/>
            </p:nvGrpSpPr>
            <p:grpSpPr>
              <a:xfrm rot="18970331">
                <a:off x="6548868" y="1876020"/>
                <a:ext cx="680716" cy="395526"/>
                <a:chOff x="1558292" y="3033474"/>
                <a:chExt cx="680716" cy="395526"/>
              </a:xfrm>
            </p:grpSpPr>
            <p:cxnSp>
              <p:nvCxnSpPr>
                <p:cNvPr id="148" name="Straight Arrow Connector 147">
                  <a:extLst>
                    <a:ext uri="{FF2B5EF4-FFF2-40B4-BE49-F238E27FC236}">
                      <a16:creationId xmlns:a16="http://schemas.microsoft.com/office/drawing/2014/main" id="{11898F16-3C91-4503-ADF5-6CAE77A7E1E5}"/>
                    </a:ext>
                  </a:extLst>
                </p:cNvPr>
                <p:cNvCxnSpPr>
                  <a:cxnSpLocks/>
                </p:cNvCxnSpPr>
                <p:nvPr/>
              </p:nvCxnSpPr>
              <p:spPr>
                <a:xfrm flipV="1">
                  <a:off x="1898650" y="3033474"/>
                  <a:ext cx="0" cy="3955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792BF00A-DBC0-46C6-8AD9-528C73FDEF71}"/>
                    </a:ext>
                  </a:extLst>
                </p:cNvPr>
                <p:cNvSpPr/>
                <p:nvPr/>
              </p:nvSpPr>
              <p:spPr>
                <a:xfrm>
                  <a:off x="1558292" y="3224343"/>
                  <a:ext cx="68071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6C1F9320-B950-4432-9718-3FDC51F4CCDE}"/>
                    </a:ext>
                  </a:extLst>
                </p:cNvPr>
                <p:cNvSpPr/>
                <p:nvPr/>
              </p:nvSpPr>
              <p:spPr>
                <a:xfrm>
                  <a:off x="1654521" y="3310800"/>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5DEDC46-347C-41AD-BD1A-F6D87AB9C878}"/>
                    </a:ext>
                  </a:extLst>
                </p:cNvPr>
                <p:cNvSpPr/>
                <p:nvPr/>
              </p:nvSpPr>
              <p:spPr>
                <a:xfrm>
                  <a:off x="1654521" y="3137886"/>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Freeform: Shape 138">
                <a:extLst>
                  <a:ext uri="{FF2B5EF4-FFF2-40B4-BE49-F238E27FC236}">
                    <a16:creationId xmlns:a16="http://schemas.microsoft.com/office/drawing/2014/main" id="{DFCC32A4-4F44-4F41-9F9E-CDB0E9D986B5}"/>
                  </a:ext>
                </a:extLst>
              </p:cNvPr>
              <p:cNvSpPr/>
              <p:nvPr/>
            </p:nvSpPr>
            <p:spPr>
              <a:xfrm rot="4329395">
                <a:off x="6868721" y="2324779"/>
                <a:ext cx="188782" cy="567042"/>
              </a:xfrm>
              <a:custGeom>
                <a:avLst/>
                <a:gdLst>
                  <a:gd name="connsiteX0" fmla="*/ 137160 w 230662"/>
                  <a:gd name="connsiteY0" fmla="*/ 0 h 906780"/>
                  <a:gd name="connsiteX1" fmla="*/ 129540 w 230662"/>
                  <a:gd name="connsiteY1" fmla="*/ 251460 h 906780"/>
                  <a:gd name="connsiteX2" fmla="*/ 114300 w 230662"/>
                  <a:gd name="connsiteY2" fmla="*/ 274320 h 906780"/>
                  <a:gd name="connsiteX3" fmla="*/ 106680 w 230662"/>
                  <a:gd name="connsiteY3" fmla="*/ 304800 h 906780"/>
                  <a:gd name="connsiteX4" fmla="*/ 99060 w 230662"/>
                  <a:gd name="connsiteY4" fmla="*/ 327660 h 906780"/>
                  <a:gd name="connsiteX5" fmla="*/ 106680 w 230662"/>
                  <a:gd name="connsiteY5" fmla="*/ 419100 h 906780"/>
                  <a:gd name="connsiteX6" fmla="*/ 121920 w 230662"/>
                  <a:gd name="connsiteY6" fmla="*/ 487680 h 906780"/>
                  <a:gd name="connsiteX7" fmla="*/ 144780 w 230662"/>
                  <a:gd name="connsiteY7" fmla="*/ 274320 h 906780"/>
                  <a:gd name="connsiteX8" fmla="*/ 129540 w 230662"/>
                  <a:gd name="connsiteY8" fmla="*/ 243840 h 906780"/>
                  <a:gd name="connsiteX9" fmla="*/ 121920 w 230662"/>
                  <a:gd name="connsiteY9" fmla="*/ 297180 h 906780"/>
                  <a:gd name="connsiteX10" fmla="*/ 106680 w 230662"/>
                  <a:gd name="connsiteY10" fmla="*/ 434340 h 906780"/>
                  <a:gd name="connsiteX11" fmla="*/ 114300 w 230662"/>
                  <a:gd name="connsiteY11" fmla="*/ 480060 h 906780"/>
                  <a:gd name="connsiteX12" fmla="*/ 137160 w 230662"/>
                  <a:gd name="connsiteY12" fmla="*/ 396240 h 906780"/>
                  <a:gd name="connsiteX13" fmla="*/ 121920 w 230662"/>
                  <a:gd name="connsiteY13" fmla="*/ 304800 h 906780"/>
                  <a:gd name="connsiteX14" fmla="*/ 114300 w 230662"/>
                  <a:gd name="connsiteY14" fmla="*/ 327660 h 906780"/>
                  <a:gd name="connsiteX15" fmla="*/ 106680 w 230662"/>
                  <a:gd name="connsiteY15" fmla="*/ 373380 h 906780"/>
                  <a:gd name="connsiteX16" fmla="*/ 129540 w 230662"/>
                  <a:gd name="connsiteY16" fmla="*/ 342900 h 906780"/>
                  <a:gd name="connsiteX17" fmla="*/ 160020 w 230662"/>
                  <a:gd name="connsiteY17" fmla="*/ 297180 h 906780"/>
                  <a:gd name="connsiteX18" fmla="*/ 205740 w 230662"/>
                  <a:gd name="connsiteY18" fmla="*/ 274320 h 906780"/>
                  <a:gd name="connsiteX19" fmla="*/ 228600 w 230662"/>
                  <a:gd name="connsiteY19" fmla="*/ 259080 h 906780"/>
                  <a:gd name="connsiteX20" fmla="*/ 190500 w 230662"/>
                  <a:gd name="connsiteY20" fmla="*/ 274320 h 906780"/>
                  <a:gd name="connsiteX21" fmla="*/ 160020 w 230662"/>
                  <a:gd name="connsiteY21" fmla="*/ 304800 h 906780"/>
                  <a:gd name="connsiteX22" fmla="*/ 144780 w 230662"/>
                  <a:gd name="connsiteY22" fmla="*/ 350520 h 906780"/>
                  <a:gd name="connsiteX23" fmla="*/ 152400 w 230662"/>
                  <a:gd name="connsiteY23" fmla="*/ 396240 h 906780"/>
                  <a:gd name="connsiteX24" fmla="*/ 175260 w 230662"/>
                  <a:gd name="connsiteY24" fmla="*/ 411480 h 906780"/>
                  <a:gd name="connsiteX25" fmla="*/ 213360 w 230662"/>
                  <a:gd name="connsiteY25" fmla="*/ 441960 h 906780"/>
                  <a:gd name="connsiteX26" fmla="*/ 220980 w 230662"/>
                  <a:gd name="connsiteY26" fmla="*/ 472440 h 906780"/>
                  <a:gd name="connsiteX27" fmla="*/ 198120 w 230662"/>
                  <a:gd name="connsiteY27" fmla="*/ 457200 h 906780"/>
                  <a:gd name="connsiteX28" fmla="*/ 152400 w 230662"/>
                  <a:gd name="connsiteY28" fmla="*/ 419100 h 906780"/>
                  <a:gd name="connsiteX29" fmla="*/ 68580 w 230662"/>
                  <a:gd name="connsiteY29" fmla="*/ 434340 h 906780"/>
                  <a:gd name="connsiteX30" fmla="*/ 22860 w 230662"/>
                  <a:gd name="connsiteY30" fmla="*/ 480060 h 906780"/>
                  <a:gd name="connsiteX31" fmla="*/ 0 w 230662"/>
                  <a:gd name="connsiteY31" fmla="*/ 495300 h 906780"/>
                  <a:gd name="connsiteX32" fmla="*/ 7620 w 230662"/>
                  <a:gd name="connsiteY32" fmla="*/ 472440 h 906780"/>
                  <a:gd name="connsiteX33" fmla="*/ 30480 w 230662"/>
                  <a:gd name="connsiteY33" fmla="*/ 464820 h 906780"/>
                  <a:gd name="connsiteX34" fmla="*/ 106680 w 230662"/>
                  <a:gd name="connsiteY34" fmla="*/ 403860 h 906780"/>
                  <a:gd name="connsiteX35" fmla="*/ 99060 w 230662"/>
                  <a:gd name="connsiteY35" fmla="*/ 320040 h 906780"/>
                  <a:gd name="connsiteX36" fmla="*/ 60960 w 230662"/>
                  <a:gd name="connsiteY36" fmla="*/ 327660 h 906780"/>
                  <a:gd name="connsiteX37" fmla="*/ 83820 w 230662"/>
                  <a:gd name="connsiteY37" fmla="*/ 335280 h 906780"/>
                  <a:gd name="connsiteX38" fmla="*/ 106680 w 230662"/>
                  <a:gd name="connsiteY38" fmla="*/ 358140 h 906780"/>
                  <a:gd name="connsiteX39" fmla="*/ 121920 w 230662"/>
                  <a:gd name="connsiteY39" fmla="*/ 411480 h 906780"/>
                  <a:gd name="connsiteX40" fmla="*/ 114300 w 230662"/>
                  <a:gd name="connsiteY40" fmla="*/ 754380 h 906780"/>
                  <a:gd name="connsiteX41" fmla="*/ 106680 w 230662"/>
                  <a:gd name="connsiteY41" fmla="*/ 792480 h 906780"/>
                  <a:gd name="connsiteX42" fmla="*/ 99060 w 230662"/>
                  <a:gd name="connsiteY42" fmla="*/ 906780 h 9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0662" h="906780">
                    <a:moveTo>
                      <a:pt x="137160" y="0"/>
                    </a:moveTo>
                    <a:cubicBezTo>
                      <a:pt x="134620" y="83820"/>
                      <a:pt x="136504" y="167891"/>
                      <a:pt x="129540" y="251460"/>
                    </a:cubicBezTo>
                    <a:cubicBezTo>
                      <a:pt x="128779" y="260586"/>
                      <a:pt x="117908" y="265902"/>
                      <a:pt x="114300" y="274320"/>
                    </a:cubicBezTo>
                    <a:cubicBezTo>
                      <a:pt x="110175" y="283946"/>
                      <a:pt x="109557" y="294730"/>
                      <a:pt x="106680" y="304800"/>
                    </a:cubicBezTo>
                    <a:cubicBezTo>
                      <a:pt x="104473" y="312523"/>
                      <a:pt x="101600" y="320040"/>
                      <a:pt x="99060" y="327660"/>
                    </a:cubicBezTo>
                    <a:cubicBezTo>
                      <a:pt x="101600" y="358140"/>
                      <a:pt x="103106" y="388724"/>
                      <a:pt x="106680" y="419100"/>
                    </a:cubicBezTo>
                    <a:cubicBezTo>
                      <a:pt x="108830" y="437373"/>
                      <a:pt x="117243" y="468971"/>
                      <a:pt x="121920" y="487680"/>
                    </a:cubicBezTo>
                    <a:cubicBezTo>
                      <a:pt x="163485" y="383769"/>
                      <a:pt x="163829" y="414015"/>
                      <a:pt x="144780" y="274320"/>
                    </a:cubicBezTo>
                    <a:cubicBezTo>
                      <a:pt x="143245" y="263065"/>
                      <a:pt x="134620" y="254000"/>
                      <a:pt x="129540" y="243840"/>
                    </a:cubicBezTo>
                    <a:cubicBezTo>
                      <a:pt x="94852" y="313217"/>
                      <a:pt x="121920" y="241119"/>
                      <a:pt x="121920" y="297180"/>
                    </a:cubicBezTo>
                    <a:cubicBezTo>
                      <a:pt x="121920" y="366087"/>
                      <a:pt x="117426" y="380608"/>
                      <a:pt x="106680" y="434340"/>
                    </a:cubicBezTo>
                    <a:cubicBezTo>
                      <a:pt x="109220" y="449580"/>
                      <a:pt x="99643" y="484946"/>
                      <a:pt x="114300" y="480060"/>
                    </a:cubicBezTo>
                    <a:cubicBezTo>
                      <a:pt x="116771" y="479236"/>
                      <a:pt x="133917" y="409214"/>
                      <a:pt x="137160" y="396240"/>
                    </a:cubicBezTo>
                    <a:cubicBezTo>
                      <a:pt x="132080" y="365760"/>
                      <a:pt x="131692" y="334115"/>
                      <a:pt x="121920" y="304800"/>
                    </a:cubicBezTo>
                    <a:cubicBezTo>
                      <a:pt x="119380" y="297180"/>
                      <a:pt x="116042" y="319819"/>
                      <a:pt x="114300" y="327660"/>
                    </a:cubicBezTo>
                    <a:cubicBezTo>
                      <a:pt x="110948" y="342742"/>
                      <a:pt x="95755" y="362455"/>
                      <a:pt x="106680" y="373380"/>
                    </a:cubicBezTo>
                    <a:cubicBezTo>
                      <a:pt x="115660" y="382360"/>
                      <a:pt x="122257" y="353304"/>
                      <a:pt x="129540" y="342900"/>
                    </a:cubicBezTo>
                    <a:cubicBezTo>
                      <a:pt x="140044" y="327895"/>
                      <a:pt x="144780" y="307340"/>
                      <a:pt x="160020" y="297180"/>
                    </a:cubicBezTo>
                    <a:cubicBezTo>
                      <a:pt x="225534" y="253504"/>
                      <a:pt x="142644" y="305868"/>
                      <a:pt x="205740" y="274320"/>
                    </a:cubicBezTo>
                    <a:cubicBezTo>
                      <a:pt x="213931" y="270224"/>
                      <a:pt x="237758" y="259080"/>
                      <a:pt x="228600" y="259080"/>
                    </a:cubicBezTo>
                    <a:cubicBezTo>
                      <a:pt x="214922" y="259080"/>
                      <a:pt x="203200" y="269240"/>
                      <a:pt x="190500" y="274320"/>
                    </a:cubicBezTo>
                    <a:cubicBezTo>
                      <a:pt x="180340" y="284480"/>
                      <a:pt x="167412" y="292479"/>
                      <a:pt x="160020" y="304800"/>
                    </a:cubicBezTo>
                    <a:cubicBezTo>
                      <a:pt x="151755" y="318575"/>
                      <a:pt x="144780" y="350520"/>
                      <a:pt x="144780" y="350520"/>
                    </a:cubicBezTo>
                    <a:cubicBezTo>
                      <a:pt x="147320" y="365760"/>
                      <a:pt x="145490" y="382421"/>
                      <a:pt x="152400" y="396240"/>
                    </a:cubicBezTo>
                    <a:cubicBezTo>
                      <a:pt x="156496" y="404431"/>
                      <a:pt x="168784" y="405004"/>
                      <a:pt x="175260" y="411480"/>
                    </a:cubicBezTo>
                    <a:cubicBezTo>
                      <a:pt x="209727" y="445947"/>
                      <a:pt x="168856" y="427125"/>
                      <a:pt x="213360" y="441960"/>
                    </a:cubicBezTo>
                    <a:cubicBezTo>
                      <a:pt x="215900" y="452120"/>
                      <a:pt x="228385" y="465035"/>
                      <a:pt x="220980" y="472440"/>
                    </a:cubicBezTo>
                    <a:cubicBezTo>
                      <a:pt x="214504" y="478916"/>
                      <a:pt x="204596" y="463676"/>
                      <a:pt x="198120" y="457200"/>
                    </a:cubicBezTo>
                    <a:cubicBezTo>
                      <a:pt x="155038" y="414118"/>
                      <a:pt x="217790" y="451795"/>
                      <a:pt x="152400" y="419100"/>
                    </a:cubicBezTo>
                    <a:cubicBezTo>
                      <a:pt x="124460" y="424180"/>
                      <a:pt x="94275" y="422248"/>
                      <a:pt x="68580" y="434340"/>
                    </a:cubicBezTo>
                    <a:cubicBezTo>
                      <a:pt x="49079" y="443517"/>
                      <a:pt x="40793" y="468105"/>
                      <a:pt x="22860" y="480060"/>
                    </a:cubicBezTo>
                    <a:lnTo>
                      <a:pt x="0" y="495300"/>
                    </a:lnTo>
                    <a:cubicBezTo>
                      <a:pt x="2540" y="487680"/>
                      <a:pt x="1940" y="478120"/>
                      <a:pt x="7620" y="472440"/>
                    </a:cubicBezTo>
                    <a:cubicBezTo>
                      <a:pt x="13300" y="466760"/>
                      <a:pt x="23459" y="468721"/>
                      <a:pt x="30480" y="464820"/>
                    </a:cubicBezTo>
                    <a:cubicBezTo>
                      <a:pt x="73736" y="440789"/>
                      <a:pt x="74560" y="435980"/>
                      <a:pt x="106680" y="403860"/>
                    </a:cubicBezTo>
                    <a:cubicBezTo>
                      <a:pt x="109595" y="386373"/>
                      <a:pt x="126195" y="335546"/>
                      <a:pt x="99060" y="320040"/>
                    </a:cubicBezTo>
                    <a:cubicBezTo>
                      <a:pt x="87815" y="313614"/>
                      <a:pt x="73660" y="325120"/>
                      <a:pt x="60960" y="327660"/>
                    </a:cubicBezTo>
                    <a:cubicBezTo>
                      <a:pt x="68580" y="330200"/>
                      <a:pt x="77137" y="330825"/>
                      <a:pt x="83820" y="335280"/>
                    </a:cubicBezTo>
                    <a:cubicBezTo>
                      <a:pt x="92786" y="341258"/>
                      <a:pt x="100702" y="349174"/>
                      <a:pt x="106680" y="358140"/>
                    </a:cubicBezTo>
                    <a:cubicBezTo>
                      <a:pt x="111053" y="364699"/>
                      <a:pt x="120904" y="407415"/>
                      <a:pt x="121920" y="411480"/>
                    </a:cubicBezTo>
                    <a:cubicBezTo>
                      <a:pt x="119380" y="525780"/>
                      <a:pt x="118869" y="640143"/>
                      <a:pt x="114300" y="754380"/>
                    </a:cubicBezTo>
                    <a:cubicBezTo>
                      <a:pt x="113782" y="767321"/>
                      <a:pt x="107969" y="779593"/>
                      <a:pt x="106680" y="792480"/>
                    </a:cubicBezTo>
                    <a:cubicBezTo>
                      <a:pt x="102880" y="830475"/>
                      <a:pt x="99060" y="906780"/>
                      <a:pt x="99060" y="90678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a:extLst>
                  <a:ext uri="{FF2B5EF4-FFF2-40B4-BE49-F238E27FC236}">
                    <a16:creationId xmlns:a16="http://schemas.microsoft.com/office/drawing/2014/main" id="{F00DE36B-47E0-4F75-8BEF-242DA7127966}"/>
                  </a:ext>
                </a:extLst>
              </p:cNvPr>
              <p:cNvSpPr/>
              <p:nvPr/>
            </p:nvSpPr>
            <p:spPr>
              <a:xfrm>
                <a:off x="6344239" y="2017336"/>
                <a:ext cx="537328" cy="622210"/>
              </a:xfrm>
              <a:custGeom>
                <a:avLst/>
                <a:gdLst>
                  <a:gd name="connsiteX0" fmla="*/ 0 w 537328"/>
                  <a:gd name="connsiteY0" fmla="*/ 0 h 622210"/>
                  <a:gd name="connsiteX1" fmla="*/ 47134 w 537328"/>
                  <a:gd name="connsiteY1" fmla="*/ 28280 h 622210"/>
                  <a:gd name="connsiteX2" fmla="*/ 122549 w 537328"/>
                  <a:gd name="connsiteY2" fmla="*/ 56561 h 622210"/>
                  <a:gd name="connsiteX3" fmla="*/ 169683 w 537328"/>
                  <a:gd name="connsiteY3" fmla="*/ 84841 h 622210"/>
                  <a:gd name="connsiteX4" fmla="*/ 235670 w 537328"/>
                  <a:gd name="connsiteY4" fmla="*/ 131975 h 622210"/>
                  <a:gd name="connsiteX5" fmla="*/ 273377 w 537328"/>
                  <a:gd name="connsiteY5" fmla="*/ 150829 h 622210"/>
                  <a:gd name="connsiteX6" fmla="*/ 311085 w 537328"/>
                  <a:gd name="connsiteY6" fmla="*/ 179109 h 622210"/>
                  <a:gd name="connsiteX7" fmla="*/ 339365 w 537328"/>
                  <a:gd name="connsiteY7" fmla="*/ 197963 h 622210"/>
                  <a:gd name="connsiteX8" fmla="*/ 405353 w 537328"/>
                  <a:gd name="connsiteY8" fmla="*/ 263951 h 622210"/>
                  <a:gd name="connsiteX9" fmla="*/ 433633 w 537328"/>
                  <a:gd name="connsiteY9" fmla="*/ 320511 h 622210"/>
                  <a:gd name="connsiteX10" fmla="*/ 471340 w 537328"/>
                  <a:gd name="connsiteY10" fmla="*/ 443060 h 622210"/>
                  <a:gd name="connsiteX11" fmla="*/ 499621 w 537328"/>
                  <a:gd name="connsiteY11" fmla="*/ 546755 h 622210"/>
                  <a:gd name="connsiteX12" fmla="*/ 509048 w 537328"/>
                  <a:gd name="connsiteY12" fmla="*/ 584462 h 622210"/>
                  <a:gd name="connsiteX13" fmla="*/ 537328 w 537328"/>
                  <a:gd name="connsiteY13" fmla="*/ 622169 h 6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328" h="622210">
                    <a:moveTo>
                      <a:pt x="0" y="0"/>
                    </a:moveTo>
                    <a:cubicBezTo>
                      <a:pt x="15711" y="9427"/>
                      <a:pt x="30391" y="20839"/>
                      <a:pt x="47134" y="28280"/>
                    </a:cubicBezTo>
                    <a:cubicBezTo>
                      <a:pt x="165597" y="80930"/>
                      <a:pt x="446" y="-11273"/>
                      <a:pt x="122549" y="56561"/>
                    </a:cubicBezTo>
                    <a:cubicBezTo>
                      <a:pt x="138566" y="65459"/>
                      <a:pt x="154438" y="74678"/>
                      <a:pt x="169683" y="84841"/>
                    </a:cubicBezTo>
                    <a:cubicBezTo>
                      <a:pt x="200047" y="105084"/>
                      <a:pt x="206148" y="115105"/>
                      <a:pt x="235670" y="131975"/>
                    </a:cubicBezTo>
                    <a:cubicBezTo>
                      <a:pt x="247871" y="138947"/>
                      <a:pt x="261460" y="143381"/>
                      <a:pt x="273377" y="150829"/>
                    </a:cubicBezTo>
                    <a:cubicBezTo>
                      <a:pt x="286700" y="159156"/>
                      <a:pt x="298300" y="169977"/>
                      <a:pt x="311085" y="179109"/>
                    </a:cubicBezTo>
                    <a:cubicBezTo>
                      <a:pt x="320304" y="185694"/>
                      <a:pt x="331354" y="189952"/>
                      <a:pt x="339365" y="197963"/>
                    </a:cubicBezTo>
                    <a:cubicBezTo>
                      <a:pt x="417736" y="276335"/>
                      <a:pt x="341419" y="221328"/>
                      <a:pt x="405353" y="263951"/>
                    </a:cubicBezTo>
                    <a:cubicBezTo>
                      <a:pt x="414780" y="282804"/>
                      <a:pt x="427346" y="300392"/>
                      <a:pt x="433633" y="320511"/>
                    </a:cubicBezTo>
                    <a:cubicBezTo>
                      <a:pt x="477025" y="459364"/>
                      <a:pt x="426822" y="376280"/>
                      <a:pt x="471340" y="443060"/>
                    </a:cubicBezTo>
                    <a:cubicBezTo>
                      <a:pt x="489758" y="571982"/>
                      <a:pt x="466401" y="458170"/>
                      <a:pt x="499621" y="546755"/>
                    </a:cubicBezTo>
                    <a:cubicBezTo>
                      <a:pt x="504170" y="558886"/>
                      <a:pt x="504499" y="572331"/>
                      <a:pt x="509048" y="584462"/>
                    </a:cubicBezTo>
                    <a:cubicBezTo>
                      <a:pt x="524242" y="624980"/>
                      <a:pt x="514981" y="622169"/>
                      <a:pt x="537328" y="622169"/>
                    </a:cubicBezTo>
                  </a:path>
                </a:pathLst>
              </a:cu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1" name="Group 140">
                <a:extLst>
                  <a:ext uri="{FF2B5EF4-FFF2-40B4-BE49-F238E27FC236}">
                    <a16:creationId xmlns:a16="http://schemas.microsoft.com/office/drawing/2014/main" id="{906FF5D9-7772-4173-92B7-E3DAE291E737}"/>
                  </a:ext>
                </a:extLst>
              </p:cNvPr>
              <p:cNvGrpSpPr/>
              <p:nvPr/>
            </p:nvGrpSpPr>
            <p:grpSpPr>
              <a:xfrm rot="16524717">
                <a:off x="5345337" y="2591303"/>
                <a:ext cx="680716" cy="395526"/>
                <a:chOff x="1558292" y="3033474"/>
                <a:chExt cx="680716" cy="395526"/>
              </a:xfrm>
            </p:grpSpPr>
            <p:cxnSp>
              <p:nvCxnSpPr>
                <p:cNvPr id="144" name="Straight Arrow Connector 143">
                  <a:extLst>
                    <a:ext uri="{FF2B5EF4-FFF2-40B4-BE49-F238E27FC236}">
                      <a16:creationId xmlns:a16="http://schemas.microsoft.com/office/drawing/2014/main" id="{E28B74C5-CB36-456C-A757-9D99993400B7}"/>
                    </a:ext>
                  </a:extLst>
                </p:cNvPr>
                <p:cNvCxnSpPr>
                  <a:cxnSpLocks/>
                </p:cNvCxnSpPr>
                <p:nvPr/>
              </p:nvCxnSpPr>
              <p:spPr>
                <a:xfrm flipV="1">
                  <a:off x="1898650" y="3033474"/>
                  <a:ext cx="0" cy="3955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0C8CC61D-D67C-4EB1-9320-93179CC2F390}"/>
                    </a:ext>
                  </a:extLst>
                </p:cNvPr>
                <p:cNvSpPr/>
                <p:nvPr/>
              </p:nvSpPr>
              <p:spPr>
                <a:xfrm>
                  <a:off x="1558292" y="3224343"/>
                  <a:ext cx="68071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428575D-5D21-4DCC-9660-8A30F271AEF7}"/>
                    </a:ext>
                  </a:extLst>
                </p:cNvPr>
                <p:cNvSpPr/>
                <p:nvPr/>
              </p:nvSpPr>
              <p:spPr>
                <a:xfrm>
                  <a:off x="1654521" y="3310800"/>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CC7585B-F04A-44C2-B0C0-ADAD1C6EA8CD}"/>
                    </a:ext>
                  </a:extLst>
                </p:cNvPr>
                <p:cNvSpPr/>
                <p:nvPr/>
              </p:nvSpPr>
              <p:spPr>
                <a:xfrm>
                  <a:off x="1654521" y="3137886"/>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2" name="Oval 141">
                <a:extLst>
                  <a:ext uri="{FF2B5EF4-FFF2-40B4-BE49-F238E27FC236}">
                    <a16:creationId xmlns:a16="http://schemas.microsoft.com/office/drawing/2014/main" id="{F326256F-1B51-48A3-8405-92FCD0042226}"/>
                  </a:ext>
                </a:extLst>
              </p:cNvPr>
              <p:cNvSpPr/>
              <p:nvPr/>
            </p:nvSpPr>
            <p:spPr>
              <a:xfrm>
                <a:off x="7381306" y="2126088"/>
                <a:ext cx="685800" cy="685800"/>
              </a:xfrm>
              <a:prstGeom prst="ellipse">
                <a:avLst/>
              </a:prstGeom>
              <a:solidFill>
                <a:schemeClr val="accent1">
                  <a:lumMod val="20000"/>
                  <a:lumOff val="80000"/>
                  <a:alpha val="82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kern="1200" dirty="0">
                    <a:solidFill>
                      <a:srgbClr val="FF0000"/>
                    </a:solidFill>
                    <a:latin typeface="Calibri"/>
                    <a:sym typeface="Mathematica1"/>
                  </a:rPr>
                  <a:t>T</a:t>
                </a:r>
                <a:endParaRPr kumimoji="0" lang="en-US" sz="3600" b="1" i="0" u="none" strike="noStrike" kern="1200" cap="none" spc="0" normalizeH="0" baseline="0" noProof="0" dirty="0">
                  <a:ln>
                    <a:noFill/>
                  </a:ln>
                  <a:solidFill>
                    <a:srgbClr val="FF0000"/>
                  </a:solidFill>
                  <a:effectLst/>
                  <a:uLnTx/>
                  <a:uFillTx/>
                  <a:latin typeface="Calibri"/>
                  <a:ea typeface="+mn-ea"/>
                  <a:cs typeface="+mn-cs"/>
                </a:endParaRPr>
              </a:p>
            </p:txBody>
          </p:sp>
          <p:sp>
            <p:nvSpPr>
              <p:cNvPr id="143" name="Oval 142">
                <a:extLst>
                  <a:ext uri="{FF2B5EF4-FFF2-40B4-BE49-F238E27FC236}">
                    <a16:creationId xmlns:a16="http://schemas.microsoft.com/office/drawing/2014/main" id="{E48DF3B7-604A-402C-B6C6-9760BDE2298D}"/>
                  </a:ext>
                </a:extLst>
              </p:cNvPr>
              <p:cNvSpPr/>
              <p:nvPr/>
            </p:nvSpPr>
            <p:spPr>
              <a:xfrm>
                <a:off x="4627315" y="2102219"/>
                <a:ext cx="685800" cy="685800"/>
              </a:xfrm>
              <a:prstGeom prst="ellipse">
                <a:avLst/>
              </a:prstGeom>
              <a:solidFill>
                <a:schemeClr val="accent1">
                  <a:lumMod val="20000"/>
                  <a:lumOff val="80000"/>
                  <a:alpha val="82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sym typeface="Mathematica1"/>
                  </a:rPr>
                  <a:t>R</a:t>
                </a:r>
                <a:endParaRPr kumimoji="0" lang="en-US" sz="3600" b="1" i="0" u="none" strike="noStrike" kern="1200" cap="none" spc="0" normalizeH="0" baseline="0" noProof="0" dirty="0">
                  <a:ln>
                    <a:noFill/>
                  </a:ln>
                  <a:solidFill>
                    <a:srgbClr val="FF0000"/>
                  </a:solidFill>
                  <a:effectLst/>
                  <a:uLnTx/>
                  <a:uFillTx/>
                  <a:latin typeface="Calibri"/>
                  <a:ea typeface="+mn-ea"/>
                  <a:cs typeface="+mn-cs"/>
                </a:endParaRPr>
              </a:p>
            </p:txBody>
          </p:sp>
        </p:grpSp>
        <p:grpSp>
          <p:nvGrpSpPr>
            <p:cNvPr id="165" name="Group 164">
              <a:extLst>
                <a:ext uri="{FF2B5EF4-FFF2-40B4-BE49-F238E27FC236}">
                  <a16:creationId xmlns:a16="http://schemas.microsoft.com/office/drawing/2014/main" id="{960945DA-358F-414E-8C01-07BE0356E8D6}"/>
                </a:ext>
              </a:extLst>
            </p:cNvPr>
            <p:cNvGrpSpPr/>
            <p:nvPr/>
          </p:nvGrpSpPr>
          <p:grpSpPr>
            <a:xfrm rot="2677588">
              <a:off x="7571308" y="4068913"/>
              <a:ext cx="300046" cy="458783"/>
              <a:chOff x="3705396" y="1143293"/>
              <a:chExt cx="603942" cy="1109121"/>
            </a:xfrm>
          </p:grpSpPr>
          <p:sp>
            <p:nvSpPr>
              <p:cNvPr id="166" name="Flowchart: Connector 165">
                <a:extLst>
                  <a:ext uri="{FF2B5EF4-FFF2-40B4-BE49-F238E27FC236}">
                    <a16:creationId xmlns:a16="http://schemas.microsoft.com/office/drawing/2014/main" id="{A8B7E028-E183-4592-A222-266A13B9A438}"/>
                  </a:ext>
                </a:extLst>
              </p:cNvPr>
              <p:cNvSpPr/>
              <p:nvPr/>
            </p:nvSpPr>
            <p:spPr>
              <a:xfrm>
                <a:off x="3705396" y="2028685"/>
                <a:ext cx="603941" cy="20374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208"/>
              </a:p>
            </p:txBody>
          </p:sp>
          <p:sp>
            <p:nvSpPr>
              <p:cNvPr id="167" name="Flowchart: Connector 166">
                <a:extLst>
                  <a:ext uri="{FF2B5EF4-FFF2-40B4-BE49-F238E27FC236}">
                    <a16:creationId xmlns:a16="http://schemas.microsoft.com/office/drawing/2014/main" id="{4DAC0593-FB87-47FF-AC9C-8FEBF2FB7229}"/>
                  </a:ext>
                </a:extLst>
              </p:cNvPr>
              <p:cNvSpPr/>
              <p:nvPr/>
            </p:nvSpPr>
            <p:spPr>
              <a:xfrm>
                <a:off x="3705397" y="1534652"/>
                <a:ext cx="603941" cy="203739"/>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208"/>
              </a:p>
            </p:txBody>
          </p:sp>
          <p:sp>
            <p:nvSpPr>
              <p:cNvPr id="168" name="Rounded Rectangle 13">
                <a:extLst>
                  <a:ext uri="{FF2B5EF4-FFF2-40B4-BE49-F238E27FC236}">
                    <a16:creationId xmlns:a16="http://schemas.microsoft.com/office/drawing/2014/main" id="{52095B72-7AD6-45A2-9C23-A88AF184DCC0}"/>
                  </a:ext>
                </a:extLst>
              </p:cNvPr>
              <p:cNvSpPr/>
              <p:nvPr/>
            </p:nvSpPr>
            <p:spPr>
              <a:xfrm flipV="1">
                <a:off x="3960167" y="2006326"/>
                <a:ext cx="71583" cy="41202"/>
              </a:xfrm>
              <a:prstGeom prst="round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208"/>
              </a:p>
            </p:txBody>
          </p:sp>
          <p:sp>
            <p:nvSpPr>
              <p:cNvPr id="169" name="Rounded Rectangle 14">
                <a:extLst>
                  <a:ext uri="{FF2B5EF4-FFF2-40B4-BE49-F238E27FC236}">
                    <a16:creationId xmlns:a16="http://schemas.microsoft.com/office/drawing/2014/main" id="{0BF8D04F-7291-441A-8406-1455A248CCF9}"/>
                  </a:ext>
                </a:extLst>
              </p:cNvPr>
              <p:cNvSpPr/>
              <p:nvPr/>
            </p:nvSpPr>
            <p:spPr>
              <a:xfrm flipV="1">
                <a:off x="3955747" y="1525840"/>
                <a:ext cx="71583" cy="41202"/>
              </a:xfrm>
              <a:prstGeom prst="round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208"/>
              </a:p>
            </p:txBody>
          </p:sp>
          <p:sp>
            <p:nvSpPr>
              <p:cNvPr id="170" name="Rounded Rectangle 16">
                <a:extLst>
                  <a:ext uri="{FF2B5EF4-FFF2-40B4-BE49-F238E27FC236}">
                    <a16:creationId xmlns:a16="http://schemas.microsoft.com/office/drawing/2014/main" id="{74F11E3F-04F9-4F1F-ABF6-00FE15CEA5B3}"/>
                  </a:ext>
                </a:extLst>
              </p:cNvPr>
              <p:cNvSpPr/>
              <p:nvPr/>
            </p:nvSpPr>
            <p:spPr>
              <a:xfrm rot="16043507">
                <a:off x="4005341" y="1517689"/>
                <a:ext cx="65985" cy="31652"/>
              </a:xfrm>
              <a:prstGeom prst="round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208"/>
              </a:p>
            </p:txBody>
          </p:sp>
          <p:cxnSp>
            <p:nvCxnSpPr>
              <p:cNvPr id="171" name="Straight Connector 170">
                <a:extLst>
                  <a:ext uri="{FF2B5EF4-FFF2-40B4-BE49-F238E27FC236}">
                    <a16:creationId xmlns:a16="http://schemas.microsoft.com/office/drawing/2014/main" id="{B532C3C0-D8B4-48D2-AB24-ECB3B2AFF5FB}"/>
                  </a:ext>
                </a:extLst>
              </p:cNvPr>
              <p:cNvCxnSpPr>
                <a:cxnSpLocks/>
              </p:cNvCxnSpPr>
              <p:nvPr/>
            </p:nvCxnSpPr>
            <p:spPr>
              <a:xfrm>
                <a:off x="3943106" y="1527269"/>
                <a:ext cx="1" cy="5131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510E36E-37EC-493E-9627-E4172E91FBD3}"/>
                  </a:ext>
                </a:extLst>
              </p:cNvPr>
              <p:cNvCxnSpPr/>
              <p:nvPr/>
            </p:nvCxnSpPr>
            <p:spPr>
              <a:xfrm>
                <a:off x="4038334" y="1143293"/>
                <a:ext cx="0" cy="8957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11F6E91-33AB-4ED4-BD05-06AAF88031F1}"/>
                  </a:ext>
                </a:extLst>
              </p:cNvPr>
              <p:cNvCxnSpPr/>
              <p:nvPr/>
            </p:nvCxnSpPr>
            <p:spPr>
              <a:xfrm>
                <a:off x="4070644" y="1143294"/>
                <a:ext cx="0" cy="3946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4" name="Flowchart: Extract 173">
                <a:extLst>
                  <a:ext uri="{FF2B5EF4-FFF2-40B4-BE49-F238E27FC236}">
                    <a16:creationId xmlns:a16="http://schemas.microsoft.com/office/drawing/2014/main" id="{DDC10B81-34A7-422C-A73E-4DDB559299D2}"/>
                  </a:ext>
                </a:extLst>
              </p:cNvPr>
              <p:cNvSpPr/>
              <p:nvPr/>
            </p:nvSpPr>
            <p:spPr>
              <a:xfrm rot="5400000">
                <a:off x="3985123" y="2124362"/>
                <a:ext cx="44484" cy="211620"/>
              </a:xfrm>
              <a:prstGeom prst="flowChartExtract">
                <a:avLst/>
              </a:prstGeom>
              <a:solidFill>
                <a:srgbClr val="FF0000"/>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IN" sz="208" dirty="0"/>
              </a:p>
            </p:txBody>
          </p:sp>
          <p:sp>
            <p:nvSpPr>
              <p:cNvPr id="175" name="Flowchart: Extract 174">
                <a:extLst>
                  <a:ext uri="{FF2B5EF4-FFF2-40B4-BE49-F238E27FC236}">
                    <a16:creationId xmlns:a16="http://schemas.microsoft.com/office/drawing/2014/main" id="{7AFCF870-9947-4389-81F6-4CD7FCA3D4A3}"/>
                  </a:ext>
                </a:extLst>
              </p:cNvPr>
              <p:cNvSpPr/>
              <p:nvPr/>
            </p:nvSpPr>
            <p:spPr>
              <a:xfrm rot="16480930" flipH="1">
                <a:off x="3941345" y="1624654"/>
                <a:ext cx="39993" cy="221795"/>
              </a:xfrm>
              <a:prstGeom prst="flowChartExtract">
                <a:avLst/>
              </a:prstGeom>
              <a:solidFill>
                <a:srgbClr val="FF0000"/>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IN" sz="208" dirty="0"/>
              </a:p>
            </p:txBody>
          </p:sp>
        </p:grpSp>
        <p:sp>
          <p:nvSpPr>
            <p:cNvPr id="176" name="Flowchart: Direct Access Storage 175">
              <a:extLst>
                <a:ext uri="{FF2B5EF4-FFF2-40B4-BE49-F238E27FC236}">
                  <a16:creationId xmlns:a16="http://schemas.microsoft.com/office/drawing/2014/main" id="{D4FE3E46-9C34-4862-A342-4B6F2F3654B6}"/>
                </a:ext>
              </a:extLst>
            </p:cNvPr>
            <p:cNvSpPr/>
            <p:nvPr/>
          </p:nvSpPr>
          <p:spPr>
            <a:xfrm rot="14061908">
              <a:off x="6178783" y="4245034"/>
              <a:ext cx="75407" cy="334108"/>
            </a:xfrm>
            <a:prstGeom prst="flowChartMagneticDrum">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3" name="Picture 112">
            <a:extLst>
              <a:ext uri="{FF2B5EF4-FFF2-40B4-BE49-F238E27FC236}">
                <a16:creationId xmlns:a16="http://schemas.microsoft.com/office/drawing/2014/main" id="{17D92389-4F9C-4C5A-B619-18DF5C2BBEE9}"/>
              </a:ext>
            </a:extLst>
          </p:cNvPr>
          <p:cNvPicPr>
            <a:picLocks noChangeAspect="1"/>
          </p:cNvPicPr>
          <p:nvPr/>
        </p:nvPicPr>
        <p:blipFill rotWithShape="1">
          <a:blip r:embed="rId4"/>
          <a:srcRect l="76944" r="1302" b="70981"/>
          <a:stretch/>
        </p:blipFill>
        <p:spPr>
          <a:xfrm>
            <a:off x="4281852" y="1064795"/>
            <a:ext cx="1313607" cy="1451711"/>
          </a:xfrm>
          <a:prstGeom prst="rect">
            <a:avLst/>
          </a:prstGeom>
        </p:spPr>
      </p:pic>
      <p:sp>
        <p:nvSpPr>
          <p:cNvPr id="7" name="Oval 6">
            <a:extLst>
              <a:ext uri="{FF2B5EF4-FFF2-40B4-BE49-F238E27FC236}">
                <a16:creationId xmlns:a16="http://schemas.microsoft.com/office/drawing/2014/main" id="{F1F9C803-CCE3-4AA4-8D73-0336F3B850C7}"/>
              </a:ext>
            </a:extLst>
          </p:cNvPr>
          <p:cNvSpPr/>
          <p:nvPr/>
        </p:nvSpPr>
        <p:spPr>
          <a:xfrm rot="446174">
            <a:off x="4858866" y="1302920"/>
            <a:ext cx="301556" cy="5743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Right 121">
            <a:extLst>
              <a:ext uri="{FF2B5EF4-FFF2-40B4-BE49-F238E27FC236}">
                <a16:creationId xmlns:a16="http://schemas.microsoft.com/office/drawing/2014/main" id="{58D6C264-B0EC-47D6-9DA2-CC76F65B271F}"/>
              </a:ext>
            </a:extLst>
          </p:cNvPr>
          <p:cNvSpPr/>
          <p:nvPr/>
        </p:nvSpPr>
        <p:spPr>
          <a:xfrm>
            <a:off x="6112945" y="1452160"/>
            <a:ext cx="445054" cy="323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BEB65EE-11D0-4A63-8670-D5995B94568B}"/>
              </a:ext>
            </a:extLst>
          </p:cNvPr>
          <p:cNvSpPr txBox="1"/>
          <p:nvPr/>
        </p:nvSpPr>
        <p:spPr>
          <a:xfrm>
            <a:off x="125076" y="3497411"/>
            <a:ext cx="4901024" cy="1200329"/>
          </a:xfrm>
          <a:prstGeom prst="rect">
            <a:avLst/>
          </a:prstGeom>
          <a:noFill/>
          <a:ln w="19050">
            <a:solidFill>
              <a:srgbClr val="FF0000"/>
            </a:solidFill>
          </a:ln>
        </p:spPr>
        <p:txBody>
          <a:bodyPr wrap="square" rtlCol="0">
            <a:spAutoFit/>
          </a:bodyPr>
          <a:lstStyle/>
          <a:p>
            <a:pPr algn="ctr"/>
            <a:r>
              <a:rPr lang="en-US" sz="2400" dirty="0">
                <a:latin typeface="+mn-lt"/>
              </a:rPr>
              <a:t>Simultaneous and synchronous active group of neurons create equivalent current dipole</a:t>
            </a:r>
            <a:endParaRPr lang="en-US" sz="2400" dirty="0">
              <a:latin typeface="+mn-lt"/>
              <a:cs typeface="Arial"/>
            </a:endParaRPr>
          </a:p>
        </p:txBody>
      </p:sp>
      <p:sp>
        <p:nvSpPr>
          <p:cNvPr id="124" name="Arrow: Right 123">
            <a:extLst>
              <a:ext uri="{FF2B5EF4-FFF2-40B4-BE49-F238E27FC236}">
                <a16:creationId xmlns:a16="http://schemas.microsoft.com/office/drawing/2014/main" id="{0109A24A-49FB-46B0-918A-0D571D4B5B5E}"/>
              </a:ext>
            </a:extLst>
          </p:cNvPr>
          <p:cNvSpPr/>
          <p:nvPr/>
        </p:nvSpPr>
        <p:spPr>
          <a:xfrm rot="5400000">
            <a:off x="7864531" y="3116311"/>
            <a:ext cx="1051664" cy="3230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4B9039F4-1AE5-483B-A6E4-DF684848EB65}"/>
              </a:ext>
            </a:extLst>
          </p:cNvPr>
          <p:cNvGrpSpPr/>
          <p:nvPr/>
        </p:nvGrpSpPr>
        <p:grpSpPr>
          <a:xfrm>
            <a:off x="5740832" y="2531790"/>
            <a:ext cx="1870752" cy="1398061"/>
            <a:chOff x="5767205" y="2514200"/>
            <a:chExt cx="1870752" cy="1398061"/>
          </a:xfrm>
        </p:grpSpPr>
        <p:pic>
          <p:nvPicPr>
            <p:cNvPr id="78" name="Picture 77">
              <a:extLst>
                <a:ext uri="{FF2B5EF4-FFF2-40B4-BE49-F238E27FC236}">
                  <a16:creationId xmlns:a16="http://schemas.microsoft.com/office/drawing/2014/main" id="{E362D8AB-84FE-4B43-BD21-3DBBE73CD438}"/>
                </a:ext>
              </a:extLst>
            </p:cNvPr>
            <p:cNvPicPr>
              <a:picLocks noChangeAspect="1"/>
            </p:cNvPicPr>
            <p:nvPr/>
          </p:nvPicPr>
          <p:blipFill rotWithShape="1">
            <a:blip r:embed="rId5"/>
            <a:srcRect t="4682"/>
            <a:stretch/>
          </p:blipFill>
          <p:spPr>
            <a:xfrm>
              <a:off x="5767205" y="2514200"/>
              <a:ext cx="1870752" cy="1398061"/>
            </a:xfrm>
            <a:prstGeom prst="rect">
              <a:avLst/>
            </a:prstGeom>
          </p:spPr>
        </p:pic>
        <p:sp>
          <p:nvSpPr>
            <p:cNvPr id="79" name="Oval 78">
              <a:extLst>
                <a:ext uri="{FF2B5EF4-FFF2-40B4-BE49-F238E27FC236}">
                  <a16:creationId xmlns:a16="http://schemas.microsoft.com/office/drawing/2014/main" id="{B7F918C0-A64F-41E7-AF4F-EC98BC5ACFAE}"/>
                </a:ext>
              </a:extLst>
            </p:cNvPr>
            <p:cNvSpPr/>
            <p:nvPr/>
          </p:nvSpPr>
          <p:spPr>
            <a:xfrm>
              <a:off x="6366898" y="3122372"/>
              <a:ext cx="335524" cy="338939"/>
            </a:xfrm>
            <a:prstGeom prst="ellipse">
              <a:avLst/>
            </a:prstGeom>
            <a:solidFill>
              <a:schemeClr val="accent1">
                <a:alpha val="50000"/>
              </a:schemeClr>
            </a:solidFill>
            <a:ln>
              <a:solidFill>
                <a:schemeClr val="accent1">
                  <a:shade val="50000"/>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0" name="Arrow: Right 159">
            <a:extLst>
              <a:ext uri="{FF2B5EF4-FFF2-40B4-BE49-F238E27FC236}">
                <a16:creationId xmlns:a16="http://schemas.microsoft.com/office/drawing/2014/main" id="{2FA52EA0-B3C7-467E-8A0B-B1DD465C1AF4}"/>
              </a:ext>
            </a:extLst>
          </p:cNvPr>
          <p:cNvSpPr/>
          <p:nvPr/>
        </p:nvSpPr>
        <p:spPr>
          <a:xfrm rot="5400000">
            <a:off x="6064599" y="3941419"/>
            <a:ext cx="445054" cy="32303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Arrow: Right 160">
            <a:extLst>
              <a:ext uri="{FF2B5EF4-FFF2-40B4-BE49-F238E27FC236}">
                <a16:creationId xmlns:a16="http://schemas.microsoft.com/office/drawing/2014/main" id="{B0FB036F-19BB-4F7B-8090-E45F1F93E551}"/>
              </a:ext>
            </a:extLst>
          </p:cNvPr>
          <p:cNvSpPr/>
          <p:nvPr/>
        </p:nvSpPr>
        <p:spPr>
          <a:xfrm rot="2798597">
            <a:off x="5443773" y="2259638"/>
            <a:ext cx="445054" cy="323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7C432B-A79B-4402-8A35-26CF6975A238}"/>
              </a:ext>
            </a:extLst>
          </p:cNvPr>
          <p:cNvSpPr txBox="1"/>
          <p:nvPr/>
        </p:nvSpPr>
        <p:spPr>
          <a:xfrm>
            <a:off x="9189751" y="1198179"/>
            <a:ext cx="2258910" cy="830997"/>
          </a:xfrm>
          <a:prstGeom prst="rect">
            <a:avLst/>
          </a:prstGeom>
          <a:noFill/>
        </p:spPr>
        <p:txBody>
          <a:bodyPr wrap="square" rtlCol="0">
            <a:spAutoFit/>
          </a:bodyPr>
          <a:lstStyle/>
          <a:p>
            <a:r>
              <a:rPr lang="en-US" dirty="0"/>
              <a:t>Why magnetically can’t the radial dipole</a:t>
            </a:r>
          </a:p>
          <a:p>
            <a:r>
              <a:rPr lang="en-US" dirty="0"/>
              <a:t> </a:t>
            </a:r>
          </a:p>
        </p:txBody>
      </p:sp>
    </p:spTree>
    <p:extLst>
      <p:ext uri="{BB962C8B-B14F-4D97-AF65-F5344CB8AC3E}">
        <p14:creationId xmlns:p14="http://schemas.microsoft.com/office/powerpoint/2010/main" val="72339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62" grpId="0" animBg="1"/>
      <p:bldP spid="163" grpId="0" animBg="1"/>
      <p:bldP spid="7" grpId="0" animBg="1"/>
      <p:bldP spid="122" grpId="0" animBg="1"/>
      <p:bldP spid="9" grpId="0" animBg="1"/>
      <p:bldP spid="124" grpId="0" animBg="1"/>
      <p:bldP spid="160" grpId="0" animBg="1"/>
      <p:bldP spid="1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5A2F-8ED2-479F-8D3A-9FC68C64C2A2}"/>
              </a:ext>
            </a:extLst>
          </p:cNvPr>
          <p:cNvSpPr>
            <a:spLocks noGrp="1"/>
          </p:cNvSpPr>
          <p:nvPr>
            <p:ph type="title"/>
          </p:nvPr>
        </p:nvSpPr>
        <p:spPr/>
        <p:txBody>
          <a:bodyPr/>
          <a:lstStyle/>
          <a:p>
            <a:r>
              <a:rPr lang="en-IN" dirty="0"/>
              <a:t>Neural generation of electromagnetic field</a:t>
            </a:r>
            <a:endParaRPr lang="en-US" dirty="0"/>
          </a:p>
        </p:txBody>
      </p:sp>
      <p:sp>
        <p:nvSpPr>
          <p:cNvPr id="4" name="Date Placeholder 3">
            <a:extLst>
              <a:ext uri="{FF2B5EF4-FFF2-40B4-BE49-F238E27FC236}">
                <a16:creationId xmlns:a16="http://schemas.microsoft.com/office/drawing/2014/main" id="{D4E4118E-E66F-4797-95D5-062819627E15}"/>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44789CF8-2449-4634-9293-C64F750BA21F}"/>
              </a:ext>
            </a:extLst>
          </p:cNvPr>
          <p:cNvSpPr>
            <a:spLocks noGrp="1"/>
          </p:cNvSpPr>
          <p:nvPr>
            <p:ph type="ftr" sz="quarter" idx="11"/>
          </p:nvPr>
        </p:nvSpPr>
        <p:spPr/>
        <p:txBody>
          <a:bodyPr/>
          <a:lstStyle/>
          <a:p>
            <a:r>
              <a:rPr lang="en-IN" dirty="0"/>
              <a:t>IISER Bhopal</a:t>
            </a:r>
          </a:p>
        </p:txBody>
      </p:sp>
      <p:sp>
        <p:nvSpPr>
          <p:cNvPr id="6" name="Slide Number Placeholder 5">
            <a:extLst>
              <a:ext uri="{FF2B5EF4-FFF2-40B4-BE49-F238E27FC236}">
                <a16:creationId xmlns:a16="http://schemas.microsoft.com/office/drawing/2014/main" id="{05EA5284-8D33-455E-87BD-32D0D7307C4D}"/>
              </a:ext>
            </a:extLst>
          </p:cNvPr>
          <p:cNvSpPr>
            <a:spLocks noGrp="1"/>
          </p:cNvSpPr>
          <p:nvPr>
            <p:ph type="sldNum" sz="quarter" idx="12"/>
          </p:nvPr>
        </p:nvSpPr>
        <p:spPr/>
        <p:txBody>
          <a:bodyPr/>
          <a:lstStyle/>
          <a:p>
            <a:fld id="{ABF20D17-0043-4445-9B8B-9F103D2306E2}" type="slidenum">
              <a:rPr lang="en-IN" smtClean="0"/>
              <a:pPr/>
              <a:t>16</a:t>
            </a:fld>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77FF68-FD17-4063-9AAA-0CBA16FC3DC5}"/>
                  </a:ext>
                </a:extLst>
              </p:cNvPr>
              <p:cNvSpPr txBox="1"/>
              <p:nvPr/>
            </p:nvSpPr>
            <p:spPr>
              <a:xfrm>
                <a:off x="107014" y="2643574"/>
                <a:ext cx="3019507" cy="2363083"/>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Ε</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𝜊</m:t>
                          </m:r>
                        </m:sub>
                      </m:sSub>
                    </m:oMath>
                  </m:oMathPara>
                </a14:m>
                <a:endParaRPr lang="en-US" sz="2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Ε</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den>
                      </m:f>
                    </m:oMath>
                  </m:oMathPara>
                </a14:m>
                <a:endParaRPr lang="en-US" sz="24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=0</m:t>
                      </m:r>
                    </m:oMath>
                  </m:oMathPara>
                </a14:m>
                <a:endParaRPr lang="en-US" sz="24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400" i="1" smtClean="0">
                          <a:latin typeface="Cambria Math" panose="02040503050406030204" pitchFamily="18" charset="0"/>
                        </a:rPr>
                        <m:t>∇</m:t>
                      </m:r>
                      <m:r>
                        <a:rPr lang="en-US" sz="2400" i="1" smtClean="0">
                          <a:latin typeface="Cambria Math" panose="02040503050406030204" pitchFamily="18" charset="0"/>
                        </a:rPr>
                        <m:t>×</m:t>
                      </m:r>
                      <m:r>
                        <a:rPr lang="en-US" sz="2400" i="1" smtClean="0">
                          <a:latin typeface="Cambria Math" panose="02040503050406030204" pitchFamily="18" charset="0"/>
                        </a:rPr>
                        <m:t>𝐵</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𝜊</m:t>
                          </m:r>
                        </m:sub>
                      </m:sSub>
                      <m:d>
                        <m:dPr>
                          <m:ctrlPr>
                            <a:rPr lang="en-US" sz="2400" i="1">
                              <a:latin typeface="Cambria Math" panose="02040503050406030204" pitchFamily="18" charset="0"/>
                            </a:rPr>
                          </m:ctrlPr>
                        </m:dPr>
                        <m:e>
                          <m:r>
                            <a:rPr lang="en-US" sz="2400" i="1">
                              <a:latin typeface="Cambria Math" panose="02040503050406030204" pitchFamily="18" charset="0"/>
                            </a:rPr>
                            <m:t>𝐽</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𝐷</m:t>
                              </m:r>
                            </m:num>
                            <m:den>
                              <m:r>
                                <a:rPr lang="en-US" sz="2400" i="1">
                                  <a:latin typeface="Cambria Math" panose="02040503050406030204" pitchFamily="18" charset="0"/>
                                </a:rPr>
                                <m:t>𝜕</m:t>
                              </m:r>
                              <m:r>
                                <a:rPr lang="en-US" sz="2400" i="1">
                                  <a:latin typeface="Cambria Math" panose="02040503050406030204" pitchFamily="18" charset="0"/>
                                </a:rPr>
                                <m:t>𝑡</m:t>
                              </m:r>
                            </m:den>
                          </m:f>
                        </m:e>
                      </m:d>
                    </m:oMath>
                  </m:oMathPara>
                </a14:m>
                <a:endParaRPr lang="en-US" sz="2400" b="0"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277FF68-FD17-4063-9AAA-0CBA16FC3DC5}"/>
                  </a:ext>
                </a:extLst>
              </p:cNvPr>
              <p:cNvSpPr txBox="1">
                <a:spLocks noRot="1" noChangeAspect="1" noMove="1" noResize="1" noEditPoints="1" noAdjustHandles="1" noChangeArrowheads="1" noChangeShapeType="1" noTextEdit="1"/>
              </p:cNvSpPr>
              <p:nvPr/>
            </p:nvSpPr>
            <p:spPr>
              <a:xfrm>
                <a:off x="107014" y="2643574"/>
                <a:ext cx="3019507" cy="2363083"/>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295A12F-5DA7-4D13-8F3C-47263F5572D3}"/>
              </a:ext>
            </a:extLst>
          </p:cNvPr>
          <p:cNvSpPr txBox="1"/>
          <p:nvPr/>
        </p:nvSpPr>
        <p:spPr>
          <a:xfrm>
            <a:off x="2423392" y="835867"/>
            <a:ext cx="6596506" cy="1200329"/>
          </a:xfrm>
          <a:prstGeom prst="rect">
            <a:avLst/>
          </a:prstGeom>
          <a:noFill/>
          <a:ln>
            <a:solidFill>
              <a:schemeClr val="accent1">
                <a:lumMod val="20000"/>
                <a:lumOff val="80000"/>
              </a:schemeClr>
            </a:solidFill>
          </a:ln>
        </p:spPr>
        <p:txBody>
          <a:bodyPr wrap="square" rtlCol="0">
            <a:spAutoFit/>
          </a:bodyPr>
          <a:lstStyle/>
          <a:p>
            <a:pPr algn="ctr" defTabSz="685800">
              <a:buSzPct val="120000"/>
            </a:pPr>
            <a:r>
              <a:rPr lang="en-US" sz="2400" kern="1200" dirty="0">
                <a:solidFill>
                  <a:schemeClr val="tx1"/>
                </a:solidFill>
                <a:latin typeface="+mn-lt"/>
                <a:ea typeface="+mn-ea"/>
                <a:cs typeface="Times New Roman" panose="02020603050405020304" pitchFamily="18" charset="0"/>
              </a:rPr>
              <a:t>Maxwell’s equations and continuity equation help </a:t>
            </a:r>
          </a:p>
          <a:p>
            <a:pPr algn="ctr" defTabSz="685800">
              <a:buSzPct val="120000"/>
            </a:pPr>
            <a:r>
              <a:rPr lang="en-US" sz="2400" kern="1200" dirty="0">
                <a:solidFill>
                  <a:schemeClr val="tx1"/>
                </a:solidFill>
                <a:latin typeface="+mn-lt"/>
                <a:ea typeface="+mn-ea"/>
                <a:cs typeface="Times New Roman" panose="02020603050405020304" pitchFamily="18" charset="0"/>
              </a:rPr>
              <a:t>to calculate the  </a:t>
            </a:r>
            <a:r>
              <a:rPr lang="en-US" sz="2400" b="1" kern="1200" dirty="0">
                <a:solidFill>
                  <a:schemeClr val="tx1"/>
                </a:solidFill>
                <a:latin typeface="+mn-lt"/>
                <a:ea typeface="+mn-ea"/>
                <a:cs typeface="Times New Roman" panose="02020603050405020304" pitchFamily="18" charset="0"/>
              </a:rPr>
              <a:t>E</a:t>
            </a:r>
            <a:r>
              <a:rPr lang="en-US" sz="2400" kern="1200" dirty="0">
                <a:solidFill>
                  <a:schemeClr val="tx1"/>
                </a:solidFill>
                <a:latin typeface="+mn-lt"/>
                <a:ea typeface="+mn-ea"/>
                <a:cs typeface="Times New Roman" panose="02020603050405020304" pitchFamily="18" charset="0"/>
              </a:rPr>
              <a:t> and </a:t>
            </a:r>
            <a:r>
              <a:rPr lang="en-US" sz="2400" b="1" kern="1200" dirty="0">
                <a:solidFill>
                  <a:schemeClr val="tx1"/>
                </a:solidFill>
                <a:latin typeface="+mn-lt"/>
                <a:ea typeface="+mn-ea"/>
                <a:cs typeface="Times New Roman" panose="02020603050405020304" pitchFamily="18" charset="0"/>
              </a:rPr>
              <a:t>B</a:t>
            </a:r>
            <a:r>
              <a:rPr lang="en-US" sz="2400" kern="1200" dirty="0">
                <a:solidFill>
                  <a:schemeClr val="tx1"/>
                </a:solidFill>
                <a:latin typeface="+mn-lt"/>
                <a:ea typeface="+mn-ea"/>
                <a:cs typeface="Times New Roman" panose="02020603050405020304" pitchFamily="18" charset="0"/>
              </a:rPr>
              <a:t> of the brain tissue</a:t>
            </a:r>
          </a:p>
          <a:p>
            <a:pPr algn="ctr" defTabSz="685800">
              <a:buSzPct val="120000"/>
            </a:pPr>
            <a:r>
              <a:rPr lang="en-US" sz="2400" kern="1200" dirty="0">
                <a:solidFill>
                  <a:schemeClr val="tx1"/>
                </a:solidFill>
                <a:latin typeface="+mn-lt"/>
                <a:ea typeface="+mn-ea"/>
                <a:cs typeface="Times New Roman" panose="02020603050405020304" pitchFamily="18" charset="0"/>
              </a:rPr>
              <a:t>when conductivity and electric current are known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52F8FC-6C9A-4429-A7D7-619AC27F3879}"/>
                  </a:ext>
                </a:extLst>
              </p:cNvPr>
              <p:cNvSpPr txBox="1"/>
              <p:nvPr/>
            </p:nvSpPr>
            <p:spPr>
              <a:xfrm>
                <a:off x="4691621" y="2089319"/>
                <a:ext cx="2651720" cy="643189"/>
              </a:xfrm>
              <a:prstGeom prst="rect">
                <a:avLst/>
              </a:prstGeom>
              <a:solidFill>
                <a:schemeClr val="accent1">
                  <a:lumMod val="20000"/>
                  <a:lumOff val="80000"/>
                </a:schemeClr>
              </a:solidFill>
            </p:spPr>
            <p:txBody>
              <a:bodyPr wrap="square" rtlCol="0">
                <a:spAutoFit/>
              </a:bodyPr>
              <a:lstStyle/>
              <a:p>
                <a:pPr algn="ctr"/>
                <a14:m>
                  <m:oMath xmlns:m="http://schemas.openxmlformats.org/officeDocument/2006/math">
                    <m:d>
                      <m:dPr>
                        <m:begChr m:val="|"/>
                        <m:endChr m:val="|"/>
                        <m:ctrlPr>
                          <a:rPr lang="en-US" sz="240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𝜖</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den>
                        </m:f>
                      </m:e>
                    </m:d>
                    <m:r>
                      <a:rPr lang="en-US" sz="2400" b="0" i="1" smtClean="0">
                        <a:latin typeface="Cambria Math" panose="02040503050406030204" pitchFamily="18" charset="0"/>
                        <a:ea typeface="Cambria Math" panose="02040503050406030204" pitchFamily="18" charset="0"/>
                      </a:rPr>
                      <m:t>≪</m:t>
                    </m:r>
                  </m:oMath>
                </a14:m>
                <a:r>
                  <a:rPr lang="en-US" sz="2400" dirty="0">
                    <a:ea typeface="Cambria Math" panose="02040503050406030204" pitchFamily="18" charset="0"/>
                  </a:rPr>
                  <a:t> </a:t>
                </a:r>
                <a14:m>
                  <m:oMath xmlns:m="http://schemas.openxmlformats.org/officeDocument/2006/math">
                    <m:d>
                      <m:dPr>
                        <m:begChr m:val="|"/>
                        <m:endChr m:val="|"/>
                        <m:ctrlPr>
                          <a:rPr lang="en-US" sz="2400" i="1">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𝐸</m:t>
                        </m:r>
                      </m:e>
                    </m:d>
                  </m:oMath>
                </a14:m>
                <a:endParaRPr lang="en-US" sz="2400" dirty="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4352F8FC-6C9A-4429-A7D7-619AC27F3879}"/>
                  </a:ext>
                </a:extLst>
              </p:cNvPr>
              <p:cNvSpPr txBox="1">
                <a:spLocks noRot="1" noChangeAspect="1" noMove="1" noResize="1" noEditPoints="1" noAdjustHandles="1" noChangeArrowheads="1" noChangeShapeType="1" noTextEdit="1"/>
              </p:cNvSpPr>
              <p:nvPr/>
            </p:nvSpPr>
            <p:spPr>
              <a:xfrm>
                <a:off x="4691621" y="2089319"/>
                <a:ext cx="2651720" cy="6431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6643E0-A346-4695-BF7D-024E604DBE6A}"/>
                  </a:ext>
                </a:extLst>
              </p:cNvPr>
              <p:cNvSpPr txBox="1"/>
              <p:nvPr/>
            </p:nvSpPr>
            <p:spPr>
              <a:xfrm>
                <a:off x="3219060" y="2785631"/>
                <a:ext cx="5817925" cy="830997"/>
              </a:xfrm>
              <a:prstGeom prst="rect">
                <a:avLst/>
              </a:prstGeom>
              <a:solidFill>
                <a:schemeClr val="accent1">
                  <a:lumMod val="20000"/>
                  <a:lumOff val="8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𝑇𝑖𝑚𝑒</m:t>
                      </m:r>
                      <m:r>
                        <a:rPr lang="en-US" sz="2400" i="1" dirty="0" smtClean="0">
                          <a:latin typeface="Cambria Math" panose="02040503050406030204" pitchFamily="18" charset="0"/>
                        </a:rPr>
                        <m:t> </m:t>
                      </m:r>
                      <m:r>
                        <a:rPr lang="en-US" sz="2400" i="1" dirty="0" smtClean="0">
                          <a:latin typeface="Cambria Math" panose="02040503050406030204" pitchFamily="18" charset="0"/>
                        </a:rPr>
                        <m:t>𝑑𝑒𝑟𝑖𝑣𝑎𝑡𝑖𝑣𝑒𝑠</m:t>
                      </m:r>
                      <m:r>
                        <a:rPr lang="en-US" sz="2400" i="1" dirty="0" smtClean="0">
                          <a:latin typeface="Cambria Math" panose="02040503050406030204" pitchFamily="18" charset="0"/>
                        </a:rPr>
                        <m:t> </m:t>
                      </m:r>
                      <m:r>
                        <a:rPr lang="en-US" sz="2400" i="1" dirty="0" smtClean="0">
                          <a:latin typeface="Cambria Math" panose="02040503050406030204" pitchFamily="18" charset="0"/>
                        </a:rPr>
                        <m:t>𝑎𝑟𝑒</m:t>
                      </m:r>
                      <m:r>
                        <a:rPr lang="en-US" sz="2400" i="1" dirty="0" smtClean="0">
                          <a:latin typeface="Cambria Math" panose="02040503050406030204" pitchFamily="18" charset="0"/>
                        </a:rPr>
                        <m:t> </m:t>
                      </m:r>
                      <m:r>
                        <a:rPr lang="en-US" sz="2400" i="1" dirty="0" smtClean="0">
                          <a:latin typeface="Cambria Math" panose="02040503050406030204" pitchFamily="18" charset="0"/>
                        </a:rPr>
                        <m:t>𝑠𝑚𝑎𝑙𝑙</m:t>
                      </m:r>
                      <m:r>
                        <a:rPr lang="en-US" sz="2400" i="1" dirty="0" smtClean="0">
                          <a:latin typeface="Cambria Math" panose="02040503050406030204" pitchFamily="18" charset="0"/>
                        </a:rPr>
                        <m:t> </m:t>
                      </m:r>
                    </m:oMath>
                  </m:oMathPara>
                </a14:m>
                <a:endParaRPr lang="en-US"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𝑐𝑜𝑚𝑝𝑎𝑟𝑒𝑑</m:t>
                      </m:r>
                      <m:r>
                        <a:rPr lang="en-US" sz="2400" i="1" dirty="0" smtClean="0">
                          <a:latin typeface="Cambria Math" panose="02040503050406030204" pitchFamily="18" charset="0"/>
                        </a:rPr>
                        <m:t> </m:t>
                      </m:r>
                      <m:r>
                        <a:rPr lang="en-US" sz="2400" i="1" dirty="0" smtClean="0">
                          <a:latin typeface="Cambria Math" panose="02040503050406030204" pitchFamily="18" charset="0"/>
                        </a:rPr>
                        <m:t>𝑡𝑜</m:t>
                      </m:r>
                      <m:r>
                        <a:rPr lang="en-US" sz="2400" i="1" dirty="0" smtClean="0">
                          <a:latin typeface="Cambria Math" panose="02040503050406030204" pitchFamily="18" charset="0"/>
                        </a:rPr>
                        <m:t> </m:t>
                      </m:r>
                      <m:r>
                        <a:rPr lang="en-US" sz="2400" i="1" dirty="0" smtClean="0">
                          <a:latin typeface="Cambria Math" panose="02040503050406030204" pitchFamily="18" charset="0"/>
                        </a:rPr>
                        <m:t>𝑜h𝑚𝑖𝑐</m:t>
                      </m:r>
                      <m:r>
                        <a:rPr lang="en-US" sz="2400" i="1" dirty="0" smtClean="0">
                          <a:latin typeface="Cambria Math" panose="02040503050406030204" pitchFamily="18" charset="0"/>
                        </a:rPr>
                        <m:t> </m:t>
                      </m:r>
                      <m:r>
                        <a:rPr lang="en-US" sz="2400" i="1" dirty="0" smtClean="0">
                          <a:latin typeface="Cambria Math" panose="02040503050406030204" pitchFamily="18" charset="0"/>
                        </a:rPr>
                        <m:t>𝑐𝑢𝑟𝑟𝑒𝑛𝑡</m:t>
                      </m:r>
                      <m:r>
                        <a:rPr lang="en-US" sz="2400" i="1" dirty="0" smtClean="0">
                          <a:latin typeface="Cambria Math" panose="02040503050406030204" pitchFamily="18" charset="0"/>
                        </a:rPr>
                        <m:t> </m:t>
                      </m:r>
                    </m:oMath>
                  </m:oMathPara>
                </a14:m>
                <a:endParaRPr lang="en-US" sz="2400" dirty="0">
                  <a:latin typeface="+mn-lt"/>
                </a:endParaRPr>
              </a:p>
            </p:txBody>
          </p:sp>
        </mc:Choice>
        <mc:Fallback xmlns="">
          <p:sp>
            <p:nvSpPr>
              <p:cNvPr id="9" name="TextBox 8">
                <a:extLst>
                  <a:ext uri="{FF2B5EF4-FFF2-40B4-BE49-F238E27FC236}">
                    <a16:creationId xmlns:a16="http://schemas.microsoft.com/office/drawing/2014/main" id="{906643E0-A346-4695-BF7D-024E604DBE6A}"/>
                  </a:ext>
                </a:extLst>
              </p:cNvPr>
              <p:cNvSpPr txBox="1">
                <a:spLocks noRot="1" noChangeAspect="1" noMove="1" noResize="1" noEditPoints="1" noAdjustHandles="1" noChangeArrowheads="1" noChangeShapeType="1" noTextEdit="1"/>
              </p:cNvSpPr>
              <p:nvPr/>
            </p:nvSpPr>
            <p:spPr>
              <a:xfrm>
                <a:off x="3219060" y="2785631"/>
                <a:ext cx="5817925" cy="830997"/>
              </a:xfrm>
              <a:prstGeom prst="rect">
                <a:avLst/>
              </a:prstGeom>
              <a:blipFill>
                <a:blip r:embed="rId4"/>
                <a:stretch>
                  <a:fillRect b="-9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F7C143-E014-4118-82BC-91ABEDD23516}"/>
                  </a:ext>
                </a:extLst>
              </p:cNvPr>
              <p:cNvSpPr txBox="1"/>
              <p:nvPr/>
            </p:nvSpPr>
            <p:spPr>
              <a:xfrm>
                <a:off x="3219061" y="3669751"/>
                <a:ext cx="5817924" cy="461665"/>
              </a:xfrm>
              <a:prstGeom prst="rect">
                <a:avLst/>
              </a:prstGeom>
              <a:solidFill>
                <a:schemeClr val="accent2">
                  <a:lumMod val="20000"/>
                  <a:lumOff val="80000"/>
                </a:schemeClr>
              </a:solidFill>
            </p:spPr>
            <p:txBody>
              <a:bodyPr wrap="square" rtlCol="0">
                <a:spAutoFit/>
              </a:bodyPr>
              <a:lstStyle/>
              <a:p>
                <a:r>
                  <a:rPr lang="en-US" sz="2400" b="0" dirty="0">
                    <a:latin typeface="+mn-lt"/>
                    <a:ea typeface="Cambria Math" panose="02040503050406030204" pitchFamily="18" charset="0"/>
                  </a:rPr>
                  <a:t>Characteristic length</a:t>
                </a:r>
                <a14:m>
                  <m:oMath xmlns:m="http://schemas.openxmlformats.org/officeDocument/2006/math">
                    <m:r>
                      <a:rPr lang="en-US" sz="2400" b="0" i="1" smtClean="0">
                        <a:latin typeface="Cambria Math" panose="02040503050406030204" pitchFamily="18" charset="0"/>
                        <a:ea typeface="Cambria Math" panose="02040503050406030204" pitchFamily="18" charset="0"/>
                      </a:rPr>
                      <m:t> </m:t>
                    </m:r>
                    <m:sSub>
                      <m:sSubPr>
                        <m:ctrlPr>
                          <a:rPr lang="el-GR" sz="2400" i="1" smtClean="0">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ea typeface="Cambria Math" panose="02040503050406030204" pitchFamily="18" charset="0"/>
                          </a:rPr>
                          <m:t>𝑐</m:t>
                        </m:r>
                      </m:sub>
                    </m:sSub>
                    <m:r>
                      <a:rPr lang="en-US" sz="2400" b="0" i="1" smtClean="0">
                        <a:latin typeface="Cambria Math" panose="02040503050406030204" pitchFamily="18" charset="0"/>
                        <a:ea typeface="Cambria Math" panose="02040503050406030204" pitchFamily="18" charset="0"/>
                      </a:rPr>
                      <m:t> </m:t>
                    </m:r>
                  </m:oMath>
                </a14:m>
                <a:r>
                  <a:rPr lang="en-US" sz="2400" dirty="0">
                    <a:latin typeface="+mn-lt"/>
                  </a:rPr>
                  <a:t>&gt;&gt; Radius of head</a:t>
                </a:r>
              </a:p>
            </p:txBody>
          </p:sp>
        </mc:Choice>
        <mc:Fallback xmlns="">
          <p:sp>
            <p:nvSpPr>
              <p:cNvPr id="13" name="TextBox 12">
                <a:extLst>
                  <a:ext uri="{FF2B5EF4-FFF2-40B4-BE49-F238E27FC236}">
                    <a16:creationId xmlns:a16="http://schemas.microsoft.com/office/drawing/2014/main" id="{49F7C143-E014-4118-82BC-91ABEDD23516}"/>
                  </a:ext>
                </a:extLst>
              </p:cNvPr>
              <p:cNvSpPr txBox="1">
                <a:spLocks noRot="1" noChangeAspect="1" noMove="1" noResize="1" noEditPoints="1" noAdjustHandles="1" noChangeArrowheads="1" noChangeShapeType="1" noTextEdit="1"/>
              </p:cNvSpPr>
              <p:nvPr/>
            </p:nvSpPr>
            <p:spPr>
              <a:xfrm>
                <a:off x="3219061" y="3669751"/>
                <a:ext cx="5817924" cy="461665"/>
              </a:xfrm>
              <a:prstGeom prst="rect">
                <a:avLst/>
              </a:prstGeom>
              <a:blipFill>
                <a:blip r:embed="rId5"/>
                <a:stretch>
                  <a:fillRect l="-157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018C373-BFD6-4292-9943-C44229361EE0}"/>
                  </a:ext>
                </a:extLst>
              </p:cNvPr>
              <p:cNvSpPr txBox="1"/>
              <p:nvPr/>
            </p:nvSpPr>
            <p:spPr>
              <a:xfrm>
                <a:off x="3219060" y="4175658"/>
                <a:ext cx="5817923" cy="830997"/>
              </a:xfrm>
              <a:prstGeom prst="rect">
                <a:avLst/>
              </a:prstGeom>
              <a:solidFill>
                <a:schemeClr val="accent2">
                  <a:lumMod val="20000"/>
                  <a:lumOff val="8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𝐶𝑜𝑛𝑡𝑟𝑖𝑏𝑢𝑡𝑖𝑜𝑛</m:t>
                      </m:r>
                      <m:r>
                        <a:rPr lang="en-US" sz="2400" i="1" dirty="0" smtClean="0">
                          <a:latin typeface="Cambria Math" panose="02040503050406030204" pitchFamily="18" charset="0"/>
                        </a:rPr>
                        <m:t> </m:t>
                      </m:r>
                      <m:r>
                        <a:rPr lang="en-US" sz="2400" i="1" dirty="0" smtClean="0">
                          <a:latin typeface="Cambria Math" panose="02040503050406030204" pitchFamily="18" charset="0"/>
                        </a:rPr>
                        <m:t>𝑜𝑓</m:t>
                      </m:r>
                      <m:r>
                        <a:rPr lang="en-US" sz="2400" i="1" dirty="0" smtClean="0">
                          <a:latin typeface="Cambria Math" panose="02040503050406030204" pitchFamily="18" charset="0"/>
                        </a:rPr>
                        <m:t> </m:t>
                      </m:r>
                      <m:r>
                        <a:rPr lang="en-US" sz="2400" i="1" dirty="0" smtClean="0">
                          <a:latin typeface="Cambria Math" panose="02040503050406030204" pitchFamily="18" charset="0"/>
                        </a:rPr>
                        <m:t>𝑡𝑖𝑚𝑒</m:t>
                      </m:r>
                      <m:r>
                        <a:rPr lang="en-US" sz="2400" i="1" dirty="0" smtClean="0">
                          <a:latin typeface="Cambria Math" panose="02040503050406030204" pitchFamily="18" charset="0"/>
                        </a:rPr>
                        <m:t> </m:t>
                      </m:r>
                      <m:r>
                        <a:rPr lang="en-US" sz="2400" i="1" dirty="0" smtClean="0">
                          <a:latin typeface="Cambria Math" panose="02040503050406030204" pitchFamily="18" charset="0"/>
                        </a:rPr>
                        <m:t>𝑑𝑒𝑟𝑖𝑣𝑎𝑡𝑖𝑣𝑒</m:t>
                      </m:r>
                    </m:oMath>
                  </m:oMathPara>
                </a14:m>
                <a:endParaRPr lang="en-US"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 </m:t>
                      </m:r>
                      <m:r>
                        <a:rPr lang="en-US" sz="2400" i="1" dirty="0" smtClean="0">
                          <a:latin typeface="Cambria Math" panose="02040503050406030204" pitchFamily="18" charset="0"/>
                        </a:rPr>
                        <m:t>𝑚𝑎𝑔𝑛𝑒𝑡𝑖𝑐</m:t>
                      </m:r>
                      <m:r>
                        <a:rPr lang="en-US" sz="2400" i="1" dirty="0" smtClean="0">
                          <a:latin typeface="Cambria Math" panose="02040503050406030204" pitchFamily="18" charset="0"/>
                        </a:rPr>
                        <m:t> </m:t>
                      </m:r>
                      <m:r>
                        <a:rPr lang="en-US" sz="2400" i="1" dirty="0" smtClean="0">
                          <a:latin typeface="Cambria Math" panose="02040503050406030204" pitchFamily="18" charset="0"/>
                        </a:rPr>
                        <m:t>𝑓𝑖𝑒𝑙𝑑</m:t>
                      </m:r>
                      <m:r>
                        <a:rPr lang="en-US" sz="2400" i="1" dirty="0" smtClean="0">
                          <a:latin typeface="Cambria Math" panose="02040503050406030204" pitchFamily="18" charset="0"/>
                        </a:rPr>
                        <m:t> </m:t>
                      </m:r>
                      <m:r>
                        <a:rPr lang="en-US" sz="2400" i="1" dirty="0" smtClean="0">
                          <a:latin typeface="Cambria Math" panose="02040503050406030204" pitchFamily="18" charset="0"/>
                        </a:rPr>
                        <m:t>𝑡𝑜</m:t>
                      </m:r>
                      <m:r>
                        <a:rPr lang="en-US" sz="2400" b="0" i="1" dirty="0" smtClean="0">
                          <a:latin typeface="Cambria Math" panose="02040503050406030204" pitchFamily="18" charset="0"/>
                        </a:rPr>
                        <m:t> </m:t>
                      </m:r>
                      <m:r>
                        <a:rPr lang="en-US" sz="2400" i="1" dirty="0" smtClean="0">
                          <a:latin typeface="Cambria Math" panose="02040503050406030204" pitchFamily="18" charset="0"/>
                        </a:rPr>
                        <m:t>𝐸</m:t>
                      </m:r>
                      <m:r>
                        <a:rPr lang="en-US" sz="2400" i="1" dirty="0" smtClean="0">
                          <a:latin typeface="Cambria Math" panose="02040503050406030204" pitchFamily="18" charset="0"/>
                        </a:rPr>
                        <m:t> </m:t>
                      </m:r>
                      <m:r>
                        <a:rPr lang="en-US" sz="2400" i="1" dirty="0" smtClean="0">
                          <a:latin typeface="Cambria Math" panose="02040503050406030204" pitchFamily="18" charset="0"/>
                        </a:rPr>
                        <m:t>𝑖𝑠</m:t>
                      </m:r>
                      <m:r>
                        <a:rPr lang="en-US" sz="2400" i="1" dirty="0" smtClean="0">
                          <a:latin typeface="Cambria Math" panose="02040503050406030204" pitchFamily="18" charset="0"/>
                        </a:rPr>
                        <m:t> </m:t>
                      </m:r>
                      <m:r>
                        <a:rPr lang="en-US" sz="2400" i="1" dirty="0" smtClean="0">
                          <a:latin typeface="Cambria Math" panose="02040503050406030204" pitchFamily="18" charset="0"/>
                        </a:rPr>
                        <m:t>𝑠𝑚𝑎𝑙𝑙</m:t>
                      </m:r>
                      <m:r>
                        <a:rPr lang="en-US" sz="2400" i="1" dirty="0" smtClean="0">
                          <a:latin typeface="Cambria Math" panose="02040503050406030204" pitchFamily="18" charset="0"/>
                        </a:rPr>
                        <m:t> </m:t>
                      </m:r>
                    </m:oMath>
                  </m:oMathPara>
                </a14:m>
                <a:endParaRPr lang="en-US" sz="2400" dirty="0">
                  <a:latin typeface="+mn-lt"/>
                </a:endParaRPr>
              </a:p>
            </p:txBody>
          </p:sp>
        </mc:Choice>
        <mc:Fallback xmlns="">
          <p:sp>
            <p:nvSpPr>
              <p:cNvPr id="14" name="TextBox 13">
                <a:extLst>
                  <a:ext uri="{FF2B5EF4-FFF2-40B4-BE49-F238E27FC236}">
                    <a16:creationId xmlns:a16="http://schemas.microsoft.com/office/drawing/2014/main" id="{A018C373-BFD6-4292-9943-C44229361EE0}"/>
                  </a:ext>
                </a:extLst>
              </p:cNvPr>
              <p:cNvSpPr txBox="1">
                <a:spLocks noRot="1" noChangeAspect="1" noMove="1" noResize="1" noEditPoints="1" noAdjustHandles="1" noChangeArrowheads="1" noChangeShapeType="1" noTextEdit="1"/>
              </p:cNvSpPr>
              <p:nvPr/>
            </p:nvSpPr>
            <p:spPr>
              <a:xfrm>
                <a:off x="3219060" y="4175658"/>
                <a:ext cx="5817923" cy="830997"/>
              </a:xfrm>
              <a:prstGeom prst="rect">
                <a:avLst/>
              </a:prstGeom>
              <a:blipFill>
                <a:blip r:embed="rId6"/>
                <a:stretch>
                  <a:fillRect b="-9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6E5DA59-4086-4939-8430-0FD8EA03F910}"/>
                  </a:ext>
                </a:extLst>
              </p:cNvPr>
              <p:cNvSpPr txBox="1"/>
              <p:nvPr/>
            </p:nvSpPr>
            <p:spPr>
              <a:xfrm>
                <a:off x="529906" y="5058541"/>
                <a:ext cx="8084185" cy="1405641"/>
              </a:xfrm>
              <a:prstGeom prst="rect">
                <a:avLst/>
              </a:prstGeom>
              <a:solidFill>
                <a:schemeClr val="accent3">
                  <a:lumMod val="20000"/>
                  <a:lumOff val="80000"/>
                </a:schemeClr>
              </a:solidFill>
              <a:ln>
                <a:solidFill>
                  <a:schemeClr val="tx1"/>
                </a:solidFill>
              </a:ln>
            </p:spPr>
            <p:txBody>
              <a:bodyPr wrap="square">
                <a:spAutoFit/>
              </a:bodyPr>
              <a:lstStyle/>
              <a:p>
                <a:pPr algn="ctr"/>
                <a:r>
                  <a:rPr lang="en-US" sz="2400" dirty="0">
                    <a:latin typeface="+mn-lt"/>
                  </a:rPr>
                  <a:t>Quasistatic approximation to be valid</a:t>
                </a:r>
                <a:endParaRPr lang="en-US" sz="2400" i="1" dirty="0">
                  <a:latin typeface="+mn-lt"/>
                  <a:ea typeface="Cambria Math" panose="02040503050406030204" pitchFamily="18" charset="0"/>
                </a:endParaRPr>
              </a:p>
              <a:p>
                <a:pPr algn="ct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r>
                      <m:rPr>
                        <m:sty m:val="p"/>
                      </m:rPr>
                      <a:rPr lang="el-GR" sz="2400" i="1" smtClean="0">
                        <a:latin typeface="Cambria Math" panose="02040503050406030204" pitchFamily="18" charset="0"/>
                        <a:ea typeface="Cambria Math" panose="02040503050406030204" pitchFamily="18" charset="0"/>
                      </a:rPr>
                      <m:t>Ε</m:t>
                    </m:r>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den>
                    </m:f>
                    <m:r>
                      <a:rPr lang="en-US" sz="240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 </m:t>
                    </m:r>
                  </m:oMath>
                </a14:m>
                <a:r>
                  <a:rPr lang="en-US" sz="2400" dirty="0">
                    <a:ea typeface="Cambria Math" panose="02040503050406030204" pitchFamily="18" charset="0"/>
                    <a:sym typeface="Wingdings" panose="05000000000000000000" pitchFamily="2" charset="2"/>
                  </a:rPr>
                  <a:t></a:t>
                </a:r>
                <a14:m>
                  <m:oMath xmlns:m="http://schemas.openxmlformats.org/officeDocument/2006/math">
                    <m:r>
                      <a:rPr lang="en-US" sz="2400" i="1" dirty="0">
                        <a:latin typeface="Cambria Math" panose="02040503050406030204" pitchFamily="18" charset="0"/>
                        <a:ea typeface="Cambria Math" panose="02040503050406030204" pitchFamily="18" charset="0"/>
                      </a:rPr>
                      <m:t> </m:t>
                    </m:r>
                  </m:oMath>
                </a14:m>
                <a:r>
                  <a:rPr lang="en-US" sz="2400" i="0" dirty="0">
                    <a:latin typeface="+mn-lt"/>
                    <a:ea typeface="Cambria Math" panose="02040503050406030204" pitchFamily="18" charset="0"/>
                  </a:rPr>
                  <a:t>Still we </a:t>
                </a:r>
                <a:r>
                  <a:rPr lang="en-US" sz="2400" b="0" i="0" dirty="0">
                    <a:latin typeface="+mn-lt"/>
                    <a:ea typeface="Cambria Math" panose="02040503050406030204" pitchFamily="18" charset="0"/>
                  </a:rPr>
                  <a:t>can </a:t>
                </a:r>
                <a:r>
                  <a:rPr lang="en-US" sz="2400" i="0" dirty="0">
                    <a:latin typeface="+mn-lt"/>
                    <a:ea typeface="Cambria Math" panose="02040503050406030204" pitchFamily="18" charset="0"/>
                  </a:rPr>
                  <a:t>calculate  </a:t>
                </a:r>
                <a14:m>
                  <m:oMath xmlns:m="http://schemas.openxmlformats.org/officeDocument/2006/math">
                    <m:r>
                      <a:rPr lang="en-US" sz="2400" i="1" dirty="0">
                        <a:latin typeface="Cambria Math" panose="02040503050406030204" pitchFamily="18" charset="0"/>
                        <a:ea typeface="Cambria Math" panose="02040503050406030204" pitchFamily="18" charset="0"/>
                      </a:rPr>
                      <m:t>𝐸</m:t>
                    </m:r>
                    <m:r>
                      <a:rPr lang="en-US" sz="2400" i="1" dirty="0">
                        <a:latin typeface="Cambria Math" panose="02040503050406030204" pitchFamily="18" charset="0"/>
                        <a:ea typeface="Cambria Math" panose="02040503050406030204" pitchFamily="18" charset="0"/>
                      </a:rPr>
                      <m:t>=− </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oMath>
                </a14:m>
                <a:endParaRPr lang="en-US" sz="2400" i="1" dirty="0">
                  <a:latin typeface="Cambria Math" panose="02040503050406030204" pitchFamily="18" charset="0"/>
                  <a:ea typeface="Cambria Math" panose="02040503050406030204" pitchFamily="18" charset="0"/>
                </a:endParaRPr>
              </a:p>
              <a:p>
                <a:pPr algn="ct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𝜊</m:t>
                        </m:r>
                      </m:sub>
                    </m:sSub>
                    <m:r>
                      <a:rPr lang="en-US" sz="2400" i="1">
                        <a:latin typeface="Cambria Math" panose="02040503050406030204" pitchFamily="18" charset="0"/>
                        <a:ea typeface="Cambria Math" panose="02040503050406030204" pitchFamily="18" charset="0"/>
                      </a:rPr>
                      <m:t>𝐽</m:t>
                    </m:r>
                  </m:oMath>
                </a14:m>
                <a:r>
                  <a:rPr lang="en-US" sz="2400" i="1"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sym typeface="Wingdings" panose="05000000000000000000" pitchFamily="2" charset="2"/>
                  </a:rPr>
                  <a:t></a:t>
                </a:r>
                <a:r>
                  <a:rPr lang="en-US" sz="2400" i="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𝐽</m:t>
                    </m:r>
                    <m:r>
                      <a:rPr lang="en-US" sz="2400" i="1">
                        <a:latin typeface="Cambria Math" panose="02040503050406030204" pitchFamily="18" charset="0"/>
                        <a:ea typeface="Cambria Math" panose="02040503050406030204" pitchFamily="18" charset="0"/>
                      </a:rPr>
                      <m:t>=0 </m:t>
                    </m:r>
                    <m:r>
                      <m:rPr>
                        <m:nor/>
                      </m:rPr>
                      <a:rPr lang="en-US" sz="2400" dirty="0">
                        <a:ea typeface="Cambria Math" panose="02040503050406030204" pitchFamily="18" charset="0"/>
                        <a:sym typeface="Wingdings" panose="05000000000000000000" pitchFamily="2" charset="2"/>
                      </a:rPr>
                      <m:t></m:t>
                    </m:r>
                    <m:r>
                      <m:rPr>
                        <m:nor/>
                      </m:rPr>
                      <a:rPr lang="en-US" sz="2400" b="0" i="0" dirty="0" smtClean="0">
                        <a:ea typeface="Cambria Math" panose="02040503050406030204" pitchFamily="18" charset="0"/>
                        <a:sym typeface="Wingdings" panose="05000000000000000000" pitchFamily="2" charset="2"/>
                      </a:rPr>
                      <m:t> </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𝐽</m:t>
                        </m:r>
                      </m:e>
                      <m:sup>
                        <m:r>
                          <a:rPr lang="en-US" sz="2400" i="1">
                            <a:latin typeface="Cambria Math" panose="02040503050406030204" pitchFamily="18" charset="0"/>
                            <a:ea typeface="Cambria Math" panose="02040503050406030204" pitchFamily="18" charset="0"/>
                          </a:rPr>
                          <m:t>𝑃</m:t>
                        </m:r>
                      </m:sup>
                    </m:sSup>
                    <m:r>
                      <a:rPr lang="en-US" sz="2400" i="1">
                        <a:latin typeface="Cambria Math" panose="02040503050406030204" pitchFamily="18" charset="0"/>
                        <a:ea typeface="Cambria Math" panose="02040503050406030204" pitchFamily="18" charset="0"/>
                      </a:rPr>
                      <m:t>=</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𝐽</m:t>
                    </m:r>
                    <m:r>
                      <a:rPr lang="en-US" sz="2400" b="0" i="1" smtClean="0">
                        <a:latin typeface="Cambria Math" panose="02040503050406030204" pitchFamily="18" charset="0"/>
                        <a:ea typeface="Cambria Math" panose="02040503050406030204" pitchFamily="18" charset="0"/>
                      </a:rPr>
                      <m:t>+</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r>
                      <m:rPr>
                        <m:nor/>
                      </m:rP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r>
                      <m:rPr>
                        <m:nor/>
                      </m:rPr>
                      <a:rPr lang="en-US" sz="2400" i="1">
                        <a:latin typeface="Cambria Math" panose="02040503050406030204" pitchFamily="18" charset="0"/>
                        <a:ea typeface="Cambria Math" panose="02040503050406030204" pitchFamily="18" charset="0"/>
                      </a:rPr>
                      <m:t>)</m:t>
                    </m:r>
                  </m:oMath>
                </a14:m>
                <a:endParaRPr lang="en-US" sz="2400" i="1" dirty="0">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C6E5DA59-4086-4939-8430-0FD8EA03F910}"/>
                  </a:ext>
                </a:extLst>
              </p:cNvPr>
              <p:cNvSpPr txBox="1">
                <a:spLocks noRot="1" noChangeAspect="1" noMove="1" noResize="1" noEditPoints="1" noAdjustHandles="1" noChangeArrowheads="1" noChangeShapeType="1" noTextEdit="1"/>
              </p:cNvSpPr>
              <p:nvPr/>
            </p:nvSpPr>
            <p:spPr>
              <a:xfrm>
                <a:off x="529906" y="5058541"/>
                <a:ext cx="8084185" cy="1405641"/>
              </a:xfrm>
              <a:prstGeom prst="rect">
                <a:avLst/>
              </a:prstGeom>
              <a:blipFill>
                <a:blip r:embed="rId7"/>
                <a:stretch>
                  <a:fillRect t="-3017" b="-6897"/>
                </a:stretch>
              </a:blipFill>
              <a:ln>
                <a:solidFill>
                  <a:schemeClr val="tx1"/>
                </a:solid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BAE4718-16F6-4164-9F8C-D81C5532627A}"/>
              </a:ext>
            </a:extLst>
          </p:cNvPr>
          <p:cNvSpPr txBox="1"/>
          <p:nvPr/>
        </p:nvSpPr>
        <p:spPr>
          <a:xfrm>
            <a:off x="9135369" y="2067365"/>
            <a:ext cx="2519266" cy="1077218"/>
          </a:xfrm>
          <a:prstGeom prst="rect">
            <a:avLst/>
          </a:prstGeom>
          <a:noFill/>
        </p:spPr>
        <p:txBody>
          <a:bodyPr wrap="square" rtlCol="0">
            <a:spAutoFit/>
          </a:bodyPr>
          <a:lstStyle/>
          <a:p>
            <a:r>
              <a:rPr lang="en-US" dirty="0"/>
              <a:t>Understand input and output of the model </a:t>
            </a:r>
          </a:p>
          <a:p>
            <a:r>
              <a:rPr lang="en-US" dirty="0"/>
              <a:t>Understand cross product and dot product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42EF1E-3366-47BF-BE98-28EE109B7D61}"/>
                  </a:ext>
                </a:extLst>
              </p:cNvPr>
              <p:cNvSpPr txBox="1"/>
              <p:nvPr/>
            </p:nvSpPr>
            <p:spPr>
              <a:xfrm>
                <a:off x="100946" y="1883199"/>
                <a:ext cx="2206976" cy="702244"/>
              </a:xfrm>
              <a:prstGeom prst="rect">
                <a:avLst/>
              </a:prstGeom>
              <a:solidFill>
                <a:schemeClr val="bg2"/>
              </a:solidFill>
            </p:spPr>
            <p:txBody>
              <a:bodyPr wrap="square" lIns="0" tIns="0" rIns="0" bIns="0" rtlCol="0">
                <a:spAutoFit/>
              </a:bodyPr>
              <a:lstStyle/>
              <a:p>
                <a:pPr algn="just"/>
                <a14:m>
                  <m:oMathPara xmlns:m="http://schemas.openxmlformats.org/officeDocument/2006/math">
                    <m:oMathParaPr>
                      <m:jc m:val="center"/>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𝜕𝜌</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den>
                      </m:f>
                      <m:r>
                        <a:rPr lang="en-US" sz="2400" b="0" i="1" smtClean="0">
                          <a:latin typeface="Cambria Math" panose="02040503050406030204" pitchFamily="18" charset="0"/>
                          <a:ea typeface="Cambria Math" panose="02040503050406030204" pitchFamily="18" charset="0"/>
                        </a:rPr>
                        <m:t>=−</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𝐽</m:t>
                      </m:r>
                    </m:oMath>
                  </m:oMathPara>
                </a14:m>
                <a:endParaRPr lang="en-US" sz="2400" dirty="0"/>
              </a:p>
            </p:txBody>
          </p:sp>
        </mc:Choice>
        <mc:Fallback xmlns="">
          <p:sp>
            <p:nvSpPr>
              <p:cNvPr id="11" name="TextBox 10">
                <a:extLst>
                  <a:ext uri="{FF2B5EF4-FFF2-40B4-BE49-F238E27FC236}">
                    <a16:creationId xmlns:a16="http://schemas.microsoft.com/office/drawing/2014/main" id="{EC42EF1E-3366-47BF-BE98-28EE109B7D61}"/>
                  </a:ext>
                </a:extLst>
              </p:cNvPr>
              <p:cNvSpPr txBox="1">
                <a:spLocks noRot="1" noChangeAspect="1" noMove="1" noResize="1" noEditPoints="1" noAdjustHandles="1" noChangeArrowheads="1" noChangeShapeType="1" noTextEdit="1"/>
              </p:cNvSpPr>
              <p:nvPr/>
            </p:nvSpPr>
            <p:spPr>
              <a:xfrm>
                <a:off x="100946" y="1883199"/>
                <a:ext cx="2206976" cy="70224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069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9" grpId="0" animBg="1"/>
      <p:bldP spid="13" grpId="0" animBg="1"/>
      <p:bldP spid="14"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5A2F-8ED2-479F-8D3A-9FC68C64C2A2}"/>
              </a:ext>
            </a:extLst>
          </p:cNvPr>
          <p:cNvSpPr>
            <a:spLocks noGrp="1"/>
          </p:cNvSpPr>
          <p:nvPr>
            <p:ph type="title"/>
          </p:nvPr>
        </p:nvSpPr>
        <p:spPr/>
        <p:txBody>
          <a:bodyPr>
            <a:normAutofit/>
          </a:bodyPr>
          <a:lstStyle/>
          <a:p>
            <a:r>
              <a:rPr lang="en-IN" dirty="0"/>
              <a:t>Neural generation of electromagnetic field</a:t>
            </a:r>
            <a:endParaRPr lang="en-US" dirty="0"/>
          </a:p>
        </p:txBody>
      </p:sp>
      <p:sp>
        <p:nvSpPr>
          <p:cNvPr id="4" name="Date Placeholder 3">
            <a:extLst>
              <a:ext uri="{FF2B5EF4-FFF2-40B4-BE49-F238E27FC236}">
                <a16:creationId xmlns:a16="http://schemas.microsoft.com/office/drawing/2014/main" id="{D4E4118E-E66F-4797-95D5-062819627E15}"/>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44789CF8-2449-4634-9293-C64F750BA21F}"/>
              </a:ext>
            </a:extLst>
          </p:cNvPr>
          <p:cNvSpPr>
            <a:spLocks noGrp="1"/>
          </p:cNvSpPr>
          <p:nvPr>
            <p:ph type="ftr" sz="quarter" idx="11"/>
          </p:nvPr>
        </p:nvSpPr>
        <p:spPr>
          <a:xfrm>
            <a:off x="2997724" y="6471668"/>
            <a:ext cx="3117326" cy="400472"/>
          </a:xfrm>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05EA5284-8D33-455E-87BD-32D0D7307C4D}"/>
              </a:ext>
            </a:extLst>
          </p:cNvPr>
          <p:cNvSpPr>
            <a:spLocks noGrp="1"/>
          </p:cNvSpPr>
          <p:nvPr>
            <p:ph type="sldNum" sz="quarter" idx="12"/>
          </p:nvPr>
        </p:nvSpPr>
        <p:spPr>
          <a:xfrm>
            <a:off x="7057152" y="6464182"/>
            <a:ext cx="2078217" cy="400472"/>
          </a:xfrm>
        </p:spPr>
        <p:txBody>
          <a:bodyPr/>
          <a:lstStyle/>
          <a:p>
            <a:fld id="{ABF20D17-0043-4445-9B8B-9F103D2306E2}" type="slidenum">
              <a:rPr lang="en-IN" smtClean="0"/>
              <a:pPr/>
              <a:t>17</a:t>
            </a:fld>
            <a:endParaRPr lang="en-IN"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52F8FC-6C9A-4429-A7D7-619AC27F3879}"/>
                  </a:ext>
                </a:extLst>
              </p:cNvPr>
              <p:cNvSpPr txBox="1"/>
              <p:nvPr/>
            </p:nvSpPr>
            <p:spPr>
              <a:xfrm>
                <a:off x="3200400" y="2798569"/>
                <a:ext cx="5656728" cy="682110"/>
              </a:xfrm>
              <a:prstGeom prst="rect">
                <a:avLst/>
              </a:prstGeom>
              <a:solidFill>
                <a:schemeClr val="accent1">
                  <a:lumMod val="20000"/>
                  <a:lumOff val="80000"/>
                </a:schemeClr>
              </a:solidFill>
            </p:spPr>
            <p:txBody>
              <a:bodyPr wrap="square" rtlCol="0">
                <a:spAutoFit/>
              </a:bodyPr>
              <a:lstStyle/>
              <a:p>
                <a:pPr algn="ctr"/>
                <a14:m>
                  <m:oMath xmlns:m="http://schemas.openxmlformats.org/officeDocument/2006/math">
                    <m:d>
                      <m:dPr>
                        <m:begChr m:val="|"/>
                        <m:endChr m:val="|"/>
                        <m:ctrlPr>
                          <a:rPr lang="en-US" sz="240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𝜖</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den>
                        </m:f>
                      </m:e>
                    </m:d>
                    <m:r>
                      <a:rPr lang="en-US" sz="2400" b="0" i="1" smtClean="0">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𝐸</m:t>
                        </m:r>
                      </m:e>
                    </m:d>
                    <m:r>
                      <a:rPr lang="en-US" sz="2400" b="0" i="1" smtClean="0">
                        <a:latin typeface="Cambria Math" panose="02040503050406030204" pitchFamily="18" charset="0"/>
                        <a:ea typeface="Cambria Math" panose="02040503050406030204" pitchFamily="18" charset="0"/>
                      </a:rPr>
                      <m:t> </m:t>
                    </m:r>
                  </m:oMath>
                </a14:m>
                <a:r>
                  <a:rPr lang="en-US" sz="2400" dirty="0">
                    <a:ea typeface="Cambria Math" panose="02040503050406030204" pitchFamily="18" charset="0"/>
                    <a:sym typeface="Wingdings" panose="05000000000000000000" pitchFamily="2" charset="2"/>
                  </a:rPr>
                  <a:t> </a:t>
                </a:r>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m:rPr>
                            <m:nor/>
                          </m:rPr>
                          <a:rPr lang="en-US" sz="2400" b="0" i="0"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𝜖</m:t>
                        </m:r>
                      </m:num>
                      <m:den>
                        <m:r>
                          <a:rPr lang="en-US" sz="2400" i="1">
                            <a:latin typeface="Cambria Math" panose="02040503050406030204" pitchFamily="18" charset="0"/>
                            <a:ea typeface="Cambria Math" panose="02040503050406030204" pitchFamily="18" charset="0"/>
                          </a:rPr>
                          <m:t>𝜎</m:t>
                        </m:r>
                      </m:den>
                    </m:f>
                    <m:r>
                      <a:rPr lang="en-US" sz="2400" b="0" i="1" smtClean="0">
                        <a:latin typeface="Cambria Math" panose="02040503050406030204" pitchFamily="18" charset="0"/>
                        <a:ea typeface="Cambria Math" panose="02040503050406030204" pitchFamily="18" charset="0"/>
                      </a:rPr>
                      <m:t>=1.9</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−3</m:t>
                        </m:r>
                      </m:sup>
                    </m:sSup>
                    <m:r>
                      <a:rPr lang="en-US" sz="2400" b="0" i="1" smtClean="0">
                        <a:latin typeface="Cambria Math" panose="02040503050406030204" pitchFamily="18" charset="0"/>
                        <a:ea typeface="Cambria Math" panose="02040503050406030204" pitchFamily="18" charset="0"/>
                      </a:rPr>
                      <m:t>≪1</m:t>
                    </m:r>
                  </m:oMath>
                </a14:m>
                <a:endParaRPr lang="en-US" sz="2400" dirty="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4352F8FC-6C9A-4429-A7D7-619AC27F3879}"/>
                  </a:ext>
                </a:extLst>
              </p:cNvPr>
              <p:cNvSpPr txBox="1">
                <a:spLocks noRot="1" noChangeAspect="1" noMove="1" noResize="1" noEditPoints="1" noAdjustHandles="1" noChangeArrowheads="1" noChangeShapeType="1" noTextEdit="1"/>
              </p:cNvSpPr>
              <p:nvPr/>
            </p:nvSpPr>
            <p:spPr>
              <a:xfrm>
                <a:off x="3200400" y="2798569"/>
                <a:ext cx="5656728" cy="682110"/>
              </a:xfrm>
              <a:prstGeom prst="rect">
                <a:avLst/>
              </a:prstGeom>
              <a:blipFill>
                <a:blip r:embed="rId3"/>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1E80B5-A5CF-44D5-B08F-7F752CD45B9B}"/>
                  </a:ext>
                </a:extLst>
              </p:cNvPr>
              <p:cNvSpPr txBox="1"/>
              <p:nvPr/>
            </p:nvSpPr>
            <p:spPr>
              <a:xfrm>
                <a:off x="167951" y="2256010"/>
                <a:ext cx="8689177" cy="461665"/>
              </a:xfrm>
              <a:prstGeom prst="rect">
                <a:avLst/>
              </a:prstGeom>
              <a:solidFill>
                <a:schemeClr val="accent1">
                  <a:lumMod val="20000"/>
                  <a:lumOff val="80000"/>
                </a:schemeClr>
              </a:solidFill>
            </p:spPr>
            <p:txBody>
              <a:bodyPr wrap="square" rtlCol="0">
                <a:spAutoFit/>
              </a:bodyPr>
              <a:lstStyle/>
              <a:p>
                <a:pPr algn="ctr"/>
                <a14:m>
                  <m:oMath xmlns:m="http://schemas.openxmlformats.org/officeDocument/2006/math">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𝑟</m:t>
                        </m:r>
                      </m:e>
                    </m:d>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exp</m:t>
                        </m:r>
                      </m:fName>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𝑗𝑤𝑡</m:t>
                            </m:r>
                          </m:e>
                        </m:d>
                      </m:e>
                    </m:func>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0.3</m:t>
                    </m:r>
                  </m:oMath>
                </a14:m>
                <a:r>
                  <a:rPr lang="en-US" sz="2400" dirty="0"/>
                  <a:t> </a:t>
                </a:r>
                <a14:m>
                  <m:oMath xmlns:m="http://schemas.openxmlformats.org/officeDocument/2006/math">
                    <m:sSup>
                      <m:sSupPr>
                        <m:ctrlPr>
                          <a:rPr lang="el-GR" sz="2400" i="1" smtClean="0">
                            <a:latin typeface="Cambria Math" panose="02040503050406030204" pitchFamily="18" charset="0"/>
                            <a:ea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Ω</m:t>
                        </m:r>
                      </m:e>
                      <m:sup>
                        <m:r>
                          <a:rPr lang="en-US" sz="2400" b="0" i="1" smtClean="0">
                            <a:latin typeface="Cambria Math" panose="02040503050406030204" pitchFamily="18" charset="0"/>
                            <a:ea typeface="Cambria Math" panose="02040503050406030204" pitchFamily="18" charset="0"/>
                          </a:rPr>
                          <m:t>−1</m:t>
                        </m:r>
                      </m:sup>
                    </m:sSup>
                  </m:oMath>
                </a14:m>
                <a:r>
                  <a:rPr lang="en-US" sz="2400" dirty="0"/>
                  <a:t> </a:t>
                </a:r>
                <a14:m>
                  <m:oMath xmlns:m="http://schemas.openxmlformats.org/officeDocument/2006/math">
                    <m:sSup>
                      <m:sSupPr>
                        <m:ctrlPr>
                          <a:rPr lang="el-GR"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𝑚</m:t>
                        </m:r>
                      </m:e>
                      <m:sup>
                        <m:r>
                          <a:rPr lang="en-US" sz="2400" i="1">
                            <a:latin typeface="Cambria Math" panose="02040503050406030204" pitchFamily="18" charset="0"/>
                            <a:ea typeface="Cambria Math" panose="02040503050406030204" pitchFamily="18" charset="0"/>
                          </a:rPr>
                          <m:t>−1</m:t>
                        </m:r>
                      </m:sup>
                    </m:sSup>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=10</m:t>
                    </m:r>
                    <m:r>
                      <a:rPr lang="en-US" sz="2400" b="0" i="1" baseline="30000" smtClean="0">
                        <a:latin typeface="Cambria Math" panose="02040503050406030204" pitchFamily="18" charset="0"/>
                        <a:ea typeface="Cambria Math" panose="02040503050406030204" pitchFamily="18" charset="0"/>
                      </a:rPr>
                      <m:t>5</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ea typeface="Cambria Math" panose="02040503050406030204" pitchFamily="18" charset="0"/>
                          </a:rPr>
                          <m:t>𝜊</m:t>
                        </m:r>
                      </m:sub>
                    </m:sSub>
                    <m:r>
                      <a:rPr lang="en-US" sz="2400" b="0" i="1" smtClean="0">
                        <a:latin typeface="Cambria Math" panose="02040503050406030204" pitchFamily="18" charset="0"/>
                        <a:ea typeface="Cambria Math" panose="02040503050406030204" pitchFamily="18" charset="0"/>
                      </a:rPr>
                      <m:t>,</m:t>
                    </m:r>
                  </m:oMath>
                </a14:m>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𝑓</m:t>
                    </m:r>
                    <m:r>
                      <a:rPr lang="en-US" sz="2400" b="0" i="1" smtClean="0">
                        <a:latin typeface="Cambria Math" panose="02040503050406030204" pitchFamily="18" charset="0"/>
                        <a:ea typeface="Cambria Math" panose="02040503050406030204" pitchFamily="18" charset="0"/>
                      </a:rPr>
                      <m:t>=100</m:t>
                    </m:r>
                    <m:r>
                      <a:rPr lang="en-US" sz="2400" i="1" dirty="0" smtClean="0">
                        <a:latin typeface="Cambria Math" panose="02040503050406030204" pitchFamily="18" charset="0"/>
                      </a:rPr>
                      <m:t>𝐻𝑧</m:t>
                    </m:r>
                  </m:oMath>
                </a14:m>
                <a:endParaRPr lang="en-US" sz="2400" dirty="0"/>
              </a:p>
            </p:txBody>
          </p:sp>
        </mc:Choice>
        <mc:Fallback xmlns="">
          <p:sp>
            <p:nvSpPr>
              <p:cNvPr id="8" name="TextBox 7">
                <a:extLst>
                  <a:ext uri="{FF2B5EF4-FFF2-40B4-BE49-F238E27FC236}">
                    <a16:creationId xmlns:a16="http://schemas.microsoft.com/office/drawing/2014/main" id="{D71E80B5-A5CF-44D5-B08F-7F752CD45B9B}"/>
                  </a:ext>
                </a:extLst>
              </p:cNvPr>
              <p:cNvSpPr txBox="1">
                <a:spLocks noRot="1" noChangeAspect="1" noMove="1" noResize="1" noEditPoints="1" noAdjustHandles="1" noChangeArrowheads="1" noChangeShapeType="1" noTextEdit="1"/>
              </p:cNvSpPr>
              <p:nvPr/>
            </p:nvSpPr>
            <p:spPr>
              <a:xfrm>
                <a:off x="167951" y="2256010"/>
                <a:ext cx="8689177" cy="461665"/>
              </a:xfrm>
              <a:prstGeom prst="rect">
                <a:avLst/>
              </a:prstGeom>
              <a:blipFill>
                <a:blip r:embed="rId4"/>
                <a:stretch>
                  <a:fillRect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6643E0-A346-4695-BF7D-024E604DBE6A}"/>
                  </a:ext>
                </a:extLst>
              </p:cNvPr>
              <p:cNvSpPr txBox="1"/>
              <p:nvPr/>
            </p:nvSpPr>
            <p:spPr>
              <a:xfrm>
                <a:off x="167952" y="3713241"/>
                <a:ext cx="8689176" cy="822469"/>
              </a:xfrm>
              <a:prstGeom prst="rect">
                <a:avLst/>
              </a:prstGeom>
              <a:solidFill>
                <a:schemeClr val="accent1">
                  <a:lumMod val="20000"/>
                  <a:lumOff val="80000"/>
                </a:schemeClr>
              </a:solid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400" i="1" dirty="0" smtClean="0">
                          <a:latin typeface="Cambria Math" panose="02040503050406030204" pitchFamily="18" charset="0"/>
                        </a:rPr>
                        <m:t>𝑄𝑢𝑎𝑠𝑖𝑠𝑡𝑎𝑡𝑖𝑐</m:t>
                      </m:r>
                      <m:r>
                        <a:rPr lang="en-US" sz="2400" i="1" dirty="0" smtClean="0">
                          <a:latin typeface="Cambria Math" panose="02040503050406030204" pitchFamily="18" charset="0"/>
                        </a:rPr>
                        <m:t> </m:t>
                      </m:r>
                      <m:r>
                        <a:rPr lang="en-US" sz="2400" i="1" dirty="0" smtClean="0">
                          <a:latin typeface="Cambria Math" panose="02040503050406030204" pitchFamily="18" charset="0"/>
                        </a:rPr>
                        <m:t>𝑎𝑝𝑝𝑟𝑜𝑥𝑖𝑚𝑎𝑡𝑖𝑜𝑛</m:t>
                      </m:r>
                      <m:r>
                        <a:rPr lang="en-US" sz="2400" i="1" dirty="0" smtClean="0">
                          <a:latin typeface="Cambria Math" panose="02040503050406030204" pitchFamily="18" charset="0"/>
                        </a:rPr>
                        <m:t> </m:t>
                      </m:r>
                      <m:r>
                        <a:rPr lang="en-US" sz="2400" i="1" dirty="0" smtClean="0">
                          <a:latin typeface="Cambria Math" panose="02040503050406030204" pitchFamily="18" charset="0"/>
                        </a:rPr>
                        <m:t>𝑡𝑜</m:t>
                      </m:r>
                      <m:r>
                        <a:rPr lang="en-US" sz="2400" i="1" dirty="0" smtClean="0">
                          <a:latin typeface="Cambria Math" panose="02040503050406030204" pitchFamily="18" charset="0"/>
                        </a:rPr>
                        <m:t> </m:t>
                      </m:r>
                      <m:r>
                        <a:rPr lang="en-US" sz="2400" i="1" dirty="0" smtClean="0">
                          <a:latin typeface="Cambria Math" panose="02040503050406030204" pitchFamily="18" charset="0"/>
                        </a:rPr>
                        <m:t>𝑏𝑒</m:t>
                      </m:r>
                      <m:r>
                        <a:rPr lang="en-US" sz="2400" i="1" dirty="0" smtClean="0">
                          <a:latin typeface="Cambria Math" panose="02040503050406030204" pitchFamily="18" charset="0"/>
                        </a:rPr>
                        <m:t> </m:t>
                      </m:r>
                      <m:r>
                        <a:rPr lang="en-US" sz="2400" i="1" dirty="0" smtClean="0">
                          <a:latin typeface="Cambria Math" panose="02040503050406030204" pitchFamily="18" charset="0"/>
                        </a:rPr>
                        <m:t>𝑣𝑎𝑙𝑖𝑑</m:t>
                      </m:r>
                      <m:r>
                        <a:rPr lang="en-US" sz="2400" b="0" i="1" dirty="0" smtClean="0">
                          <a:latin typeface="Cambria Math" panose="02040503050406030204" pitchFamily="18" charset="0"/>
                        </a:rPr>
                        <m:t>,</m:t>
                      </m:r>
                      <m:r>
                        <a:rPr lang="en-US" sz="2400" i="1" dirty="0" smtClean="0">
                          <a:latin typeface="Cambria Math" panose="02040503050406030204" pitchFamily="18" charset="0"/>
                        </a:rPr>
                        <m:t> </m:t>
                      </m:r>
                      <m:r>
                        <a:rPr lang="en-US" sz="2400" b="0" i="1" dirty="0" smtClean="0">
                          <a:latin typeface="Cambria Math" panose="02040503050406030204" pitchFamily="18" charset="0"/>
                        </a:rPr>
                        <m:t> </m:t>
                      </m:r>
                      <m:r>
                        <a:rPr lang="en-US" sz="2400" i="1" dirty="0" smtClean="0">
                          <a:latin typeface="Cambria Math" panose="02040503050406030204" pitchFamily="18" charset="0"/>
                        </a:rPr>
                        <m:t>𝑤h𝑒𝑛</m:t>
                      </m:r>
                      <m:r>
                        <a:rPr lang="en-US" sz="2400" i="1" dirty="0" smtClean="0">
                          <a:latin typeface="Cambria Math" panose="02040503050406030204" pitchFamily="18" charset="0"/>
                        </a:rPr>
                        <m:t> </m:t>
                      </m:r>
                      <m:r>
                        <a:rPr lang="en-US" sz="2400" i="1" dirty="0" smtClean="0">
                          <a:latin typeface="Cambria Math" panose="02040503050406030204" pitchFamily="18" charset="0"/>
                        </a:rPr>
                        <m:t>𝑡𝑖𝑚𝑒</m:t>
                      </m:r>
                      <m:r>
                        <a:rPr lang="en-US" sz="2400" i="1" dirty="0" smtClean="0">
                          <a:latin typeface="Cambria Math" panose="02040503050406030204" pitchFamily="18" charset="0"/>
                        </a:rPr>
                        <m:t> </m:t>
                      </m:r>
                      <m:r>
                        <a:rPr lang="en-US" sz="2400" i="1" dirty="0" smtClean="0">
                          <a:latin typeface="Cambria Math" panose="02040503050406030204" pitchFamily="18" charset="0"/>
                        </a:rPr>
                        <m:t>𝑑𝑒𝑟𝑖𝑣𝑎𝑡𝑖𝑣𝑒𝑠</m:t>
                      </m:r>
                      <m:r>
                        <a:rPr lang="en-US" sz="2400" i="1" dirty="0" smtClean="0">
                          <a:latin typeface="Cambria Math" panose="02040503050406030204" pitchFamily="18" charset="0"/>
                        </a:rPr>
                        <m:t> </m:t>
                      </m:r>
                      <m:r>
                        <a:rPr lang="en-US" sz="2400" i="1" dirty="0" smtClean="0">
                          <a:latin typeface="Cambria Math" panose="02040503050406030204" pitchFamily="18" charset="0"/>
                        </a:rPr>
                        <m:t>𝑎𝑟𝑒</m:t>
                      </m:r>
                      <m:r>
                        <a:rPr lang="en-US" sz="2400" i="1" dirty="0" smtClean="0">
                          <a:latin typeface="Cambria Math" panose="02040503050406030204" pitchFamily="18" charset="0"/>
                        </a:rPr>
                        <m:t> </m:t>
                      </m:r>
                      <m:r>
                        <a:rPr lang="en-US" sz="2400" i="1" dirty="0" smtClean="0">
                          <a:latin typeface="Cambria Math" panose="02040503050406030204" pitchFamily="18" charset="0"/>
                        </a:rPr>
                        <m:t>𝑠𝑚𝑎𝑙𝑙</m:t>
                      </m:r>
                      <m:r>
                        <a:rPr lang="en-US" sz="2400" i="1" dirty="0" smtClean="0">
                          <a:latin typeface="Cambria Math" panose="02040503050406030204" pitchFamily="18" charset="0"/>
                        </a:rPr>
                        <m:t> </m:t>
                      </m:r>
                      <m:r>
                        <a:rPr lang="en-US" sz="2400" i="1" dirty="0" smtClean="0">
                          <a:latin typeface="Cambria Math" panose="02040503050406030204" pitchFamily="18" charset="0"/>
                        </a:rPr>
                        <m:t>𝑐𝑜𝑚𝑝𝑎𝑟𝑒𝑑</m:t>
                      </m:r>
                      <m:r>
                        <a:rPr lang="en-US" sz="2400" i="1" dirty="0" smtClean="0">
                          <a:latin typeface="Cambria Math" panose="02040503050406030204" pitchFamily="18" charset="0"/>
                        </a:rPr>
                        <m:t> </m:t>
                      </m:r>
                      <m:r>
                        <a:rPr lang="en-US" sz="2400" i="1" dirty="0" smtClean="0">
                          <a:latin typeface="Cambria Math" panose="02040503050406030204" pitchFamily="18" charset="0"/>
                        </a:rPr>
                        <m:t>𝑡𝑜</m:t>
                      </m:r>
                      <m:r>
                        <a:rPr lang="en-US" sz="2400" i="1" dirty="0" smtClean="0">
                          <a:latin typeface="Cambria Math" panose="02040503050406030204" pitchFamily="18" charset="0"/>
                        </a:rPr>
                        <m:t> </m:t>
                      </m:r>
                      <m:r>
                        <a:rPr lang="en-US" sz="2400" i="1" dirty="0" smtClean="0">
                          <a:latin typeface="Cambria Math" panose="02040503050406030204" pitchFamily="18" charset="0"/>
                        </a:rPr>
                        <m:t>𝑜h𝑚𝑖𝑐</m:t>
                      </m:r>
                      <m:r>
                        <a:rPr lang="en-US" sz="2400" i="1" dirty="0" smtClean="0">
                          <a:latin typeface="Cambria Math" panose="02040503050406030204" pitchFamily="18" charset="0"/>
                        </a:rPr>
                        <m:t> </m:t>
                      </m:r>
                      <m:r>
                        <a:rPr lang="en-US" sz="2400" i="1" dirty="0" smtClean="0">
                          <a:latin typeface="Cambria Math" panose="02040503050406030204" pitchFamily="18" charset="0"/>
                        </a:rPr>
                        <m:t>𝑐𝑢𝑟𝑟𝑒𝑛𝑡𝑠</m:t>
                      </m:r>
                    </m:oMath>
                  </m:oMathPara>
                </a14:m>
                <a:endParaRPr lang="en-US" sz="2400" dirty="0">
                  <a:latin typeface="+mn-lt"/>
                </a:endParaRPr>
              </a:p>
            </p:txBody>
          </p:sp>
        </mc:Choice>
        <mc:Fallback xmlns="">
          <p:sp>
            <p:nvSpPr>
              <p:cNvPr id="9" name="TextBox 8">
                <a:extLst>
                  <a:ext uri="{FF2B5EF4-FFF2-40B4-BE49-F238E27FC236}">
                    <a16:creationId xmlns:a16="http://schemas.microsoft.com/office/drawing/2014/main" id="{906643E0-A346-4695-BF7D-024E604DBE6A}"/>
                  </a:ext>
                </a:extLst>
              </p:cNvPr>
              <p:cNvSpPr txBox="1">
                <a:spLocks noRot="1" noChangeAspect="1" noMove="1" noResize="1" noEditPoints="1" noAdjustHandles="1" noChangeArrowheads="1" noChangeShapeType="1" noTextEdit="1"/>
              </p:cNvSpPr>
              <p:nvPr/>
            </p:nvSpPr>
            <p:spPr>
              <a:xfrm>
                <a:off x="167952" y="3713241"/>
                <a:ext cx="8689176" cy="822469"/>
              </a:xfrm>
              <a:prstGeom prst="rect">
                <a:avLst/>
              </a:prstGeom>
              <a:blipFill>
                <a:blip r:embed="rId5"/>
                <a:stretch>
                  <a:fillRect l="-70" b="-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BC9A7B8-898F-466C-B020-CB025989B2BF}"/>
                  </a:ext>
                </a:extLst>
              </p:cNvPr>
              <p:cNvSpPr txBox="1"/>
              <p:nvPr/>
            </p:nvSpPr>
            <p:spPr>
              <a:xfrm>
                <a:off x="3200400" y="4709255"/>
                <a:ext cx="5665621" cy="844783"/>
              </a:xfrm>
              <a:prstGeom prst="rect">
                <a:avLst/>
              </a:prstGeom>
              <a:solidFill>
                <a:schemeClr val="accent2">
                  <a:lumMod val="20000"/>
                  <a:lumOff val="80000"/>
                </a:schemeClr>
              </a:solidFill>
            </p:spPr>
            <p:txBody>
              <a:bodyPr wrap="square">
                <a:spAutoFit/>
              </a:bodyPr>
              <a:lstStyle/>
              <a:p>
                <a:pPr algn="ct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r>
                      <m:rPr>
                        <m:sty m:val="p"/>
                      </m:rP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Ε</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r>
                      <m:rPr>
                        <m:nor/>
                      </m:rPr>
                      <a:rPr lang="en-US" sz="2400">
                        <a:latin typeface="+mn-lt"/>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𝜖</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𝜊</m:t>
                        </m:r>
                      </m:sub>
                    </m:sSub>
                  </m:oMath>
                </a14:m>
                <a:r>
                  <a:rPr lang="en-US" sz="2400" dirty="0">
                    <a:latin typeface="+mn-lt"/>
                    <a:ea typeface="Cambria Math" panose="02040503050406030204" pitchFamily="18" charset="0"/>
                  </a:rPr>
                  <a:t>(</a:t>
                </a:r>
                <a14:m>
                  <m:oMath xmlns:m="http://schemas.openxmlformats.org/officeDocument/2006/math">
                    <m:r>
                      <a:rPr lang="en-US" sz="2400" i="1">
                        <a:latin typeface="Cambria Math" panose="02040503050406030204" pitchFamily="18" charset="0"/>
                        <a:ea typeface="Cambria Math" panose="02040503050406030204" pitchFamily="18" charset="0"/>
                      </a:rPr>
                      <m:t>𝜎</m:t>
                    </m:r>
                    <m:r>
                      <a:rPr lang="en-US" sz="2400" b="0" i="0" smtClean="0">
                        <a:latin typeface="Cambria Math" panose="02040503050406030204" pitchFamily="18" charset="0"/>
                        <a:ea typeface="Cambria Math" panose="02040503050406030204" pitchFamily="18" charset="0"/>
                      </a:rPr>
                      <m:t>+</m:t>
                    </m:r>
                  </m:oMath>
                </a14:m>
                <a:r>
                  <a:rPr lang="en-US" sz="2400" dirty="0">
                    <a:latin typeface="+mn-lt"/>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𝑗</m:t>
                    </m:r>
                    <m:r>
                      <m:rPr>
                        <m:nor/>
                      </m:rPr>
                      <a:rPr lang="en-US" sz="2400">
                        <a:latin typeface="+mn-lt"/>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𝜖</m:t>
                    </m:r>
                  </m:oMath>
                </a14:m>
                <a:r>
                  <a:rPr lang="en-US" sz="2400" dirty="0">
                    <a:latin typeface="+mn-lt"/>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𝐸</m:t>
                    </m:r>
                  </m:oMath>
                </a14:m>
                <a:endParaRPr lang="en-US" sz="2400" dirty="0">
                  <a:latin typeface="+mn-lt"/>
                  <a:ea typeface="Cambria Math" panose="02040503050406030204" pitchFamily="18" charset="0"/>
                </a:endParaRPr>
              </a:p>
              <a:p>
                <a:pPr algn="ctr"/>
                <a14:m>
                  <m:oMath xmlns:m="http://schemas.openxmlformats.org/officeDocument/2006/math">
                    <m:sSub>
                      <m:sSubPr>
                        <m:ctrlPr>
                          <a:rPr lang="el-GR" sz="2400" i="1" smtClean="0">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ea typeface="Cambria Math" panose="02040503050406030204" pitchFamily="18" charset="0"/>
                          </a:rPr>
                          <m:t>𝑐</m:t>
                        </m:r>
                      </m:sub>
                    </m:sSub>
                    <m:r>
                      <a:rPr lang="en-US" sz="2400" b="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r>
                              <m:rPr>
                                <m:nor/>
                              </m:rPr>
                              <a:rPr lang="en-US" sz="2400">
                                <a:latin typeface="+mn-lt"/>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𝜖</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𝜊</m:t>
                                </m:r>
                              </m:sub>
                            </m:sSub>
                            <m:r>
                              <m:rPr>
                                <m:nor/>
                              </m:rPr>
                              <a:rPr lang="en-US" sz="2400" dirty="0">
                                <a:latin typeface="+mn-lt"/>
                                <a:ea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a:rPr lang="en-US" sz="240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𝑗</m:t>
                            </m:r>
                            <m:r>
                              <m:rPr>
                                <m:nor/>
                              </m:rPr>
                              <a:rPr lang="en-US" sz="2400">
                                <a:latin typeface="+mn-lt"/>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𝜖</m:t>
                            </m:r>
                            <m:r>
                              <m:rPr>
                                <m:nor/>
                              </m:rPr>
                              <a:rPr lang="en-US" sz="2400" dirty="0">
                                <a:latin typeface="+mn-lt"/>
                                <a:ea typeface="Cambria Math" panose="02040503050406030204" pitchFamily="18" charset="0"/>
                              </a:rPr>
                              <m:t>)</m:t>
                            </m:r>
                          </m:e>
                        </m:d>
                      </m:e>
                      <m:sup>
                        <m:r>
                          <a:rPr lang="en-US" sz="2400" b="0" i="1" smtClean="0">
                            <a:latin typeface="Cambria Math" panose="02040503050406030204" pitchFamily="18" charset="0"/>
                            <a:ea typeface="Cambria Math" panose="02040503050406030204" pitchFamily="18" charset="0"/>
                          </a:rPr>
                          <m:t>−0.5</m:t>
                        </m:r>
                      </m:sup>
                    </m:sSup>
                  </m:oMath>
                </a14:m>
                <a:r>
                  <a:rPr lang="en-US" sz="2400" dirty="0">
                    <a:latin typeface="+mn-lt"/>
                    <a:ea typeface="Cambria Math" panose="02040503050406030204" pitchFamily="18" charset="0"/>
                    <a:sym typeface="Wingdings" panose="05000000000000000000" pitchFamily="2" charset="2"/>
                  </a:rPr>
                  <a:t>  </a:t>
                </a:r>
                <a14:m>
                  <m:oMath xmlns:m="http://schemas.openxmlformats.org/officeDocument/2006/math">
                    <m:r>
                      <a:rPr lang="en-US" sz="2400" i="1" dirty="0" smtClean="0">
                        <a:latin typeface="Cambria Math" panose="02040503050406030204" pitchFamily="18" charset="0"/>
                        <a:ea typeface="Cambria Math" panose="02040503050406030204" pitchFamily="18" charset="0"/>
                        <a:sym typeface="Wingdings" panose="05000000000000000000" pitchFamily="2" charset="2"/>
                      </a:rPr>
                      <m:t>65 </m:t>
                    </m:r>
                    <m:r>
                      <a:rPr lang="en-US" sz="2400" i="1" dirty="0" smtClean="0">
                        <a:latin typeface="Cambria Math" panose="02040503050406030204" pitchFamily="18" charset="0"/>
                        <a:ea typeface="Cambria Math" panose="02040503050406030204" pitchFamily="18" charset="0"/>
                        <a:sym typeface="Wingdings" panose="05000000000000000000" pitchFamily="2" charset="2"/>
                      </a:rPr>
                      <m:t>𝑚</m:t>
                    </m:r>
                  </m:oMath>
                </a14:m>
                <a:endParaRPr lang="en-US" sz="2400" dirty="0">
                  <a:latin typeface="+mn-lt"/>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7BC9A7B8-898F-466C-B020-CB025989B2BF}"/>
                  </a:ext>
                </a:extLst>
              </p:cNvPr>
              <p:cNvSpPr txBox="1">
                <a:spLocks noRot="1" noChangeAspect="1" noMove="1" noResize="1" noEditPoints="1" noAdjustHandles="1" noChangeArrowheads="1" noChangeShapeType="1" noTextEdit="1"/>
              </p:cNvSpPr>
              <p:nvPr/>
            </p:nvSpPr>
            <p:spPr>
              <a:xfrm>
                <a:off x="3200400" y="4709255"/>
                <a:ext cx="5665621" cy="844783"/>
              </a:xfrm>
              <a:prstGeom prst="rect">
                <a:avLst/>
              </a:prstGeom>
              <a:blipFill>
                <a:blip r:embed="rId6"/>
                <a:stretch>
                  <a:fillRect t="-5797"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3D47C50-A8A8-4A76-84F8-793BE5993CEE}"/>
                  </a:ext>
                </a:extLst>
              </p:cNvPr>
              <p:cNvSpPr txBox="1"/>
              <p:nvPr/>
            </p:nvSpPr>
            <p:spPr>
              <a:xfrm>
                <a:off x="167951" y="5633712"/>
                <a:ext cx="8698070" cy="461665"/>
              </a:xfrm>
              <a:prstGeom prst="rect">
                <a:avLst/>
              </a:prstGeom>
              <a:solidFill>
                <a:schemeClr val="accent2">
                  <a:lumMod val="20000"/>
                  <a:lumOff val="8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𝐶𝑜𝑛𝑡𝑟𝑖𝑏𝑢𝑡𝑖𝑜𝑛</m:t>
                      </m:r>
                      <m:r>
                        <a:rPr lang="en-US" sz="2400" i="1" dirty="0" smtClean="0">
                          <a:latin typeface="Cambria Math" panose="02040503050406030204" pitchFamily="18" charset="0"/>
                        </a:rPr>
                        <m:t> </m:t>
                      </m:r>
                      <m:r>
                        <a:rPr lang="en-US" sz="2400" i="1" dirty="0" smtClean="0">
                          <a:latin typeface="Cambria Math" panose="02040503050406030204" pitchFamily="18" charset="0"/>
                        </a:rPr>
                        <m:t>𝑜𝑓</m:t>
                      </m:r>
                      <m:r>
                        <a:rPr lang="en-US" sz="2400" i="1" dirty="0" smtClean="0">
                          <a:latin typeface="Cambria Math" panose="02040503050406030204" pitchFamily="18" charset="0"/>
                        </a:rPr>
                        <m:t> </m:t>
                      </m:r>
                      <m:r>
                        <a:rPr lang="en-US" sz="2400" i="1" dirty="0" smtClean="0">
                          <a:latin typeface="Cambria Math" panose="02040503050406030204" pitchFamily="18" charset="0"/>
                        </a:rPr>
                        <m:t>𝑡𝑖𝑚𝑒</m:t>
                      </m:r>
                      <m:r>
                        <a:rPr lang="en-US" sz="2400" i="1" dirty="0" smtClean="0">
                          <a:latin typeface="Cambria Math" panose="02040503050406030204" pitchFamily="18" charset="0"/>
                        </a:rPr>
                        <m:t> </m:t>
                      </m:r>
                      <m:r>
                        <a:rPr lang="en-US" sz="2400" i="1" dirty="0" smtClean="0">
                          <a:latin typeface="Cambria Math" panose="02040503050406030204" pitchFamily="18" charset="0"/>
                        </a:rPr>
                        <m:t>𝑑𝑒𝑟𝑖𝑣𝑎𝑡𝑖𝑣𝑒</m:t>
                      </m:r>
                      <m:r>
                        <a:rPr lang="en-US" sz="2400" i="1" dirty="0" smtClean="0">
                          <a:latin typeface="Cambria Math" panose="02040503050406030204" pitchFamily="18" charset="0"/>
                        </a:rPr>
                        <m:t> </m:t>
                      </m:r>
                      <m:r>
                        <a:rPr lang="en-US" sz="2400" i="1" dirty="0" smtClean="0">
                          <a:latin typeface="Cambria Math" panose="02040503050406030204" pitchFamily="18" charset="0"/>
                        </a:rPr>
                        <m:t>𝑚𝑎𝑔𝑛𝑒𝑡𝑖𝑐</m:t>
                      </m:r>
                      <m:r>
                        <a:rPr lang="en-US" sz="2400" i="1" dirty="0" smtClean="0">
                          <a:latin typeface="Cambria Math" panose="02040503050406030204" pitchFamily="18" charset="0"/>
                        </a:rPr>
                        <m:t> </m:t>
                      </m:r>
                      <m:r>
                        <a:rPr lang="en-US" sz="2400" i="1" dirty="0" smtClean="0">
                          <a:latin typeface="Cambria Math" panose="02040503050406030204" pitchFamily="18" charset="0"/>
                        </a:rPr>
                        <m:t>𝑓𝑖𝑒𝑙𝑑</m:t>
                      </m:r>
                      <m:r>
                        <a:rPr lang="en-US" sz="2400" i="1" dirty="0" smtClean="0">
                          <a:latin typeface="Cambria Math" panose="02040503050406030204" pitchFamily="18" charset="0"/>
                        </a:rPr>
                        <m:t> </m:t>
                      </m:r>
                      <m:r>
                        <a:rPr lang="en-US" sz="2400" i="1" dirty="0" smtClean="0">
                          <a:latin typeface="Cambria Math" panose="02040503050406030204" pitchFamily="18" charset="0"/>
                        </a:rPr>
                        <m:t>𝑡𝑜</m:t>
                      </m:r>
                      <m:r>
                        <a:rPr lang="en-US" sz="2400" i="1" dirty="0" smtClean="0">
                          <a:latin typeface="Cambria Math" panose="02040503050406030204" pitchFamily="18" charset="0"/>
                        </a:rPr>
                        <m:t> </m:t>
                      </m:r>
                      <m:r>
                        <a:rPr lang="en-US" sz="2400" i="1" dirty="0" smtClean="0">
                          <a:latin typeface="Cambria Math" panose="02040503050406030204" pitchFamily="18" charset="0"/>
                        </a:rPr>
                        <m:t>𝐸</m:t>
                      </m:r>
                      <m:r>
                        <a:rPr lang="en-US" sz="2400" i="1" dirty="0" smtClean="0">
                          <a:latin typeface="Cambria Math" panose="02040503050406030204" pitchFamily="18" charset="0"/>
                        </a:rPr>
                        <m:t> </m:t>
                      </m:r>
                      <m:r>
                        <a:rPr lang="en-US" sz="2400" i="1" dirty="0" smtClean="0">
                          <a:latin typeface="Cambria Math" panose="02040503050406030204" pitchFamily="18" charset="0"/>
                        </a:rPr>
                        <m:t>𝑖𝑠</m:t>
                      </m:r>
                      <m:r>
                        <a:rPr lang="en-US" sz="2400" i="1" dirty="0" smtClean="0">
                          <a:latin typeface="Cambria Math" panose="02040503050406030204" pitchFamily="18" charset="0"/>
                        </a:rPr>
                        <m:t> </m:t>
                      </m:r>
                      <m:r>
                        <a:rPr lang="en-US" sz="2400" i="1" dirty="0" smtClean="0">
                          <a:latin typeface="Cambria Math" panose="02040503050406030204" pitchFamily="18" charset="0"/>
                        </a:rPr>
                        <m:t>𝑠𝑚𝑎𝑙𝑙</m:t>
                      </m:r>
                    </m:oMath>
                  </m:oMathPara>
                </a14:m>
                <a:endParaRPr lang="en-US" sz="2400" dirty="0">
                  <a:latin typeface="+mn-lt"/>
                </a:endParaRPr>
              </a:p>
            </p:txBody>
          </p:sp>
        </mc:Choice>
        <mc:Fallback xmlns="">
          <p:sp>
            <p:nvSpPr>
              <p:cNvPr id="17" name="TextBox 16">
                <a:extLst>
                  <a:ext uri="{FF2B5EF4-FFF2-40B4-BE49-F238E27FC236}">
                    <a16:creationId xmlns:a16="http://schemas.microsoft.com/office/drawing/2014/main" id="{83D47C50-A8A8-4A76-84F8-793BE5993CEE}"/>
                  </a:ext>
                </a:extLst>
              </p:cNvPr>
              <p:cNvSpPr txBox="1">
                <a:spLocks noRot="1" noChangeAspect="1" noMove="1" noResize="1" noEditPoints="1" noAdjustHandles="1" noChangeArrowheads="1" noChangeShapeType="1" noTextEdit="1"/>
              </p:cNvSpPr>
              <p:nvPr/>
            </p:nvSpPr>
            <p:spPr>
              <a:xfrm>
                <a:off x="167951" y="5633712"/>
                <a:ext cx="8698070" cy="461665"/>
              </a:xfrm>
              <a:prstGeom prst="rect">
                <a:avLst/>
              </a:prstGeom>
              <a:blipFill>
                <a:blip r:embed="rId7"/>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6E99C9-8FF9-4DC8-948C-9B941421A968}"/>
                  </a:ext>
                </a:extLst>
              </p:cNvPr>
              <p:cNvSpPr txBox="1"/>
              <p:nvPr/>
            </p:nvSpPr>
            <p:spPr>
              <a:xfrm>
                <a:off x="167951" y="4730810"/>
                <a:ext cx="2925910" cy="794576"/>
              </a:xfrm>
              <a:prstGeom prst="rect">
                <a:avLst/>
              </a:prstGeom>
              <a:noFill/>
              <a:ln>
                <a:solidFill>
                  <a:schemeClr val="accent1">
                    <a:lumMod val="50000"/>
                  </a:schemeClr>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Ε</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den>
                      </m:f>
                    </m:oMath>
                  </m:oMathPara>
                </a14:m>
                <a:endParaRPr lang="en-US" sz="2400" dirty="0"/>
              </a:p>
            </p:txBody>
          </p:sp>
        </mc:Choice>
        <mc:Fallback xmlns="">
          <p:sp>
            <p:nvSpPr>
              <p:cNvPr id="11" name="TextBox 10">
                <a:extLst>
                  <a:ext uri="{FF2B5EF4-FFF2-40B4-BE49-F238E27FC236}">
                    <a16:creationId xmlns:a16="http://schemas.microsoft.com/office/drawing/2014/main" id="{636E99C9-8FF9-4DC8-948C-9B941421A968}"/>
                  </a:ext>
                </a:extLst>
              </p:cNvPr>
              <p:cNvSpPr txBox="1">
                <a:spLocks noRot="1" noChangeAspect="1" noMove="1" noResize="1" noEditPoints="1" noAdjustHandles="1" noChangeArrowheads="1" noChangeShapeType="1" noTextEdit="1"/>
              </p:cNvSpPr>
              <p:nvPr/>
            </p:nvSpPr>
            <p:spPr>
              <a:xfrm>
                <a:off x="167951" y="4730810"/>
                <a:ext cx="2925910" cy="794576"/>
              </a:xfrm>
              <a:prstGeom prst="rect">
                <a:avLst/>
              </a:prstGeom>
              <a:blipFill>
                <a:blip r:embed="rId8"/>
                <a:stretch>
                  <a:fillRect/>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BBA807-647E-49A4-8E5A-BC0B2A34F4EC}"/>
                  </a:ext>
                </a:extLst>
              </p:cNvPr>
              <p:cNvSpPr txBox="1"/>
              <p:nvPr/>
            </p:nvSpPr>
            <p:spPr>
              <a:xfrm>
                <a:off x="167951" y="2749631"/>
                <a:ext cx="2925910" cy="922176"/>
              </a:xfrm>
              <a:prstGeom prst="rect">
                <a:avLst/>
              </a:prstGeom>
              <a:noFill/>
              <a:ln>
                <a:solidFill>
                  <a:schemeClr val="accent1">
                    <a:lumMod val="50000"/>
                  </a:schemeClr>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2400" i="1" smtClean="0">
                          <a:latin typeface="Cambria Math" panose="02040503050406030204" pitchFamily="18" charset="0"/>
                        </a:rPr>
                        <m:t>∇</m:t>
                      </m:r>
                      <m:r>
                        <a:rPr lang="en-US" sz="2400" i="1" smtClean="0">
                          <a:latin typeface="Cambria Math" panose="02040503050406030204" pitchFamily="18" charset="0"/>
                        </a:rPr>
                        <m:t>×</m:t>
                      </m:r>
                      <m:r>
                        <a:rPr lang="en-US" sz="2400" i="1" smtClean="0">
                          <a:latin typeface="Cambria Math" panose="02040503050406030204" pitchFamily="18" charset="0"/>
                        </a:rPr>
                        <m:t>𝐵</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𝜊</m:t>
                          </m:r>
                        </m:sub>
                      </m:sSub>
                      <m:d>
                        <m:dPr>
                          <m:ctrlPr>
                            <a:rPr lang="en-US" sz="2400" i="1">
                              <a:latin typeface="Cambria Math" panose="02040503050406030204" pitchFamily="18" charset="0"/>
                            </a:rPr>
                          </m:ctrlPr>
                        </m:dPr>
                        <m:e>
                          <m:r>
                            <a:rPr lang="en-US" sz="2400" i="1">
                              <a:latin typeface="Cambria Math" panose="02040503050406030204" pitchFamily="18" charset="0"/>
                            </a:rPr>
                            <m:t>𝐽</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𝐷</m:t>
                              </m:r>
                            </m:num>
                            <m:den>
                              <m:r>
                                <a:rPr lang="en-US" sz="2400" i="1">
                                  <a:latin typeface="Cambria Math" panose="02040503050406030204" pitchFamily="18" charset="0"/>
                                </a:rPr>
                                <m:t>𝜕</m:t>
                              </m:r>
                              <m:r>
                                <a:rPr lang="en-US" sz="2400" i="1">
                                  <a:latin typeface="Cambria Math" panose="02040503050406030204" pitchFamily="18" charset="0"/>
                                </a:rPr>
                                <m:t>𝑡</m:t>
                              </m:r>
                            </m:den>
                          </m:f>
                        </m:e>
                      </m:d>
                    </m:oMath>
                  </m:oMathPara>
                </a14:m>
                <a:endParaRPr lang="en-US" sz="2400" dirty="0"/>
              </a:p>
            </p:txBody>
          </p:sp>
        </mc:Choice>
        <mc:Fallback xmlns="">
          <p:sp>
            <p:nvSpPr>
              <p:cNvPr id="12" name="TextBox 11">
                <a:extLst>
                  <a:ext uri="{FF2B5EF4-FFF2-40B4-BE49-F238E27FC236}">
                    <a16:creationId xmlns:a16="http://schemas.microsoft.com/office/drawing/2014/main" id="{BDBBA807-647E-49A4-8E5A-BC0B2A34F4EC}"/>
                  </a:ext>
                </a:extLst>
              </p:cNvPr>
              <p:cNvSpPr txBox="1">
                <a:spLocks noRot="1" noChangeAspect="1" noMove="1" noResize="1" noEditPoints="1" noAdjustHandles="1" noChangeArrowheads="1" noChangeShapeType="1" noTextEdit="1"/>
              </p:cNvSpPr>
              <p:nvPr/>
            </p:nvSpPr>
            <p:spPr>
              <a:xfrm>
                <a:off x="167951" y="2749631"/>
                <a:ext cx="2925910" cy="922176"/>
              </a:xfrm>
              <a:prstGeom prst="rect">
                <a:avLst/>
              </a:prstGeom>
              <a:blipFill>
                <a:blip r:embed="rId9"/>
                <a:stretch>
                  <a:fillRect/>
                </a:stretch>
              </a:blipFill>
              <a:ln>
                <a:solidFill>
                  <a:schemeClr val="accent1">
                    <a:lumMod val="50000"/>
                  </a:schemeClr>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667FCB54-E925-40E0-A1DE-6F6199BA8438}"/>
              </a:ext>
            </a:extLst>
          </p:cNvPr>
          <p:cNvSpPr txBox="1"/>
          <p:nvPr/>
        </p:nvSpPr>
        <p:spPr>
          <a:xfrm>
            <a:off x="1152462" y="980581"/>
            <a:ext cx="6807849" cy="1200329"/>
          </a:xfrm>
          <a:prstGeom prst="rect">
            <a:avLst/>
          </a:prstGeom>
          <a:noFill/>
          <a:ln>
            <a:solidFill>
              <a:schemeClr val="accent1">
                <a:lumMod val="20000"/>
                <a:lumOff val="80000"/>
              </a:schemeClr>
            </a:solidFill>
          </a:ln>
        </p:spPr>
        <p:txBody>
          <a:bodyPr wrap="square" rtlCol="0">
            <a:spAutoFit/>
          </a:bodyPr>
          <a:lstStyle/>
          <a:p>
            <a:pPr algn="ctr" defTabSz="685800">
              <a:buSzPct val="120000"/>
            </a:pPr>
            <a:r>
              <a:rPr lang="en-US" sz="2400" kern="1200" dirty="0">
                <a:solidFill>
                  <a:schemeClr val="tx1"/>
                </a:solidFill>
                <a:latin typeface="+mn-lt"/>
                <a:ea typeface="+mn-ea"/>
                <a:cs typeface="Times New Roman" panose="02020603050405020304" pitchFamily="18" charset="0"/>
              </a:rPr>
              <a:t>Maxwell’s equations and continuity equation help </a:t>
            </a:r>
          </a:p>
          <a:p>
            <a:pPr algn="ctr" defTabSz="685800">
              <a:buSzPct val="120000"/>
            </a:pPr>
            <a:r>
              <a:rPr lang="en-US" sz="2400" kern="1200" dirty="0">
                <a:solidFill>
                  <a:schemeClr val="tx1"/>
                </a:solidFill>
                <a:latin typeface="+mn-lt"/>
                <a:ea typeface="+mn-ea"/>
                <a:cs typeface="Times New Roman" panose="02020603050405020304" pitchFamily="18" charset="0"/>
              </a:rPr>
              <a:t>to calculate the  </a:t>
            </a:r>
            <a:r>
              <a:rPr lang="en-US" sz="2400" b="1" kern="1200" dirty="0">
                <a:solidFill>
                  <a:schemeClr val="tx1"/>
                </a:solidFill>
                <a:latin typeface="+mn-lt"/>
                <a:ea typeface="+mn-ea"/>
                <a:cs typeface="Times New Roman" panose="02020603050405020304" pitchFamily="18" charset="0"/>
              </a:rPr>
              <a:t>E</a:t>
            </a:r>
            <a:r>
              <a:rPr lang="en-US" sz="2400" kern="1200" dirty="0">
                <a:solidFill>
                  <a:schemeClr val="tx1"/>
                </a:solidFill>
                <a:latin typeface="+mn-lt"/>
                <a:ea typeface="+mn-ea"/>
                <a:cs typeface="Times New Roman" panose="02020603050405020304" pitchFamily="18" charset="0"/>
              </a:rPr>
              <a:t> and </a:t>
            </a:r>
            <a:r>
              <a:rPr lang="en-US" sz="2400" b="1" kern="1200" dirty="0">
                <a:solidFill>
                  <a:schemeClr val="tx1"/>
                </a:solidFill>
                <a:latin typeface="+mn-lt"/>
                <a:ea typeface="+mn-ea"/>
                <a:cs typeface="Times New Roman" panose="02020603050405020304" pitchFamily="18" charset="0"/>
              </a:rPr>
              <a:t>B</a:t>
            </a:r>
            <a:r>
              <a:rPr lang="en-US" sz="2400" kern="1200" dirty="0">
                <a:solidFill>
                  <a:schemeClr val="tx1"/>
                </a:solidFill>
                <a:latin typeface="+mn-lt"/>
                <a:ea typeface="+mn-ea"/>
                <a:cs typeface="Times New Roman" panose="02020603050405020304" pitchFamily="18" charset="0"/>
              </a:rPr>
              <a:t> of the brain tissue</a:t>
            </a:r>
          </a:p>
          <a:p>
            <a:pPr algn="ctr" defTabSz="685800">
              <a:buSzPct val="120000"/>
            </a:pPr>
            <a:r>
              <a:rPr lang="en-US" sz="2400" kern="1200" dirty="0">
                <a:solidFill>
                  <a:schemeClr val="tx1"/>
                </a:solidFill>
                <a:latin typeface="+mn-lt"/>
                <a:ea typeface="+mn-ea"/>
                <a:cs typeface="Times New Roman" panose="02020603050405020304" pitchFamily="18" charset="0"/>
              </a:rPr>
              <a:t>when conductivity and electric current are known</a:t>
            </a:r>
          </a:p>
        </p:txBody>
      </p:sp>
    </p:spTree>
    <p:extLst>
      <p:ext uri="{BB962C8B-B14F-4D97-AF65-F5344CB8AC3E}">
        <p14:creationId xmlns:p14="http://schemas.microsoft.com/office/powerpoint/2010/main" val="306161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P spid="16" grpId="0" animBg="1"/>
      <p:bldP spid="17"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2A8A-061E-42BF-B230-211D9736A263}"/>
              </a:ext>
            </a:extLst>
          </p:cNvPr>
          <p:cNvSpPr>
            <a:spLocks noGrp="1"/>
          </p:cNvSpPr>
          <p:nvPr>
            <p:ph type="title"/>
          </p:nvPr>
        </p:nvSpPr>
        <p:spPr/>
        <p:txBody>
          <a:bodyPr/>
          <a:lstStyle/>
          <a:p>
            <a:r>
              <a:rPr lang="en-US" dirty="0"/>
              <a:t>Forward/Inverse problem</a:t>
            </a:r>
          </a:p>
        </p:txBody>
      </p:sp>
      <p:sp>
        <p:nvSpPr>
          <p:cNvPr id="4" name="Date Placeholder 3">
            <a:extLst>
              <a:ext uri="{FF2B5EF4-FFF2-40B4-BE49-F238E27FC236}">
                <a16:creationId xmlns:a16="http://schemas.microsoft.com/office/drawing/2014/main" id="{272B3D79-E82E-4568-B743-21506FAD4C82}"/>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828993D9-5E61-4940-B707-D7D67FCDD3C5}"/>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E481807D-85E4-4C24-B36A-BC9E929A3BA4}"/>
              </a:ext>
            </a:extLst>
          </p:cNvPr>
          <p:cNvSpPr>
            <a:spLocks noGrp="1"/>
          </p:cNvSpPr>
          <p:nvPr>
            <p:ph type="sldNum" sz="quarter" idx="12"/>
          </p:nvPr>
        </p:nvSpPr>
        <p:spPr/>
        <p:txBody>
          <a:bodyPr/>
          <a:lstStyle/>
          <a:p>
            <a:fld id="{ABF20D17-0043-4445-9B8B-9F103D2306E2}" type="slidenum">
              <a:rPr lang="en-IN" smtClean="0"/>
              <a:pPr/>
              <a:t>18</a:t>
            </a:fld>
            <a:endParaRPr lang="en-IN" dirty="0"/>
          </a:p>
        </p:txBody>
      </p:sp>
      <p:graphicFrame>
        <p:nvGraphicFramePr>
          <p:cNvPr id="10" name="Diagram 9">
            <a:extLst>
              <a:ext uri="{FF2B5EF4-FFF2-40B4-BE49-F238E27FC236}">
                <a16:creationId xmlns:a16="http://schemas.microsoft.com/office/drawing/2014/main" id="{51EE0739-EC71-42F0-9E88-9F6EED559402}"/>
              </a:ext>
            </a:extLst>
          </p:cNvPr>
          <p:cNvGraphicFramePr/>
          <p:nvPr>
            <p:extLst>
              <p:ext uri="{D42A27DB-BD31-4B8C-83A1-F6EECF244321}">
                <p14:modId xmlns:p14="http://schemas.microsoft.com/office/powerpoint/2010/main" val="1069244502"/>
              </p:ext>
            </p:extLst>
          </p:nvPr>
        </p:nvGraphicFramePr>
        <p:xfrm>
          <a:off x="6176361" y="969400"/>
          <a:ext cx="2698019" cy="2659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762FF9F2-8ED3-4EA1-8FE9-91BC37231BBE}"/>
              </a:ext>
            </a:extLst>
          </p:cNvPr>
          <p:cNvGraphicFramePr/>
          <p:nvPr/>
        </p:nvGraphicFramePr>
        <p:xfrm>
          <a:off x="-135143" y="3606226"/>
          <a:ext cx="2890989" cy="2574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a:extLst>
              <a:ext uri="{FF2B5EF4-FFF2-40B4-BE49-F238E27FC236}">
                <a16:creationId xmlns:a16="http://schemas.microsoft.com/office/drawing/2014/main" id="{2D48F162-2064-410E-BDA0-B880B898076F}"/>
              </a:ext>
            </a:extLst>
          </p:cNvPr>
          <p:cNvSpPr txBox="1"/>
          <p:nvPr/>
        </p:nvSpPr>
        <p:spPr>
          <a:xfrm>
            <a:off x="169682" y="1061388"/>
            <a:ext cx="5858885" cy="1200329"/>
          </a:xfrm>
          <a:prstGeom prst="rect">
            <a:avLst/>
          </a:prstGeom>
          <a:solidFill>
            <a:schemeClr val="accent1">
              <a:lumMod val="20000"/>
              <a:lumOff val="80000"/>
            </a:schemeClr>
          </a:solidFill>
        </p:spPr>
        <p:txBody>
          <a:bodyPr wrap="square" rtlCol="0">
            <a:spAutoFit/>
          </a:bodyPr>
          <a:lstStyle/>
          <a:p>
            <a:pPr algn="ctr" defTabSz="685800">
              <a:buSzPct val="120000"/>
            </a:pPr>
            <a:r>
              <a:rPr lang="en-US" sz="2400" kern="1200" dirty="0">
                <a:latin typeface="+mn-lt"/>
                <a:ea typeface="+mn-ea"/>
              </a:rPr>
              <a:t>Calculating the magnetic field and electric field from known primary current and conductivity distribution of head </a:t>
            </a:r>
          </a:p>
        </p:txBody>
      </p:sp>
      <p:sp>
        <p:nvSpPr>
          <p:cNvPr id="14" name="Content Placeholder 2">
            <a:extLst>
              <a:ext uri="{FF2B5EF4-FFF2-40B4-BE49-F238E27FC236}">
                <a16:creationId xmlns:a16="http://schemas.microsoft.com/office/drawing/2014/main" id="{D92ED235-39D7-41F6-9E41-3B588C0D6E81}"/>
              </a:ext>
            </a:extLst>
          </p:cNvPr>
          <p:cNvSpPr>
            <a:spLocks noGrp="1"/>
          </p:cNvSpPr>
          <p:nvPr>
            <p:ph idx="1"/>
          </p:nvPr>
        </p:nvSpPr>
        <p:spPr>
          <a:xfrm>
            <a:off x="2552025" y="3939889"/>
            <a:ext cx="6332164" cy="2003711"/>
          </a:xfrm>
          <a:solidFill>
            <a:schemeClr val="accent2">
              <a:lumMod val="20000"/>
              <a:lumOff val="80000"/>
            </a:schemeClr>
          </a:solidFill>
        </p:spPr>
        <p:txBody>
          <a:bodyPr>
            <a:normAutofit/>
          </a:bodyPr>
          <a:lstStyle/>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rPr>
              <a:t>Inverse problem is estimating the current source (Dipole) with help of measured distribution of magnetic field</a:t>
            </a:r>
          </a:p>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rPr>
              <a:t>Primary current distribution from either B=0, E=0 or both</a:t>
            </a:r>
          </a:p>
          <a:p>
            <a:pPr marL="0" indent="0">
              <a:lnSpc>
                <a:spcPct val="100000"/>
              </a:lnSpc>
              <a:spcBef>
                <a:spcPts val="0"/>
              </a:spcBef>
              <a:buClr>
                <a:srgbClr val="000000"/>
              </a:buClr>
              <a:buSzPct val="120000"/>
              <a:buNone/>
            </a:pPr>
            <a:endParaRPr lang="en-US" dirty="0">
              <a:solidFill>
                <a:srgbClr val="000000"/>
              </a:solidFill>
              <a:cs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377056-DE81-4CC6-808E-1322D4D10A60}"/>
                  </a:ext>
                </a:extLst>
              </p:cNvPr>
              <p:cNvSpPr txBox="1"/>
              <p:nvPr/>
            </p:nvSpPr>
            <p:spPr>
              <a:xfrm>
                <a:off x="1004745" y="2349968"/>
                <a:ext cx="3856177" cy="6652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r>
                            <a:rPr lang="en-US" sz="2200" i="1">
                              <a:latin typeface="Cambria Math" panose="02040503050406030204" pitchFamily="18" charset="0"/>
                            </a:rPr>
                            <m:t>𝜕</m:t>
                          </m:r>
                          <m:r>
                            <a:rPr lang="en-US" sz="2200" i="1">
                              <a:latin typeface="Cambria Math" panose="02040503050406030204" pitchFamily="18" charset="0"/>
                              <a:ea typeface="Cambria Math" panose="02040503050406030204" pitchFamily="18" charset="0"/>
                            </a:rPr>
                            <m:t>𝜌</m:t>
                          </m:r>
                        </m:num>
                        <m:den>
                          <m:r>
                            <a:rPr lang="en-US" sz="2200" i="1">
                              <a:latin typeface="Cambria Math" panose="02040503050406030204" pitchFamily="18" charset="0"/>
                            </a:rPr>
                            <m:t>𝜕</m:t>
                          </m:r>
                          <m:r>
                            <a:rPr lang="en-US" sz="2200" i="1">
                              <a:latin typeface="Cambria Math" panose="02040503050406030204" pitchFamily="18" charset="0"/>
                            </a:rPr>
                            <m:t>𝑡</m:t>
                          </m:r>
                        </m:den>
                      </m:f>
                      <m:r>
                        <a:rPr lang="en-US" sz="2200" i="1">
                          <a:latin typeface="Cambria Math" panose="02040503050406030204" pitchFamily="18" charset="0"/>
                        </a:rPr>
                        <m:t>=−</m:t>
                      </m:r>
                      <m:r>
                        <m:rPr>
                          <m:sty m:val="p"/>
                        </m:rPr>
                        <a:rPr lang="el-GR"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𝐽</m:t>
                      </m:r>
                      <m:r>
                        <a:rPr lang="en-US" sz="2200" b="0" i="1" smtClean="0">
                          <a:latin typeface="Cambria Math" panose="02040503050406030204" pitchFamily="18" charset="0"/>
                          <a:ea typeface="Cambria Math" panose="02040503050406030204" pitchFamily="18" charset="0"/>
                        </a:rPr>
                        <m:t> →</m:t>
                      </m:r>
                      <m:r>
                        <a:rPr lang="en-US" sz="2200" i="1">
                          <a:solidFill>
                            <a:schemeClr val="tx1">
                              <a:lumMod val="95000"/>
                              <a:lumOff val="5000"/>
                            </a:schemeClr>
                          </a:solidFill>
                          <a:latin typeface="Cambria Math" panose="02040503050406030204" pitchFamily="18" charset="0"/>
                          <a:ea typeface="Cambria Math" panose="02040503050406030204" pitchFamily="18" charset="0"/>
                        </a:rPr>
                        <m:t>𝑑𝐻</m:t>
                      </m:r>
                      <m:r>
                        <a:rPr lang="en-US" sz="22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22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2200" i="1">
                              <a:solidFill>
                                <a:schemeClr val="tx1">
                                  <a:lumMod val="95000"/>
                                  <a:lumOff val="5000"/>
                                </a:schemeClr>
                              </a:solidFill>
                              <a:latin typeface="Cambria Math" panose="02040503050406030204" pitchFamily="18" charset="0"/>
                              <a:ea typeface="Cambria Math" panose="02040503050406030204" pitchFamily="18" charset="0"/>
                            </a:rPr>
                            <m:t>𝐼𝑑𝑙</m:t>
                          </m:r>
                          <m:r>
                            <a:rPr lang="en-US" sz="2200" i="1">
                              <a:solidFill>
                                <a:schemeClr val="tx1">
                                  <a:lumMod val="95000"/>
                                  <a:lumOff val="5000"/>
                                </a:schemeClr>
                              </a:solidFill>
                              <a:latin typeface="Cambria Math" panose="02040503050406030204" pitchFamily="18" charset="0"/>
                              <a:ea typeface="Cambria Math" panose="02040503050406030204" pitchFamily="18" charset="0"/>
                            </a:rPr>
                            <m:t>×</m:t>
                          </m:r>
                          <m:r>
                            <a:rPr lang="en-US" sz="2200" i="1">
                              <a:solidFill>
                                <a:schemeClr val="tx1">
                                  <a:lumMod val="95000"/>
                                  <a:lumOff val="5000"/>
                                </a:schemeClr>
                              </a:solidFill>
                              <a:latin typeface="Cambria Math" panose="02040503050406030204" pitchFamily="18" charset="0"/>
                              <a:ea typeface="Cambria Math" panose="02040503050406030204" pitchFamily="18" charset="0"/>
                            </a:rPr>
                            <m:t>𝑅</m:t>
                          </m:r>
                        </m:num>
                        <m:den>
                          <m:r>
                            <a:rPr lang="en-US" sz="2200" i="1">
                              <a:solidFill>
                                <a:schemeClr val="tx1">
                                  <a:lumMod val="95000"/>
                                  <a:lumOff val="5000"/>
                                </a:schemeClr>
                              </a:solidFill>
                              <a:latin typeface="Cambria Math" panose="02040503050406030204" pitchFamily="18" charset="0"/>
                              <a:ea typeface="Cambria Math" panose="02040503050406030204" pitchFamily="18" charset="0"/>
                            </a:rPr>
                            <m:t>4</m:t>
                          </m:r>
                          <m:r>
                            <a:rPr lang="en-US" sz="2200" i="1">
                              <a:solidFill>
                                <a:schemeClr val="tx1">
                                  <a:lumMod val="95000"/>
                                  <a:lumOff val="5000"/>
                                </a:schemeClr>
                              </a:solidFill>
                              <a:latin typeface="Cambria Math" panose="02040503050406030204" pitchFamily="18" charset="0"/>
                              <a:ea typeface="Cambria Math" panose="02040503050406030204" pitchFamily="18" charset="0"/>
                            </a:rPr>
                            <m:t>𝜋</m:t>
                          </m:r>
                          <m:sSup>
                            <m:sSupPr>
                              <m:ctrlPr>
                                <a:rPr lang="en-US" sz="2200" i="1">
                                  <a:solidFill>
                                    <a:schemeClr val="tx1">
                                      <a:lumMod val="95000"/>
                                      <a:lumOff val="5000"/>
                                    </a:schemeClr>
                                  </a:solidFill>
                                  <a:latin typeface="Cambria Math" panose="02040503050406030204" pitchFamily="18" charset="0"/>
                                  <a:ea typeface="Cambria Math" panose="02040503050406030204" pitchFamily="18" charset="0"/>
                                </a:rPr>
                              </m:ctrlPr>
                            </m:sSupPr>
                            <m:e>
                              <m:r>
                                <a:rPr lang="en-US" sz="2200" i="1">
                                  <a:solidFill>
                                    <a:schemeClr val="tx1">
                                      <a:lumMod val="95000"/>
                                      <a:lumOff val="5000"/>
                                    </a:schemeClr>
                                  </a:solidFill>
                                  <a:latin typeface="Cambria Math" panose="02040503050406030204" pitchFamily="18" charset="0"/>
                                  <a:ea typeface="Cambria Math" panose="02040503050406030204" pitchFamily="18" charset="0"/>
                                </a:rPr>
                                <m:t>𝑅</m:t>
                              </m:r>
                            </m:e>
                            <m:sup>
                              <m:r>
                                <a:rPr lang="en-US" sz="2200" i="1">
                                  <a:solidFill>
                                    <a:schemeClr val="tx1">
                                      <a:lumMod val="95000"/>
                                      <a:lumOff val="5000"/>
                                    </a:schemeClr>
                                  </a:solidFill>
                                  <a:latin typeface="Cambria Math" panose="02040503050406030204" pitchFamily="18" charset="0"/>
                                  <a:ea typeface="Cambria Math" panose="02040503050406030204" pitchFamily="18" charset="0"/>
                                </a:rPr>
                                <m:t>3</m:t>
                              </m:r>
                            </m:sup>
                          </m:sSup>
                        </m:den>
                      </m:f>
                    </m:oMath>
                  </m:oMathPara>
                </a14:m>
                <a:endParaRPr lang="en-US" sz="2200" dirty="0"/>
              </a:p>
            </p:txBody>
          </p:sp>
        </mc:Choice>
        <mc:Fallback xmlns="">
          <p:sp>
            <p:nvSpPr>
              <p:cNvPr id="15" name="TextBox 14">
                <a:extLst>
                  <a:ext uri="{FF2B5EF4-FFF2-40B4-BE49-F238E27FC236}">
                    <a16:creationId xmlns:a16="http://schemas.microsoft.com/office/drawing/2014/main" id="{1C377056-DE81-4CC6-808E-1322D4D10A60}"/>
                  </a:ext>
                </a:extLst>
              </p:cNvPr>
              <p:cNvSpPr txBox="1">
                <a:spLocks noRot="1" noChangeAspect="1" noMove="1" noResize="1" noEditPoints="1" noAdjustHandles="1" noChangeArrowheads="1" noChangeShapeType="1" noTextEdit="1"/>
              </p:cNvSpPr>
              <p:nvPr/>
            </p:nvSpPr>
            <p:spPr>
              <a:xfrm>
                <a:off x="1004745" y="2349968"/>
                <a:ext cx="3856177" cy="66524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77481F6-8551-4648-98FF-B515C77D66E0}"/>
                  </a:ext>
                </a:extLst>
              </p:cNvPr>
              <p:cNvSpPr txBox="1"/>
              <p:nvPr/>
            </p:nvSpPr>
            <p:spPr>
              <a:xfrm>
                <a:off x="1045957" y="3251347"/>
                <a:ext cx="1142231" cy="461665"/>
              </a:xfrm>
              <a:prstGeom prst="rect">
                <a:avLst/>
              </a:prstGeom>
              <a:noFill/>
              <a:ln>
                <a:noFill/>
              </a:ln>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sz="2400" i="1">
                          <a:solidFill>
                            <a:schemeClr val="tx1">
                              <a:lumMod val="95000"/>
                              <a:lumOff val="5000"/>
                            </a:schemeClr>
                          </a:solidFill>
                          <a:latin typeface="Cambria Math" panose="02040503050406030204" pitchFamily="18" charset="0"/>
                          <a:ea typeface="Cambria Math" panose="02040503050406030204" pitchFamily="18" charset="0"/>
                        </a:rPr>
                        <m:t>𝐽</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i="1">
                          <a:solidFill>
                            <a:schemeClr val="tx1">
                              <a:lumMod val="95000"/>
                              <a:lumOff val="5000"/>
                            </a:schemeClr>
                          </a:solidFill>
                          <a:latin typeface="Cambria Math" panose="02040503050406030204" pitchFamily="18" charset="0"/>
                          <a:ea typeface="Cambria Math" panose="02040503050406030204" pitchFamily="18" charset="0"/>
                        </a:rPr>
                        <m:t>𝜎</m:t>
                      </m:r>
                      <m:r>
                        <a:rPr lang="en-US" sz="2400" i="1">
                          <a:solidFill>
                            <a:schemeClr val="tx1">
                              <a:lumMod val="95000"/>
                              <a:lumOff val="5000"/>
                            </a:schemeClr>
                          </a:solidFill>
                          <a:latin typeface="Cambria Math" panose="02040503050406030204" pitchFamily="18" charset="0"/>
                          <a:ea typeface="Cambria Math" panose="02040503050406030204" pitchFamily="18" charset="0"/>
                        </a:rPr>
                        <m:t>𝐸</m:t>
                      </m:r>
                    </m:oMath>
                  </m:oMathPara>
                </a14:m>
                <a:endParaRPr lang="en-US" sz="2400" dirty="0"/>
              </a:p>
            </p:txBody>
          </p:sp>
        </mc:Choice>
        <mc:Fallback xmlns="">
          <p:sp>
            <p:nvSpPr>
              <p:cNvPr id="12" name="TextBox 11">
                <a:extLst>
                  <a:ext uri="{FF2B5EF4-FFF2-40B4-BE49-F238E27FC236}">
                    <a16:creationId xmlns:a16="http://schemas.microsoft.com/office/drawing/2014/main" id="{C77481F6-8551-4648-98FF-B515C77D66E0}"/>
                  </a:ext>
                </a:extLst>
              </p:cNvPr>
              <p:cNvSpPr txBox="1">
                <a:spLocks noRot="1" noChangeAspect="1" noMove="1" noResize="1" noEditPoints="1" noAdjustHandles="1" noChangeArrowheads="1" noChangeShapeType="1" noTextEdit="1"/>
              </p:cNvSpPr>
              <p:nvPr/>
            </p:nvSpPr>
            <p:spPr>
              <a:xfrm>
                <a:off x="1045957" y="3251347"/>
                <a:ext cx="1142231" cy="461665"/>
              </a:xfrm>
              <a:prstGeom prst="rect">
                <a:avLst/>
              </a:prstGeom>
              <a:blipFill>
                <a:blip r:embed="rId13"/>
                <a:stretch>
                  <a:fillRect l="-1070" b="-157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CD503C-BF0D-476D-89A4-051CFD03851B}"/>
                  </a:ext>
                </a:extLst>
              </p:cNvPr>
              <p:cNvSpPr txBox="1"/>
              <p:nvPr/>
            </p:nvSpPr>
            <p:spPr>
              <a:xfrm>
                <a:off x="2571430" y="3041062"/>
                <a:ext cx="2000569" cy="1004442"/>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200" b="0" i="1" smtClean="0">
                          <a:solidFill>
                            <a:schemeClr val="tx1">
                              <a:lumMod val="95000"/>
                              <a:lumOff val="5000"/>
                            </a:schemeClr>
                          </a:solidFill>
                          <a:latin typeface="Cambria Math" panose="02040503050406030204" pitchFamily="18" charset="0"/>
                          <a:ea typeface="Cambria Math" panose="02040503050406030204" pitchFamily="18" charset="0"/>
                        </a:rPr>
                        <m:t>𝑉</m:t>
                      </m:r>
                      <m:r>
                        <a:rPr lang="en-US" sz="220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200" b="0" i="1" smtClean="0">
                          <a:solidFill>
                            <a:schemeClr val="tx1">
                              <a:lumMod val="95000"/>
                              <a:lumOff val="5000"/>
                            </a:schemeClr>
                          </a:solidFill>
                          <a:latin typeface="Cambria Math" panose="02040503050406030204" pitchFamily="18" charset="0"/>
                          <a:ea typeface="Cambria Math" panose="02040503050406030204" pitchFamily="18" charset="0"/>
                        </a:rPr>
                        <m:t>−</m:t>
                      </m:r>
                      <m:nary>
                        <m:naryPr>
                          <m:limLoc m:val="undOvr"/>
                          <m:subHide m:val="on"/>
                          <m:supHide m:val="on"/>
                          <m:ctrlPr>
                            <a:rPr lang="en-US" sz="2200" i="1" smtClean="0">
                              <a:solidFill>
                                <a:schemeClr val="tx1">
                                  <a:lumMod val="95000"/>
                                  <a:lumOff val="5000"/>
                                </a:schemeClr>
                              </a:solidFill>
                              <a:latin typeface="Cambria Math" panose="02040503050406030204" pitchFamily="18" charset="0"/>
                              <a:ea typeface="Cambria Math" panose="02040503050406030204" pitchFamily="18" charset="0"/>
                            </a:rPr>
                          </m:ctrlPr>
                        </m:naryPr>
                        <m:sub/>
                        <m:sup/>
                        <m:e>
                          <m:r>
                            <a:rPr lang="en-US" sz="2200" b="0" i="1" smtClean="0">
                              <a:solidFill>
                                <a:schemeClr val="tx1">
                                  <a:lumMod val="95000"/>
                                  <a:lumOff val="5000"/>
                                </a:schemeClr>
                              </a:solidFill>
                              <a:latin typeface="Cambria Math" panose="02040503050406030204" pitchFamily="18" charset="0"/>
                              <a:ea typeface="Cambria Math" panose="02040503050406030204" pitchFamily="18" charset="0"/>
                            </a:rPr>
                            <m:t>𝐸</m:t>
                          </m:r>
                          <m:r>
                            <a:rPr lang="en-US" sz="2200" b="0" i="1" smtClean="0">
                              <a:solidFill>
                                <a:schemeClr val="tx1">
                                  <a:lumMod val="95000"/>
                                  <a:lumOff val="5000"/>
                                </a:schemeClr>
                              </a:solidFill>
                              <a:latin typeface="Cambria Math" panose="02040503050406030204" pitchFamily="18" charset="0"/>
                              <a:ea typeface="Cambria Math" panose="02040503050406030204" pitchFamily="18" charset="0"/>
                            </a:rPr>
                            <m:t> </m:t>
                          </m:r>
                        </m:e>
                      </m:nary>
                      <m:r>
                        <a:rPr lang="en-US" sz="2200" b="0" i="1" smtClean="0">
                          <a:solidFill>
                            <a:schemeClr val="tx1">
                              <a:lumMod val="95000"/>
                              <a:lumOff val="5000"/>
                            </a:schemeClr>
                          </a:solidFill>
                          <a:latin typeface="Cambria Math" panose="02040503050406030204" pitchFamily="18" charset="0"/>
                          <a:ea typeface="Cambria Math" panose="02040503050406030204" pitchFamily="18" charset="0"/>
                        </a:rPr>
                        <m:t>𝑑𝑙</m:t>
                      </m:r>
                    </m:oMath>
                  </m:oMathPara>
                </a14:m>
                <a:endParaRPr lang="en-US" sz="2200" dirty="0"/>
              </a:p>
            </p:txBody>
          </p:sp>
        </mc:Choice>
        <mc:Fallback xmlns="">
          <p:sp>
            <p:nvSpPr>
              <p:cNvPr id="17" name="TextBox 16">
                <a:extLst>
                  <a:ext uri="{FF2B5EF4-FFF2-40B4-BE49-F238E27FC236}">
                    <a16:creationId xmlns:a16="http://schemas.microsoft.com/office/drawing/2014/main" id="{99CD503C-BF0D-476D-89A4-051CFD03851B}"/>
                  </a:ext>
                </a:extLst>
              </p:cNvPr>
              <p:cNvSpPr txBox="1">
                <a:spLocks noRot="1" noChangeAspect="1" noMove="1" noResize="1" noEditPoints="1" noAdjustHandles="1" noChangeArrowheads="1" noChangeShapeType="1" noTextEdit="1"/>
              </p:cNvSpPr>
              <p:nvPr/>
            </p:nvSpPr>
            <p:spPr>
              <a:xfrm>
                <a:off x="2571430" y="3041062"/>
                <a:ext cx="2000569" cy="1004442"/>
              </a:xfrm>
              <a:prstGeom prst="rect">
                <a:avLst/>
              </a:prstGeom>
              <a:blipFill>
                <a:blip r:embed="rId14"/>
                <a:stretch>
                  <a:fillRect/>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E09F55E9-BCA0-4655-BAF7-8D2B3A6FD41D}"/>
              </a:ext>
            </a:extLst>
          </p:cNvPr>
          <p:cNvSpPr txBox="1"/>
          <p:nvPr/>
        </p:nvSpPr>
        <p:spPr>
          <a:xfrm>
            <a:off x="9293290" y="1418253"/>
            <a:ext cx="1259632" cy="584775"/>
          </a:xfrm>
          <a:prstGeom prst="rect">
            <a:avLst/>
          </a:prstGeom>
          <a:noFill/>
        </p:spPr>
        <p:txBody>
          <a:bodyPr wrap="square" rtlCol="0">
            <a:spAutoFit/>
          </a:bodyPr>
          <a:lstStyle/>
          <a:p>
            <a:r>
              <a:rPr lang="en-US" dirty="0"/>
              <a:t>Prepare the slide better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EC2504-C47F-4D92-BEA2-84F9466FBADB}"/>
                  </a:ext>
                </a:extLst>
              </p:cNvPr>
              <p:cNvSpPr txBox="1"/>
              <p:nvPr/>
            </p:nvSpPr>
            <p:spPr>
              <a:xfrm>
                <a:off x="4719793" y="3196302"/>
                <a:ext cx="161325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m:rPr>
                          <m:sty m:val="p"/>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oMath>
                  </m:oMathPara>
                </a14:m>
                <a:endParaRPr lang="en-US" sz="2400" dirty="0"/>
              </a:p>
            </p:txBody>
          </p:sp>
        </mc:Choice>
        <mc:Fallback xmlns="">
          <p:sp>
            <p:nvSpPr>
              <p:cNvPr id="16" name="TextBox 15">
                <a:extLst>
                  <a:ext uri="{FF2B5EF4-FFF2-40B4-BE49-F238E27FC236}">
                    <a16:creationId xmlns:a16="http://schemas.microsoft.com/office/drawing/2014/main" id="{55EC2504-C47F-4D92-BEA2-84F9466FBADB}"/>
                  </a:ext>
                </a:extLst>
              </p:cNvPr>
              <p:cNvSpPr txBox="1">
                <a:spLocks noRot="1" noChangeAspect="1" noMove="1" noResize="1" noEditPoints="1" noAdjustHandles="1" noChangeArrowheads="1" noChangeShapeType="1" noTextEdit="1"/>
              </p:cNvSpPr>
              <p:nvPr/>
            </p:nvSpPr>
            <p:spPr>
              <a:xfrm>
                <a:off x="4719793" y="3196302"/>
                <a:ext cx="1613257" cy="46166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71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1" grpId="0">
        <p:bldAsOne/>
      </p:bldGraphic>
      <p:bldP spid="13" grpId="0" animBg="1"/>
      <p:bldP spid="14" grpId="0" build="p" animBg="1"/>
      <p:bldP spid="15" grpId="0"/>
      <p:bldP spid="12" grpId="0"/>
      <p:bldP spid="17"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62237-983B-4020-ADF6-F081A6D32643}"/>
              </a:ext>
            </a:extLst>
          </p:cNvPr>
          <p:cNvSpPr>
            <a:spLocks noGrp="1"/>
          </p:cNvSpPr>
          <p:nvPr>
            <p:ph type="title"/>
          </p:nvPr>
        </p:nvSpPr>
        <p:spPr/>
        <p:txBody>
          <a:bodyPr/>
          <a:lstStyle/>
          <a:p>
            <a:r>
              <a:rPr lang="en-US" dirty="0"/>
              <a:t>Forward problem</a:t>
            </a:r>
          </a:p>
        </p:txBody>
      </p:sp>
      <p:sp>
        <p:nvSpPr>
          <p:cNvPr id="4" name="Date Placeholder 3">
            <a:extLst>
              <a:ext uri="{FF2B5EF4-FFF2-40B4-BE49-F238E27FC236}">
                <a16:creationId xmlns:a16="http://schemas.microsoft.com/office/drawing/2014/main" id="{87583826-76B1-427F-A33A-A524A420C9BD}"/>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B80F3BB5-A224-4F16-A038-4DF997BC08E8}"/>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A0C99FA1-6EF9-4208-B1BB-F70496D1FA99}"/>
              </a:ext>
            </a:extLst>
          </p:cNvPr>
          <p:cNvSpPr>
            <a:spLocks noGrp="1"/>
          </p:cNvSpPr>
          <p:nvPr>
            <p:ph type="sldNum" sz="quarter" idx="12"/>
          </p:nvPr>
        </p:nvSpPr>
        <p:spPr/>
        <p:txBody>
          <a:bodyPr/>
          <a:lstStyle/>
          <a:p>
            <a:fld id="{ABF20D17-0043-4445-9B8B-9F103D2306E2}" type="slidenum">
              <a:rPr lang="en-IN" smtClean="0"/>
              <a:pPr/>
              <a:t>19</a:t>
            </a:fld>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D321E9-68CE-49EF-A203-27999583E6B4}"/>
                  </a:ext>
                </a:extLst>
              </p:cNvPr>
              <p:cNvSpPr txBox="1"/>
              <p:nvPr/>
            </p:nvSpPr>
            <p:spPr>
              <a:xfrm>
                <a:off x="144624" y="1036453"/>
                <a:ext cx="8854750" cy="1569660"/>
              </a:xfrm>
              <a:prstGeom prst="rect">
                <a:avLst/>
              </a:prstGeom>
              <a:noFill/>
            </p:spPr>
            <p:txBody>
              <a:bodyPr wrap="square">
                <a:spAutoFit/>
              </a:bodyPr>
              <a:lstStyle/>
              <a:p>
                <a:pPr marL="342900" indent="-342900">
                  <a:lnSpc>
                    <a:spcPct val="100000"/>
                  </a:lnSpc>
                  <a:spcBef>
                    <a:spcPts val="0"/>
                  </a:spcBef>
                  <a:buClr>
                    <a:srgbClr val="000000"/>
                  </a:buClr>
                  <a:buSzPct val="120000"/>
                  <a:buFont typeface="Calibri" panose="020F0502020204030204" pitchFamily="34" charset="0"/>
                  <a:buChar char="•"/>
                </a:pPr>
                <a:r>
                  <a:rPr lang="en-US" sz="2400" dirty="0">
                    <a:solidFill>
                      <a:srgbClr val="000000"/>
                    </a:solidFill>
                    <a:latin typeface="+mn-lt"/>
                  </a:rPr>
                  <a:t>Calculate magnetic field </a:t>
                </a:r>
                <a14:m>
                  <m:oMath xmlns:m="http://schemas.openxmlformats.org/officeDocument/2006/math">
                    <m:r>
                      <a:rPr lang="en-US" sz="2400" i="1" smtClean="0">
                        <a:latin typeface="Cambria Math" panose="02040503050406030204" pitchFamily="18" charset="0"/>
                      </a:rPr>
                      <m:t>𝐵</m:t>
                    </m:r>
                    <m:d>
                      <m:dPr>
                        <m:ctrlPr>
                          <a:rPr lang="en-US" sz="2400" i="1">
                            <a:latin typeface="Cambria Math" panose="02040503050406030204" pitchFamily="18" charset="0"/>
                          </a:rPr>
                        </m:ctrlPr>
                      </m:dPr>
                      <m:e>
                        <m:r>
                          <a:rPr lang="en-US" sz="2400" i="1">
                            <a:latin typeface="Cambria Math" panose="02040503050406030204" pitchFamily="18" charset="0"/>
                          </a:rPr>
                          <m:t>𝑟</m:t>
                        </m:r>
                      </m:e>
                    </m:d>
                  </m:oMath>
                </a14:m>
                <a:r>
                  <a:rPr lang="en-US" sz="2400" dirty="0">
                    <a:solidFill>
                      <a:srgbClr val="000000"/>
                    </a:solidFill>
                    <a:latin typeface="+mn-lt"/>
                  </a:rPr>
                  <a:t> outside the head from primary current distribution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𝐽</m:t>
                        </m:r>
                      </m:e>
                      <m:sup>
                        <m:r>
                          <a:rPr lang="en-US" sz="2400" i="1">
                            <a:latin typeface="Cambria Math" panose="02040503050406030204" pitchFamily="18" charset="0"/>
                          </a:rPr>
                          <m:t>𝑃</m:t>
                        </m:r>
                      </m:sup>
                    </m:sSup>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r>
                  <a:rPr lang="en-US" sz="2400" dirty="0">
                    <a:solidFill>
                      <a:srgbClr val="000000"/>
                    </a:solidFill>
                    <a:latin typeface="+mn-lt"/>
                  </a:rPr>
                  <a:t> in the brain</a:t>
                </a:r>
                <a:endParaRPr lang="en-US" sz="2400" b="0" i="0" dirty="0">
                  <a:solidFill>
                    <a:srgbClr val="000000"/>
                  </a:solidFill>
                  <a:latin typeface="+mn-lt"/>
                </a:endParaRPr>
              </a:p>
              <a:p>
                <a:pPr marL="342900" indent="-342900">
                  <a:lnSpc>
                    <a:spcPct val="100000"/>
                  </a:lnSpc>
                  <a:spcBef>
                    <a:spcPts val="0"/>
                  </a:spcBef>
                  <a:buClr>
                    <a:srgbClr val="000000"/>
                  </a:buClr>
                  <a:buSzPct val="120000"/>
                  <a:buFont typeface="Calibri" panose="020F0502020204030204" pitchFamily="34" charset="0"/>
                  <a:buChar char="•"/>
                </a:pPr>
                <a:r>
                  <a:rPr lang="en-US" sz="2400" dirty="0">
                    <a:solidFill>
                      <a:srgbClr val="000000"/>
                    </a:solidFill>
                    <a:latin typeface="+mn-lt"/>
                  </a:rPr>
                  <a:t>From Biot-Savart Law, magnetic field generated by neuron primary current</a:t>
                </a:r>
              </a:p>
            </p:txBody>
          </p:sp>
        </mc:Choice>
        <mc:Fallback xmlns="">
          <p:sp>
            <p:nvSpPr>
              <p:cNvPr id="8" name="TextBox 7">
                <a:extLst>
                  <a:ext uri="{FF2B5EF4-FFF2-40B4-BE49-F238E27FC236}">
                    <a16:creationId xmlns:a16="http://schemas.microsoft.com/office/drawing/2014/main" id="{8AD321E9-68CE-49EF-A203-27999583E6B4}"/>
                  </a:ext>
                </a:extLst>
              </p:cNvPr>
              <p:cNvSpPr txBox="1">
                <a:spLocks noRot="1" noChangeAspect="1" noMove="1" noResize="1" noEditPoints="1" noAdjustHandles="1" noChangeArrowheads="1" noChangeShapeType="1" noTextEdit="1"/>
              </p:cNvSpPr>
              <p:nvPr/>
            </p:nvSpPr>
            <p:spPr>
              <a:xfrm>
                <a:off x="144624" y="1036453"/>
                <a:ext cx="8854750" cy="1569660"/>
              </a:xfrm>
              <a:prstGeom prst="rect">
                <a:avLst/>
              </a:prstGeom>
              <a:blipFill>
                <a:blip r:embed="rId2"/>
                <a:stretch>
                  <a:fillRect l="-1515" t="-8140" r="-1102" b="-8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17">
                <a:extLst>
                  <a:ext uri="{FF2B5EF4-FFF2-40B4-BE49-F238E27FC236}">
                    <a16:creationId xmlns:a16="http://schemas.microsoft.com/office/drawing/2014/main" id="{A85D2FE3-055E-4F25-A620-A6B6E0574A25}"/>
                  </a:ext>
                </a:extLst>
              </p:cNvPr>
              <p:cNvSpPr txBox="1"/>
              <p:nvPr/>
            </p:nvSpPr>
            <p:spPr bwMode="auto">
              <a:xfrm>
                <a:off x="2102649" y="2627882"/>
                <a:ext cx="4148449" cy="901159"/>
              </a:xfrm>
              <a:prstGeom prst="rect">
                <a:avLst/>
              </a:prstGeom>
              <a:solidFill>
                <a:schemeClr val="accent1">
                  <a:lumMod val="20000"/>
                  <a:lumOff val="80000"/>
                </a:schemeClr>
              </a:solidFill>
              <a:ln>
                <a:noFill/>
              </a:ln>
            </p:spPr>
            <p:txBody>
              <a:bodyPr>
                <a:no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rPr>
                        <m:t>𝐵</m:t>
                      </m:r>
                      <m:r>
                        <a:rPr lang="en-US" sz="2400" i="1" smtClean="0">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𝑟</m:t>
                          </m:r>
                        </m:e>
                      </m:d>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m:t>
                              </m:r>
                            </m:sub>
                          </m:sSub>
                        </m:num>
                        <m:den>
                          <m:r>
                            <a:rPr lang="en-US" sz="2400" i="1">
                              <a:latin typeface="Cambria Math" panose="02040503050406030204" pitchFamily="18" charset="0"/>
                            </a:rPr>
                            <m:t>4</m:t>
                          </m:r>
                          <m:r>
                            <a:rPr lang="en-US" sz="2400" i="1">
                              <a:latin typeface="Cambria Math" panose="02040503050406030204" pitchFamily="18" charset="0"/>
                            </a:rPr>
                            <m:t>𝜋</m:t>
                          </m:r>
                        </m:den>
                      </m:f>
                      <m:nary>
                        <m:naryPr>
                          <m:limLoc m:val="undOvr"/>
                          <m:subHide m:val="on"/>
                          <m:supHide m:val="on"/>
                          <m:ctrlPr>
                            <a:rPr lang="en-US" sz="2400" i="1">
                              <a:latin typeface="Cambria Math" panose="02040503050406030204" pitchFamily="18" charset="0"/>
                            </a:rPr>
                          </m:ctrlPr>
                        </m:naryPr>
                        <m:sub/>
                        <m:sup/>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𝐽</m:t>
                              </m:r>
                            </m:e>
                            <m:sup>
                              <m:r>
                                <a:rPr lang="en-US" sz="2400" b="0" i="1" smtClean="0">
                                  <a:latin typeface="Cambria Math" panose="02040503050406030204" pitchFamily="18" charset="0"/>
                                </a:rPr>
                                <m:t>𝑃</m:t>
                              </m:r>
                            </m:sup>
                          </m:sSup>
                          <m:d>
                            <m:dPr>
                              <m:ctrlPr>
                                <a:rPr lang="en-US" sz="2400" i="1">
                                  <a:latin typeface="Cambria Math" panose="02040503050406030204" pitchFamily="18" charset="0"/>
                                </a:rPr>
                              </m:ctrlPr>
                            </m:dPr>
                            <m:e>
                              <m:r>
                                <a:rPr lang="en-US" sz="2400" i="1">
                                  <a:latin typeface="Cambria Math" panose="02040503050406030204" pitchFamily="18" charset="0"/>
                                </a:rPr>
                                <m:t>𝑟</m:t>
                              </m:r>
                            </m:e>
                          </m:d>
                        </m:e>
                      </m:nary>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𝑅</m:t>
                          </m:r>
                        </m:num>
                        <m:den>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3</m:t>
                              </m:r>
                            </m:sup>
                          </m:sSup>
                        </m:den>
                      </m:f>
                      <m:r>
                        <a:rPr lang="en-US" sz="2400" i="1">
                          <a:latin typeface="Cambria Math" panose="02040503050406030204" pitchFamily="18" charset="0"/>
                        </a:rPr>
                        <m:t>𝑑</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𝑣</m:t>
                          </m:r>
                        </m:e>
                        <m:sup>
                          <m:r>
                            <a:rPr lang="en-US" sz="2400" i="1">
                              <a:latin typeface="Cambria Math" panose="02040503050406030204" pitchFamily="18" charset="0"/>
                            </a:rPr>
                            <m:t>′</m:t>
                          </m:r>
                        </m:sup>
                      </m:sSup>
                    </m:oMath>
                  </m:oMathPara>
                </a14:m>
                <a:endParaRPr lang="en-US" sz="2400" dirty="0"/>
              </a:p>
            </p:txBody>
          </p:sp>
        </mc:Choice>
        <mc:Fallback xmlns="">
          <p:sp>
            <p:nvSpPr>
              <p:cNvPr id="9" name="Object 17">
                <a:extLst>
                  <a:ext uri="{FF2B5EF4-FFF2-40B4-BE49-F238E27FC236}">
                    <a16:creationId xmlns:a16="http://schemas.microsoft.com/office/drawing/2014/main" id="{A85D2FE3-055E-4F25-A620-A6B6E0574A25}"/>
                  </a:ext>
                </a:extLst>
              </p:cNvPr>
              <p:cNvSpPr txBox="1">
                <a:spLocks noRot="1" noChangeAspect="1" noMove="1" noResize="1" noEditPoints="1" noAdjustHandles="1" noChangeArrowheads="1" noChangeShapeType="1" noTextEdit="1"/>
              </p:cNvSpPr>
              <p:nvPr/>
            </p:nvSpPr>
            <p:spPr bwMode="auto">
              <a:xfrm>
                <a:off x="2102649" y="2627882"/>
                <a:ext cx="4148449" cy="901159"/>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61BA53-6B67-4219-AD8B-297ED9867D2C}"/>
                  </a:ext>
                </a:extLst>
              </p:cNvPr>
              <p:cNvSpPr txBox="1"/>
              <p:nvPr/>
            </p:nvSpPr>
            <p:spPr>
              <a:xfrm>
                <a:off x="144624" y="3673638"/>
                <a:ext cx="8854750" cy="461665"/>
              </a:xfrm>
              <a:prstGeom prst="rect">
                <a:avLst/>
              </a:prstGeom>
              <a:noFill/>
            </p:spPr>
            <p:txBody>
              <a:bodyPr wrap="square">
                <a:spAutoFit/>
              </a:bodyPr>
              <a:lstStyle/>
              <a:p>
                <a:pPr marL="342900" indent="-342900">
                  <a:buSzPct val="120000"/>
                  <a:buFont typeface="Calibri" panose="020F0502020204030204" pitchFamily="34" charset="0"/>
                  <a:buChar char="•"/>
                </a:pPr>
                <a:r>
                  <a:rPr lang="en-US" sz="2400" dirty="0">
                    <a:latin typeface="+mn-lt"/>
                  </a:rPr>
                  <a:t>From quasistatic approximation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𝐽</m:t>
                    </m:r>
                    <m:r>
                      <a:rPr lang="en-US" sz="2400" i="1">
                        <a:latin typeface="Cambria Math" panose="02040503050406030204" pitchFamily="18" charset="0"/>
                        <a:ea typeface="Cambria Math" panose="02040503050406030204" pitchFamily="18" charset="0"/>
                      </a:rPr>
                      <m:t>=0</m:t>
                    </m:r>
                  </m:oMath>
                </a14:m>
                <a:endParaRPr lang="en-US" sz="2400" dirty="0">
                  <a:latin typeface="+mn-lt"/>
                </a:endParaRPr>
              </a:p>
            </p:txBody>
          </p:sp>
        </mc:Choice>
        <mc:Fallback xmlns="">
          <p:sp>
            <p:nvSpPr>
              <p:cNvPr id="11" name="TextBox 10">
                <a:extLst>
                  <a:ext uri="{FF2B5EF4-FFF2-40B4-BE49-F238E27FC236}">
                    <a16:creationId xmlns:a16="http://schemas.microsoft.com/office/drawing/2014/main" id="{B461BA53-6B67-4219-AD8B-297ED9867D2C}"/>
                  </a:ext>
                </a:extLst>
              </p:cNvPr>
              <p:cNvSpPr txBox="1">
                <a:spLocks noRot="1" noChangeAspect="1" noMove="1" noResize="1" noEditPoints="1" noAdjustHandles="1" noChangeArrowheads="1" noChangeShapeType="1" noTextEdit="1"/>
              </p:cNvSpPr>
              <p:nvPr/>
            </p:nvSpPr>
            <p:spPr>
              <a:xfrm>
                <a:off x="144624" y="3673638"/>
                <a:ext cx="8854750" cy="461665"/>
              </a:xfrm>
              <a:prstGeom prst="rect">
                <a:avLst/>
              </a:prstGeom>
              <a:blipFill>
                <a:blip r:embed="rId4"/>
                <a:stretch>
                  <a:fillRect l="-1515" t="-29333" b="-4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81D4AD-BF41-4720-9E0D-FC6384872E34}"/>
                  </a:ext>
                </a:extLst>
              </p:cNvPr>
              <p:cNvSpPr txBox="1"/>
              <p:nvPr/>
            </p:nvSpPr>
            <p:spPr>
              <a:xfrm>
                <a:off x="3370370" y="4374284"/>
                <a:ext cx="238302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𝐽</m:t>
                      </m:r>
                      <m:r>
                        <a:rPr lang="en-US" sz="2400" b="0" i="1" smtClean="0">
                          <a:solidFill>
                            <a:srgbClr val="000000"/>
                          </a:solidFill>
                          <a:latin typeface="Cambria Math" panose="02040503050406030204" pitchFamily="18" charset="0"/>
                          <a:ea typeface="Cambria Math" panose="02040503050406030204" pitchFamily="18" charset="0"/>
                        </a:rPr>
                        <m:t>=</m:t>
                      </m:r>
                      <m:sSup>
                        <m:sSupPr>
                          <m:ctrlPr>
                            <a:rPr lang="en-US" sz="2400" b="0" i="1" smtClean="0">
                              <a:solidFill>
                                <a:srgbClr val="000000"/>
                              </a:solidFill>
                              <a:latin typeface="Cambria Math" panose="02040503050406030204" pitchFamily="18" charset="0"/>
                              <a:ea typeface="Cambria Math" panose="02040503050406030204" pitchFamily="18" charset="0"/>
                            </a:rPr>
                          </m:ctrlPr>
                        </m:sSupPr>
                        <m:e>
                          <m:r>
                            <a:rPr lang="en-US" sz="2400" b="0" i="1" smtClean="0">
                              <a:solidFill>
                                <a:srgbClr val="000000"/>
                              </a:solidFill>
                              <a:latin typeface="Cambria Math" panose="02040503050406030204" pitchFamily="18" charset="0"/>
                              <a:ea typeface="Cambria Math" panose="02040503050406030204" pitchFamily="18" charset="0"/>
                            </a:rPr>
                            <m:t>𝐽</m:t>
                          </m:r>
                        </m:e>
                        <m:sup>
                          <m:r>
                            <a:rPr lang="en-US" sz="2400" b="0" i="1" smtClean="0">
                              <a:solidFill>
                                <a:srgbClr val="000000"/>
                              </a:solidFill>
                              <a:latin typeface="Cambria Math" panose="02040503050406030204" pitchFamily="18" charset="0"/>
                              <a:ea typeface="Cambria Math" panose="02040503050406030204" pitchFamily="18" charset="0"/>
                            </a:rPr>
                            <m:t>𝑃</m:t>
                          </m:r>
                        </m:sup>
                      </m:sSup>
                      <m:r>
                        <a:rPr lang="en-US" sz="2400" b="0" i="1" smtClean="0">
                          <a:solidFill>
                            <a:srgbClr val="000000"/>
                          </a:solidFill>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d>
                        <m:dPr>
                          <m:ctrlPr>
                            <a:rPr lang="en-US" sz="2400" b="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𝐸</m:t>
                          </m:r>
                        </m:e>
                      </m:d>
                    </m:oMath>
                  </m:oMathPara>
                </a14:m>
                <a:endParaRPr lang="en-US" sz="2400" dirty="0"/>
              </a:p>
            </p:txBody>
          </p:sp>
        </mc:Choice>
        <mc:Fallback xmlns="">
          <p:sp>
            <p:nvSpPr>
              <p:cNvPr id="12" name="TextBox 11">
                <a:extLst>
                  <a:ext uri="{FF2B5EF4-FFF2-40B4-BE49-F238E27FC236}">
                    <a16:creationId xmlns:a16="http://schemas.microsoft.com/office/drawing/2014/main" id="{1A81D4AD-BF41-4720-9E0D-FC6384872E34}"/>
                  </a:ext>
                </a:extLst>
              </p:cNvPr>
              <p:cNvSpPr txBox="1">
                <a:spLocks noRot="1" noChangeAspect="1" noMove="1" noResize="1" noEditPoints="1" noAdjustHandles="1" noChangeArrowheads="1" noChangeShapeType="1" noTextEdit="1"/>
              </p:cNvSpPr>
              <p:nvPr/>
            </p:nvSpPr>
            <p:spPr>
              <a:xfrm>
                <a:off x="3370370" y="4374284"/>
                <a:ext cx="2383023" cy="461665"/>
              </a:xfrm>
              <a:prstGeom prst="rect">
                <a:avLst/>
              </a:prstGeom>
              <a:blipFill>
                <a:blip r:embed="rId5"/>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4140E8-1DFE-4247-AE40-298FACD5F573}"/>
                  </a:ext>
                </a:extLst>
              </p:cNvPr>
              <p:cNvSpPr txBox="1"/>
              <p:nvPr/>
            </p:nvSpPr>
            <p:spPr>
              <a:xfrm>
                <a:off x="3390607" y="5780099"/>
                <a:ext cx="23627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𝐽</m:t>
                          </m:r>
                        </m:e>
                        <m:sup>
                          <m:r>
                            <a:rPr lang="en-US" sz="2400" b="0" i="1" smtClean="0">
                              <a:latin typeface="Cambria Math" panose="02040503050406030204" pitchFamily="18" charset="0"/>
                              <a:ea typeface="Cambria Math" panose="02040503050406030204" pitchFamily="18" charset="0"/>
                            </a:rPr>
                            <m:t>𝑃</m:t>
                          </m:r>
                        </m:sup>
                      </m:sSup>
                      <m:r>
                        <a:rPr lang="en-US" sz="2400" b="0" i="1" smtClean="0">
                          <a:solidFill>
                            <a:srgbClr val="000000"/>
                          </a:solidFill>
                          <a:latin typeface="Cambria Math" panose="02040503050406030204" pitchFamily="18" charset="0"/>
                          <a:ea typeface="Cambria Math" panose="02040503050406030204" pitchFamily="18" charset="0"/>
                        </a:rPr>
                        <m:t>=</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m:rPr>
                          <m:sty m:val="p"/>
                        </m:rP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874140E8-1DFE-4247-AE40-298FACD5F573}"/>
                  </a:ext>
                </a:extLst>
              </p:cNvPr>
              <p:cNvSpPr txBox="1">
                <a:spLocks noRot="1" noChangeAspect="1" noMove="1" noResize="1" noEditPoints="1" noAdjustHandles="1" noChangeArrowheads="1" noChangeShapeType="1" noTextEdit="1"/>
              </p:cNvSpPr>
              <p:nvPr/>
            </p:nvSpPr>
            <p:spPr>
              <a:xfrm>
                <a:off x="3390607" y="5780099"/>
                <a:ext cx="2362786" cy="461665"/>
              </a:xfrm>
              <a:prstGeom prst="rect">
                <a:avLst/>
              </a:prstGeom>
              <a:blipFill>
                <a:blip r:embed="rId6"/>
                <a:stretch>
                  <a:fillRect r="-258"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850388B-181B-4AF5-A01F-26C6EF3CFC5F}"/>
                  </a:ext>
                </a:extLst>
              </p:cNvPr>
              <p:cNvSpPr txBox="1"/>
              <p:nvPr/>
            </p:nvSpPr>
            <p:spPr>
              <a:xfrm>
                <a:off x="3755252" y="5048327"/>
                <a:ext cx="161325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m:rPr>
                          <m:sty m:val="p"/>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oMath>
                  </m:oMathPara>
                </a14:m>
                <a:endParaRPr lang="en-US" sz="2400" dirty="0"/>
              </a:p>
            </p:txBody>
          </p:sp>
        </mc:Choice>
        <mc:Fallback xmlns="">
          <p:sp>
            <p:nvSpPr>
              <p:cNvPr id="14" name="TextBox 13">
                <a:extLst>
                  <a:ext uri="{FF2B5EF4-FFF2-40B4-BE49-F238E27FC236}">
                    <a16:creationId xmlns:a16="http://schemas.microsoft.com/office/drawing/2014/main" id="{E850388B-181B-4AF5-A01F-26C6EF3CFC5F}"/>
                  </a:ext>
                </a:extLst>
              </p:cNvPr>
              <p:cNvSpPr txBox="1">
                <a:spLocks noRot="1" noChangeAspect="1" noMove="1" noResize="1" noEditPoints="1" noAdjustHandles="1" noChangeArrowheads="1" noChangeShapeType="1" noTextEdit="1"/>
              </p:cNvSpPr>
              <p:nvPr/>
            </p:nvSpPr>
            <p:spPr>
              <a:xfrm>
                <a:off x="3755252" y="5048327"/>
                <a:ext cx="1613257"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745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0"/>
          <p:cNvSpPr txBox="1">
            <a:spLocks noGrp="1"/>
          </p:cNvSpPr>
          <p:nvPr>
            <p:ph type="title"/>
          </p:nvPr>
        </p:nvSpPr>
        <p:spPr>
          <a:xfrm>
            <a:off x="0" y="-70216"/>
            <a:ext cx="9143999" cy="10222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IN" sz="4000" dirty="0"/>
              <a:t>Contents</a:t>
            </a:r>
            <a:endParaRPr sz="4000" dirty="0"/>
          </a:p>
        </p:txBody>
      </p:sp>
      <p:sp>
        <p:nvSpPr>
          <p:cNvPr id="185" name="Google Shape;185;p40"/>
          <p:cNvSpPr txBox="1">
            <a:spLocks noGrp="1"/>
          </p:cNvSpPr>
          <p:nvPr>
            <p:ph idx="1"/>
          </p:nvPr>
        </p:nvSpPr>
        <p:spPr>
          <a:xfrm>
            <a:off x="49106" y="952012"/>
            <a:ext cx="4307431" cy="5502338"/>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2400"/>
              <a:buFont typeface="Noto Sans Symbols"/>
              <a:buChar char="⮚"/>
            </a:pPr>
            <a:r>
              <a:rPr lang="en-IN" dirty="0"/>
              <a:t>Motivation</a:t>
            </a:r>
            <a:endParaRPr dirty="0"/>
          </a:p>
          <a:p>
            <a:pPr marL="171450" lvl="0" indent="-171450" algn="l" rtl="0">
              <a:lnSpc>
                <a:spcPct val="90000"/>
              </a:lnSpc>
              <a:spcBef>
                <a:spcPts val="750"/>
              </a:spcBef>
              <a:spcAft>
                <a:spcPts val="0"/>
              </a:spcAft>
              <a:buClr>
                <a:schemeClr val="dk1"/>
              </a:buClr>
              <a:buSzPts val="2400"/>
              <a:buFont typeface="Noto Sans Symbols"/>
              <a:buChar char="⮚"/>
            </a:pPr>
            <a:r>
              <a:rPr lang="en-IN" dirty="0"/>
              <a:t>Introduction</a:t>
            </a:r>
            <a:endParaRPr dirty="0"/>
          </a:p>
          <a:p>
            <a:pPr marL="800100" lvl="1" indent="-342900">
              <a:lnSpc>
                <a:spcPct val="100000"/>
              </a:lnSpc>
              <a:spcBef>
                <a:spcPts val="0"/>
              </a:spcBef>
              <a:buSzPts val="2400"/>
              <a:buFont typeface="Wingdings" panose="05000000000000000000" pitchFamily="2" charset="2"/>
              <a:buChar char="ü"/>
              <a:defRPr/>
            </a:pPr>
            <a:r>
              <a:rPr lang="en-IN" dirty="0">
                <a:solidFill>
                  <a:prstClr val="black"/>
                </a:solidFill>
                <a:latin typeface="Calibri" panose="020F0502020204030204"/>
                <a:cs typeface="Arial"/>
                <a:sym typeface="Arial"/>
              </a:rPr>
              <a:t>Human brain</a:t>
            </a:r>
          </a:p>
          <a:p>
            <a:pPr marL="800100" lvl="1" indent="-342900">
              <a:lnSpc>
                <a:spcPct val="100000"/>
              </a:lnSpc>
              <a:spcBef>
                <a:spcPts val="0"/>
              </a:spcBef>
              <a:buSzPts val="2400"/>
              <a:buFont typeface="Wingdings" panose="05000000000000000000" pitchFamily="2" charset="2"/>
              <a:buChar char="ü"/>
              <a:defRPr/>
            </a:pPr>
            <a:r>
              <a:rPr lang="en-IN" dirty="0">
                <a:solidFill>
                  <a:prstClr val="black"/>
                </a:solidFill>
                <a:latin typeface="Calibri" panose="020F0502020204030204"/>
                <a:cs typeface="Arial"/>
                <a:sym typeface="Arial"/>
              </a:rPr>
              <a:t>Examples of Neuromagnetic fields</a:t>
            </a:r>
            <a:endParaRPr dirty="0">
              <a:solidFill>
                <a:prstClr val="black"/>
              </a:solidFill>
              <a:latin typeface="Calibri" panose="020F0502020204030204"/>
              <a:cs typeface="Arial"/>
              <a:sym typeface="Arial"/>
            </a:endParaRPr>
          </a:p>
          <a:p>
            <a:pPr marL="800100" lvl="1" indent="-342900">
              <a:lnSpc>
                <a:spcPct val="100000"/>
              </a:lnSpc>
              <a:spcBef>
                <a:spcPts val="0"/>
              </a:spcBef>
              <a:buSzPts val="2400"/>
              <a:buFont typeface="Wingdings" panose="05000000000000000000" pitchFamily="2" charset="2"/>
              <a:buChar char="ü"/>
              <a:defRPr/>
            </a:pPr>
            <a:r>
              <a:rPr lang="en-IN" dirty="0">
                <a:solidFill>
                  <a:prstClr val="black"/>
                </a:solidFill>
                <a:latin typeface="Calibri" panose="020F0502020204030204"/>
                <a:cs typeface="Arial"/>
                <a:sym typeface="Arial"/>
              </a:rPr>
              <a:t>Neural basis of magnetoencephalography</a:t>
            </a:r>
            <a:endParaRPr dirty="0">
              <a:solidFill>
                <a:prstClr val="black"/>
              </a:solidFill>
              <a:latin typeface="Calibri" panose="020F0502020204030204"/>
              <a:cs typeface="Arial"/>
              <a:sym typeface="Arial"/>
            </a:endParaRPr>
          </a:p>
          <a:p>
            <a:pPr marL="800100" lvl="1" indent="-342900">
              <a:lnSpc>
                <a:spcPct val="100000"/>
              </a:lnSpc>
              <a:spcBef>
                <a:spcPts val="0"/>
              </a:spcBef>
              <a:buSzPts val="2400"/>
              <a:buFont typeface="Wingdings" panose="05000000000000000000" pitchFamily="2" charset="2"/>
              <a:buChar char="ü"/>
              <a:defRPr/>
            </a:pPr>
            <a:r>
              <a:rPr lang="en-IN" dirty="0">
                <a:solidFill>
                  <a:prstClr val="black"/>
                </a:solidFill>
                <a:latin typeface="Calibri" panose="020F0502020204030204"/>
                <a:cs typeface="Arial"/>
                <a:sym typeface="Arial"/>
              </a:rPr>
              <a:t>Neural generation of electromagnetic fields</a:t>
            </a:r>
          </a:p>
          <a:p>
            <a:pPr marL="800100" lvl="1" indent="-342900">
              <a:lnSpc>
                <a:spcPct val="100000"/>
              </a:lnSpc>
              <a:spcBef>
                <a:spcPts val="0"/>
              </a:spcBef>
              <a:buSzPts val="2400"/>
              <a:buFont typeface="Wingdings" panose="05000000000000000000" pitchFamily="2" charset="2"/>
              <a:buChar char="ü"/>
              <a:defRPr/>
            </a:pPr>
            <a:r>
              <a:rPr lang="en-IN" dirty="0">
                <a:solidFill>
                  <a:prstClr val="black"/>
                </a:solidFill>
                <a:latin typeface="Calibri" panose="020F0502020204030204"/>
                <a:cs typeface="Arial"/>
                <a:sym typeface="Arial"/>
              </a:rPr>
              <a:t>Forward and inverse problems</a:t>
            </a:r>
            <a:endParaRPr dirty="0">
              <a:solidFill>
                <a:prstClr val="black"/>
              </a:solidFill>
              <a:latin typeface="Calibri" panose="020F0502020204030204"/>
              <a:cs typeface="Arial"/>
              <a:sym typeface="Arial"/>
            </a:endParaRPr>
          </a:p>
          <a:p>
            <a:pPr marL="800100" lvl="1" indent="-342900">
              <a:lnSpc>
                <a:spcPct val="100000"/>
              </a:lnSpc>
              <a:spcBef>
                <a:spcPts val="0"/>
              </a:spcBef>
              <a:buSzPts val="2400"/>
              <a:buFont typeface="Wingdings" panose="05000000000000000000" pitchFamily="2" charset="2"/>
              <a:buChar char="ü"/>
              <a:defRPr/>
            </a:pPr>
            <a:r>
              <a:rPr lang="en-IN" dirty="0">
                <a:solidFill>
                  <a:prstClr val="black"/>
                </a:solidFill>
                <a:latin typeface="Calibri" panose="020F0502020204030204"/>
                <a:cs typeface="Arial"/>
                <a:sym typeface="Arial"/>
              </a:rPr>
              <a:t>Instrumentation for magnetoencephalography</a:t>
            </a:r>
            <a:endParaRPr dirty="0">
              <a:solidFill>
                <a:prstClr val="black"/>
              </a:solidFill>
              <a:latin typeface="Calibri" panose="020F0502020204030204"/>
              <a:cs typeface="Arial"/>
              <a:sym typeface="Arial"/>
            </a:endParaRPr>
          </a:p>
        </p:txBody>
      </p:sp>
      <p:sp>
        <p:nvSpPr>
          <p:cNvPr id="188" name="Google Shape;188;p4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US"/>
              <a:t>M Mohanlal Naik</a:t>
            </a:r>
            <a:endParaRPr/>
          </a:p>
        </p:txBody>
      </p:sp>
      <p:sp>
        <p:nvSpPr>
          <p:cNvPr id="189" name="Google Shape;189;p40"/>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IN"/>
              <a:t>IISER Bhopal</a:t>
            </a:r>
            <a:endParaRPr/>
          </a:p>
        </p:txBody>
      </p:sp>
      <p:sp>
        <p:nvSpPr>
          <p:cNvPr id="190" name="Google Shape;190;p4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IN"/>
              <a:t>2</a:t>
            </a:fld>
            <a:endParaRPr/>
          </a:p>
        </p:txBody>
      </p:sp>
      <p:sp>
        <p:nvSpPr>
          <p:cNvPr id="186" name="Google Shape;186;p40"/>
          <p:cNvSpPr txBox="1"/>
          <p:nvPr/>
        </p:nvSpPr>
        <p:spPr>
          <a:xfrm>
            <a:off x="4356539" y="1161390"/>
            <a:ext cx="4571999" cy="5407576"/>
          </a:xfrm>
          <a:prstGeom prst="rect">
            <a:avLst/>
          </a:prstGeom>
          <a:noFill/>
          <a:ln>
            <a:noFill/>
          </a:ln>
        </p:spPr>
        <p:txBody>
          <a:bodyPr spcFirstLastPara="1" wrap="square" lIns="91425" tIns="45700" rIns="91425" bIns="45700" anchor="t" anchorCtr="0">
            <a:noAutofit/>
          </a:bodyPr>
          <a:lstStyle/>
          <a:p>
            <a:pPr marL="171450" marR="0" lvl="0" indent="-44450" algn="l" rtl="0">
              <a:lnSpc>
                <a:spcPct val="90000"/>
              </a:lnSpc>
              <a:spcBef>
                <a:spcPts val="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514350" marR="0" lvl="1" indent="-44450" algn="l" rtl="0">
              <a:lnSpc>
                <a:spcPct val="90000"/>
              </a:lnSpc>
              <a:spcBef>
                <a:spcPts val="375"/>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171450" marR="0" lvl="0" indent="-44450" algn="l" rtl="0">
              <a:lnSpc>
                <a:spcPct val="90000"/>
              </a:lnSpc>
              <a:spcBef>
                <a:spcPts val="75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171450" marR="0" lvl="0" indent="-44450" algn="l" rtl="0">
              <a:lnSpc>
                <a:spcPct val="90000"/>
              </a:lnSpc>
              <a:spcBef>
                <a:spcPts val="75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514350" marR="0" lvl="1" indent="-44450" algn="l" rtl="0">
              <a:lnSpc>
                <a:spcPct val="90000"/>
              </a:lnSpc>
              <a:spcBef>
                <a:spcPts val="375"/>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514350" marR="0" lvl="1" indent="-44450" algn="l" rtl="0">
              <a:lnSpc>
                <a:spcPct val="90000"/>
              </a:lnSpc>
              <a:spcBef>
                <a:spcPts val="375"/>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p:txBody>
      </p:sp>
      <p:sp>
        <p:nvSpPr>
          <p:cNvPr id="187" name="Google Shape;187;p40"/>
          <p:cNvSpPr txBox="1"/>
          <p:nvPr/>
        </p:nvSpPr>
        <p:spPr>
          <a:xfrm>
            <a:off x="4226768" y="877921"/>
            <a:ext cx="4750874" cy="5582518"/>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750"/>
              </a:spcBef>
              <a:spcAft>
                <a:spcPts val="0"/>
              </a:spcAft>
              <a:buClr>
                <a:srgbClr val="000000"/>
              </a:buClr>
              <a:buSzPts val="2400"/>
              <a:buFont typeface="Noto Sans Symbols"/>
              <a:buChar char="⮚"/>
            </a:pPr>
            <a:r>
              <a:rPr lang="en-IN" sz="2400" b="0" i="0" u="none" strike="noStrike" cap="none" dirty="0">
                <a:solidFill>
                  <a:schemeClr val="dk1"/>
                </a:solidFill>
                <a:latin typeface="Calibri"/>
                <a:ea typeface="Calibri"/>
                <a:cs typeface="Calibri"/>
                <a:sym typeface="Calibri"/>
              </a:rPr>
              <a:t>Ultrasensitive multiferroic sensor</a:t>
            </a:r>
            <a:endParaRPr dirty="0"/>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Interfacial perpendicular   anisotropy between oxide    and ferromagnet</a:t>
            </a:r>
            <a:endParaRPr sz="2400" kern="1200" dirty="0">
              <a:solidFill>
                <a:prstClr val="black"/>
              </a:solidFill>
              <a:latin typeface="Calibri" panose="020F0502020204030204"/>
              <a:sym typeface="Calibri"/>
            </a:endParaRPr>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Demonstration of ultrasensitive piezoelectric-magnetostrictive </a:t>
            </a:r>
            <a:r>
              <a:rPr lang="en-IN" sz="2400" dirty="0">
                <a:solidFill>
                  <a:schemeClr val="dk1"/>
                </a:solidFill>
                <a:latin typeface="Calibri"/>
                <a:ea typeface="Calibri"/>
                <a:cs typeface="Calibri"/>
                <a:sym typeface="Calibri"/>
              </a:rPr>
              <a:t>sensors</a:t>
            </a:r>
            <a:endParaRPr sz="2400" dirty="0">
              <a:solidFill>
                <a:schemeClr val="dk1"/>
              </a:solidFill>
              <a:latin typeface="Calibri"/>
              <a:ea typeface="Calibri"/>
              <a:cs typeface="Calibri"/>
              <a:sym typeface="Calibri"/>
            </a:endParaRPr>
          </a:p>
          <a:p>
            <a:pPr marL="171450" marR="0" lvl="1" indent="-171450" algn="l" rtl="0">
              <a:lnSpc>
                <a:spcPct val="90000"/>
              </a:lnSpc>
              <a:spcBef>
                <a:spcPts val="750"/>
              </a:spcBef>
              <a:spcAft>
                <a:spcPts val="0"/>
              </a:spcAft>
              <a:buClr>
                <a:srgbClr val="000000"/>
              </a:buClr>
              <a:buSzPts val="2400"/>
              <a:buFont typeface="Noto Sans Symbols"/>
              <a:buChar char="⮚"/>
            </a:pPr>
            <a:r>
              <a:rPr lang="en-IN" sz="2400" b="0" i="0" u="none" strike="noStrike" cap="none" dirty="0">
                <a:solidFill>
                  <a:schemeClr val="dk1"/>
                </a:solidFill>
                <a:latin typeface="Calibri"/>
                <a:ea typeface="Calibri"/>
                <a:cs typeface="Calibri"/>
                <a:sym typeface="Calibri"/>
              </a:rPr>
              <a:t>Instruments</a:t>
            </a:r>
            <a:endParaRPr dirty="0"/>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Sputtering</a:t>
            </a:r>
            <a:endParaRPr sz="2400" kern="1200" dirty="0">
              <a:solidFill>
                <a:prstClr val="black"/>
              </a:solidFill>
              <a:latin typeface="Calibri" panose="020F0502020204030204"/>
            </a:endParaRPr>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Vibrating sample magnetometer</a:t>
            </a:r>
            <a:endParaRPr sz="2400" kern="1200" dirty="0">
              <a:solidFill>
                <a:prstClr val="black"/>
              </a:solidFill>
              <a:latin typeface="Calibri" panose="020F0502020204030204"/>
              <a:sym typeface="Calibri"/>
            </a:endParaRPr>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Stress and strain machine</a:t>
            </a:r>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Electromagnet</a:t>
            </a:r>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Ultrasensitive measurement instruments </a:t>
            </a:r>
            <a:endParaRPr sz="2400" kern="1200" dirty="0">
              <a:solidFill>
                <a:prstClr val="black"/>
              </a:solidFill>
              <a:latin typeface="Calibri" panose="020F0502020204030204"/>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AE42-BAB1-4980-8A4A-1B44A5CCDAF7}"/>
              </a:ext>
            </a:extLst>
          </p:cNvPr>
          <p:cNvSpPr>
            <a:spLocks noGrp="1"/>
          </p:cNvSpPr>
          <p:nvPr>
            <p:ph type="title"/>
          </p:nvPr>
        </p:nvSpPr>
        <p:spPr/>
        <p:txBody>
          <a:bodyPr/>
          <a:lstStyle/>
          <a:p>
            <a:r>
              <a:rPr lang="en-US" dirty="0"/>
              <a:t>Inverse problem</a:t>
            </a:r>
          </a:p>
        </p:txBody>
      </p:sp>
      <p:sp>
        <p:nvSpPr>
          <p:cNvPr id="3" name="Content Placeholder 2">
            <a:extLst>
              <a:ext uri="{FF2B5EF4-FFF2-40B4-BE49-F238E27FC236}">
                <a16:creationId xmlns:a16="http://schemas.microsoft.com/office/drawing/2014/main" id="{F9647EA6-DE98-4D2A-88A3-127247CA1497}"/>
              </a:ext>
            </a:extLst>
          </p:cNvPr>
          <p:cNvSpPr>
            <a:spLocks noGrp="1"/>
          </p:cNvSpPr>
          <p:nvPr>
            <p:ph idx="1"/>
          </p:nvPr>
        </p:nvSpPr>
        <p:spPr>
          <a:xfrm>
            <a:off x="131975" y="961844"/>
            <a:ext cx="8851769" cy="4034362"/>
          </a:xfrm>
        </p:spPr>
        <p:txBody>
          <a:bodyPr>
            <a:normAutofit/>
          </a:bodyPr>
          <a:lstStyle/>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rPr>
              <a:t>Estimating the cerebral current source underlaying a measured distribution of the magnetic field</a:t>
            </a:r>
          </a:p>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rPr>
              <a:t>The current distribution inside a conductor </a:t>
            </a:r>
            <a:r>
              <a:rPr lang="en-US" b="1" dirty="0">
                <a:solidFill>
                  <a:srgbClr val="000000"/>
                </a:solidFill>
                <a:cs typeface="Arial"/>
              </a:rPr>
              <a:t>cannot be retrieved uniquely</a:t>
            </a:r>
            <a:r>
              <a:rPr lang="en-US" dirty="0">
                <a:solidFill>
                  <a:srgbClr val="000000"/>
                </a:solidFill>
                <a:cs typeface="Arial"/>
              </a:rPr>
              <a:t> from the knowledge of electromagnetic field outside (Helmholtz 1853)</a:t>
            </a:r>
          </a:p>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rPr>
              <a:t>Primary current distributions are</a:t>
            </a:r>
            <a:endParaRPr lang="en-US" dirty="0"/>
          </a:p>
          <a:p>
            <a:pPr marL="685800" lvl="2" indent="-342900">
              <a:lnSpc>
                <a:spcPct val="100000"/>
              </a:lnSpc>
              <a:spcBef>
                <a:spcPts val="0"/>
              </a:spcBef>
              <a:buClr>
                <a:srgbClr val="000000"/>
              </a:buClr>
              <a:buSzPct val="120000"/>
              <a:buFont typeface="Wingdings" panose="05000000000000000000" pitchFamily="2" charset="2"/>
              <a:buChar char="ü"/>
            </a:pPr>
            <a:r>
              <a:rPr lang="en-US" dirty="0">
                <a:solidFill>
                  <a:srgbClr val="000000"/>
                </a:solidFill>
                <a:cs typeface="Arial"/>
              </a:rPr>
              <a:t>Magnetically silent (B=0 outside conductor), spherically symmetric conductor/radial dipole </a:t>
            </a:r>
          </a:p>
          <a:p>
            <a:pPr marL="685800" lvl="2" indent="-342900">
              <a:lnSpc>
                <a:spcPct val="100000"/>
              </a:lnSpc>
              <a:spcBef>
                <a:spcPts val="0"/>
              </a:spcBef>
              <a:buClr>
                <a:srgbClr val="000000"/>
              </a:buClr>
              <a:buSzPct val="120000"/>
              <a:buFont typeface="Wingdings" panose="05000000000000000000" pitchFamily="2" charset="2"/>
              <a:buChar char="ü"/>
            </a:pPr>
            <a:r>
              <a:rPr lang="en-US" dirty="0">
                <a:solidFill>
                  <a:srgbClr val="000000"/>
                </a:solidFill>
                <a:cs typeface="Arial"/>
              </a:rPr>
              <a:t>Electrically silent (E=0 outside conductor), current loop</a:t>
            </a:r>
          </a:p>
          <a:p>
            <a:pPr marL="685800" lvl="2" indent="-342900">
              <a:lnSpc>
                <a:spcPct val="100000"/>
              </a:lnSpc>
              <a:spcBef>
                <a:spcPts val="0"/>
              </a:spcBef>
              <a:buClr>
                <a:srgbClr val="000000"/>
              </a:buClr>
              <a:buSzPct val="120000"/>
              <a:buFont typeface="Wingdings" panose="05000000000000000000" pitchFamily="2" charset="2"/>
              <a:buChar char="ü"/>
            </a:pPr>
            <a:r>
              <a:rPr lang="en-US" dirty="0">
                <a:solidFill>
                  <a:srgbClr val="000000"/>
                </a:solidFill>
                <a:cs typeface="Arial"/>
              </a:rPr>
              <a:t>Both </a:t>
            </a:r>
          </a:p>
        </p:txBody>
      </p:sp>
      <p:sp>
        <p:nvSpPr>
          <p:cNvPr id="4" name="Date Placeholder 3">
            <a:extLst>
              <a:ext uri="{FF2B5EF4-FFF2-40B4-BE49-F238E27FC236}">
                <a16:creationId xmlns:a16="http://schemas.microsoft.com/office/drawing/2014/main" id="{971DFF3D-00FA-49AF-8951-294CD61F60F5}"/>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22B97491-2E04-41FF-879F-577F415EEBD2}"/>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15952F83-3C39-4DC5-98A4-07C34CBF9A5E}"/>
              </a:ext>
            </a:extLst>
          </p:cNvPr>
          <p:cNvSpPr>
            <a:spLocks noGrp="1"/>
          </p:cNvSpPr>
          <p:nvPr>
            <p:ph type="sldNum" sz="quarter" idx="12"/>
          </p:nvPr>
        </p:nvSpPr>
        <p:spPr/>
        <p:txBody>
          <a:bodyPr/>
          <a:lstStyle/>
          <a:p>
            <a:fld id="{ABF20D17-0043-4445-9B8B-9F103D2306E2}" type="slidenum">
              <a:rPr lang="en-IN" smtClean="0"/>
              <a:pPr/>
              <a:t>20</a:t>
            </a:fld>
            <a:endParaRPr lang="en-IN" dirty="0"/>
          </a:p>
        </p:txBody>
      </p:sp>
      <p:sp>
        <p:nvSpPr>
          <p:cNvPr id="7" name="TextBox 6">
            <a:extLst>
              <a:ext uri="{FF2B5EF4-FFF2-40B4-BE49-F238E27FC236}">
                <a16:creationId xmlns:a16="http://schemas.microsoft.com/office/drawing/2014/main" id="{9D45A4BA-7DEB-4DBB-A4C7-8DFCC3F780CD}"/>
              </a:ext>
            </a:extLst>
          </p:cNvPr>
          <p:cNvSpPr txBox="1"/>
          <p:nvPr/>
        </p:nvSpPr>
        <p:spPr>
          <a:xfrm>
            <a:off x="9433249" y="1175657"/>
            <a:ext cx="1642188" cy="1077218"/>
          </a:xfrm>
          <a:prstGeom prst="rect">
            <a:avLst/>
          </a:prstGeom>
          <a:noFill/>
        </p:spPr>
        <p:txBody>
          <a:bodyPr wrap="square" rtlCol="0">
            <a:spAutoFit/>
          </a:bodyPr>
          <a:lstStyle/>
          <a:p>
            <a:r>
              <a:rPr lang="en-US" dirty="0"/>
              <a:t>Update the slide</a:t>
            </a:r>
          </a:p>
          <a:p>
            <a:r>
              <a:rPr lang="en-US" dirty="0"/>
              <a:t>Understand the slide</a:t>
            </a:r>
          </a:p>
        </p:txBody>
      </p:sp>
    </p:spTree>
    <p:extLst>
      <p:ext uri="{BB962C8B-B14F-4D97-AF65-F5344CB8AC3E}">
        <p14:creationId xmlns:p14="http://schemas.microsoft.com/office/powerpoint/2010/main" val="4095677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62309" y="38956"/>
            <a:ext cx="8376249" cy="894331"/>
          </a:xfrm>
        </p:spPr>
        <p:txBody>
          <a:bodyPr/>
          <a:lstStyle/>
          <a:p>
            <a:r>
              <a:rPr lang="en-US" dirty="0"/>
              <a:t>Gradiometer</a:t>
            </a:r>
            <a:endParaRPr lang="en-IN" dirty="0"/>
          </a:p>
        </p:txBody>
      </p:sp>
      <p:sp>
        <p:nvSpPr>
          <p:cNvPr id="6" name="Content Placeholder 5"/>
          <p:cNvSpPr>
            <a:spLocks noGrp="1"/>
          </p:cNvSpPr>
          <p:nvPr>
            <p:ph idx="1"/>
          </p:nvPr>
        </p:nvSpPr>
        <p:spPr>
          <a:xfrm>
            <a:off x="103517" y="2952139"/>
            <a:ext cx="8936966" cy="3326531"/>
          </a:xfrm>
        </p:spPr>
        <p:txBody>
          <a:bodyPr>
            <a:normAutofit/>
          </a:bodyPr>
          <a:lstStyle/>
          <a:p>
            <a:pPr marL="342900" indent="-342900">
              <a:lnSpc>
                <a:spcPct val="100000"/>
              </a:lnSpc>
              <a:spcBef>
                <a:spcPts val="0"/>
              </a:spcBef>
              <a:buClr>
                <a:srgbClr val="000000"/>
              </a:buClr>
              <a:buSzPct val="120000"/>
              <a:buFont typeface="Times New Roman" panose="02020603050405020304" pitchFamily="18" charset="0"/>
              <a:buChar char="•"/>
            </a:pPr>
            <a:r>
              <a:rPr lang="en-US" dirty="0">
                <a:solidFill>
                  <a:srgbClr val="000000"/>
                </a:solidFill>
                <a:sym typeface="Arial"/>
              </a:rPr>
              <a:t>Noise cancellation of external field can be done by using same coil cross section area with oppositely oriented winding</a:t>
            </a:r>
            <a:endParaRPr lang="en-IN" dirty="0"/>
          </a:p>
          <a:p>
            <a:pPr marL="0" indent="0">
              <a:buNone/>
            </a:pPr>
            <a:endParaRPr lang="en-IN" dirty="0"/>
          </a:p>
        </p:txBody>
      </p:sp>
      <p:grpSp>
        <p:nvGrpSpPr>
          <p:cNvPr id="3" name="Group 2">
            <a:extLst>
              <a:ext uri="{FF2B5EF4-FFF2-40B4-BE49-F238E27FC236}">
                <a16:creationId xmlns:a16="http://schemas.microsoft.com/office/drawing/2014/main" id="{FA60190D-058E-44E0-9AE6-40632A664BA2}"/>
              </a:ext>
            </a:extLst>
          </p:cNvPr>
          <p:cNvGrpSpPr/>
          <p:nvPr/>
        </p:nvGrpSpPr>
        <p:grpSpPr>
          <a:xfrm>
            <a:off x="3614184" y="1027113"/>
            <a:ext cx="854181" cy="1532113"/>
            <a:chOff x="3705397" y="1143293"/>
            <a:chExt cx="603941" cy="1109121"/>
          </a:xfrm>
        </p:grpSpPr>
        <p:sp>
          <p:nvSpPr>
            <p:cNvPr id="7" name="Flowchart: Connector 6"/>
            <p:cNvSpPr/>
            <p:nvPr/>
          </p:nvSpPr>
          <p:spPr>
            <a:xfrm>
              <a:off x="3705397" y="2028685"/>
              <a:ext cx="603941" cy="203739"/>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208"/>
            </a:p>
          </p:txBody>
        </p:sp>
        <p:sp>
          <p:nvSpPr>
            <p:cNvPr id="9" name="Flowchart: Connector 8"/>
            <p:cNvSpPr/>
            <p:nvPr/>
          </p:nvSpPr>
          <p:spPr>
            <a:xfrm>
              <a:off x="3705397" y="1534652"/>
              <a:ext cx="603941" cy="203739"/>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208"/>
            </a:p>
          </p:txBody>
        </p:sp>
        <p:sp>
          <p:nvSpPr>
            <p:cNvPr id="14" name="Rounded Rectangle 13"/>
            <p:cNvSpPr/>
            <p:nvPr/>
          </p:nvSpPr>
          <p:spPr>
            <a:xfrm flipV="1">
              <a:off x="3960167" y="2006326"/>
              <a:ext cx="71583" cy="41202"/>
            </a:xfrm>
            <a:prstGeom prst="round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208"/>
            </a:p>
          </p:txBody>
        </p:sp>
        <p:sp>
          <p:nvSpPr>
            <p:cNvPr id="15" name="Rounded Rectangle 14"/>
            <p:cNvSpPr/>
            <p:nvPr/>
          </p:nvSpPr>
          <p:spPr>
            <a:xfrm flipV="1">
              <a:off x="3955747" y="1525840"/>
              <a:ext cx="71583" cy="41202"/>
            </a:xfrm>
            <a:prstGeom prst="round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208"/>
            </a:p>
          </p:txBody>
        </p:sp>
        <p:sp>
          <p:nvSpPr>
            <p:cNvPr id="17" name="Rounded Rectangle 16"/>
            <p:cNvSpPr/>
            <p:nvPr/>
          </p:nvSpPr>
          <p:spPr>
            <a:xfrm rot="16043507">
              <a:off x="4005341" y="1517689"/>
              <a:ext cx="65985" cy="31652"/>
            </a:xfrm>
            <a:prstGeom prst="round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208"/>
            </a:p>
          </p:txBody>
        </p:sp>
        <p:cxnSp>
          <p:nvCxnSpPr>
            <p:cNvPr id="21" name="Straight Connector 20"/>
            <p:cNvCxnSpPr>
              <a:cxnSpLocks/>
            </p:cNvCxnSpPr>
            <p:nvPr/>
          </p:nvCxnSpPr>
          <p:spPr>
            <a:xfrm>
              <a:off x="3943106" y="1527269"/>
              <a:ext cx="1" cy="5131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038334" y="1143293"/>
              <a:ext cx="0" cy="8957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070644" y="1143294"/>
              <a:ext cx="0" cy="3946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2" name="Flowchart: Extract 31"/>
            <p:cNvSpPr/>
            <p:nvPr/>
          </p:nvSpPr>
          <p:spPr>
            <a:xfrm rot="5400000">
              <a:off x="3985123" y="2124362"/>
              <a:ext cx="44484" cy="211620"/>
            </a:xfrm>
            <a:prstGeom prst="flowChartExtract">
              <a:avLst/>
            </a:prstGeom>
            <a:solidFill>
              <a:srgbClr val="FF0000"/>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IN" sz="208" dirty="0"/>
            </a:p>
          </p:txBody>
        </p:sp>
        <p:sp>
          <p:nvSpPr>
            <p:cNvPr id="33" name="Flowchart: Extract 32"/>
            <p:cNvSpPr/>
            <p:nvPr/>
          </p:nvSpPr>
          <p:spPr>
            <a:xfrm rot="16480930" flipH="1">
              <a:off x="3941345" y="1624654"/>
              <a:ext cx="39993" cy="221795"/>
            </a:xfrm>
            <a:prstGeom prst="flowChartExtract">
              <a:avLst/>
            </a:prstGeom>
            <a:solidFill>
              <a:srgbClr val="FF0000"/>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IN" sz="208" dirty="0"/>
            </a:p>
          </p:txBody>
        </p:sp>
      </p:grpSp>
      <p:sp>
        <p:nvSpPr>
          <p:cNvPr id="20" name="Flowchart: Connector 19">
            <a:extLst>
              <a:ext uri="{FF2B5EF4-FFF2-40B4-BE49-F238E27FC236}">
                <a16:creationId xmlns:a16="http://schemas.microsoft.com/office/drawing/2014/main" id="{07418236-1F28-4F1C-9C75-729CAB591FB6}"/>
              </a:ext>
            </a:extLst>
          </p:cNvPr>
          <p:cNvSpPr/>
          <p:nvPr/>
        </p:nvSpPr>
        <p:spPr>
          <a:xfrm>
            <a:off x="1025704" y="1011089"/>
            <a:ext cx="701481" cy="695479"/>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208"/>
          </a:p>
        </p:txBody>
      </p:sp>
      <p:sp>
        <p:nvSpPr>
          <p:cNvPr id="8" name="Rectangle 7">
            <a:extLst>
              <a:ext uri="{FF2B5EF4-FFF2-40B4-BE49-F238E27FC236}">
                <a16:creationId xmlns:a16="http://schemas.microsoft.com/office/drawing/2014/main" id="{C08E7D21-4118-4C32-A929-7C7D4C474C4C}"/>
              </a:ext>
            </a:extLst>
          </p:cNvPr>
          <p:cNvSpPr/>
          <p:nvPr/>
        </p:nvSpPr>
        <p:spPr>
          <a:xfrm>
            <a:off x="1587461" y="1353286"/>
            <a:ext cx="409997" cy="89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5669078-4289-43F2-892B-1E966D8B26F6}"/>
              </a:ext>
            </a:extLst>
          </p:cNvPr>
          <p:cNvCxnSpPr>
            <a:cxnSpLocks/>
          </p:cNvCxnSpPr>
          <p:nvPr/>
        </p:nvCxnSpPr>
        <p:spPr>
          <a:xfrm>
            <a:off x="1721990" y="1342751"/>
            <a:ext cx="361550" cy="7205"/>
          </a:xfrm>
          <a:prstGeom prst="line">
            <a:avLst/>
          </a:prstGeom>
          <a:ln/>
        </p:spPr>
        <p:style>
          <a:lnRef idx="2">
            <a:schemeClr val="accent1"/>
          </a:lnRef>
          <a:fillRef idx="1">
            <a:schemeClr val="lt1"/>
          </a:fillRef>
          <a:effectRef idx="0">
            <a:schemeClr val="accent1"/>
          </a:effectRef>
          <a:fontRef idx="minor">
            <a:schemeClr val="dk1"/>
          </a:fontRef>
        </p:style>
      </p:cxnSp>
      <p:cxnSp>
        <p:nvCxnSpPr>
          <p:cNvPr id="26" name="Straight Connector 25">
            <a:extLst>
              <a:ext uri="{FF2B5EF4-FFF2-40B4-BE49-F238E27FC236}">
                <a16:creationId xmlns:a16="http://schemas.microsoft.com/office/drawing/2014/main" id="{8DECC3A5-596F-4514-BEAA-59E9377431DF}"/>
              </a:ext>
            </a:extLst>
          </p:cNvPr>
          <p:cNvCxnSpPr>
            <a:cxnSpLocks/>
          </p:cNvCxnSpPr>
          <p:nvPr/>
        </p:nvCxnSpPr>
        <p:spPr>
          <a:xfrm>
            <a:off x="1706446" y="1442610"/>
            <a:ext cx="380384" cy="0"/>
          </a:xfrm>
          <a:prstGeom prst="line">
            <a:avLst/>
          </a:prstGeom>
          <a:ln/>
        </p:spPr>
        <p:style>
          <a:lnRef idx="2">
            <a:schemeClr val="accent1"/>
          </a:lnRef>
          <a:fillRef idx="1">
            <a:schemeClr val="lt1"/>
          </a:fillRef>
          <a:effectRef idx="0">
            <a:schemeClr val="accent1"/>
          </a:effectRef>
          <a:fontRef idx="minor">
            <a:schemeClr val="dk1"/>
          </a:fontRef>
        </p:style>
      </p:cxnSp>
      <p:sp>
        <p:nvSpPr>
          <p:cNvPr id="34" name="Flowchart: Extract 33">
            <a:extLst>
              <a:ext uri="{FF2B5EF4-FFF2-40B4-BE49-F238E27FC236}">
                <a16:creationId xmlns:a16="http://schemas.microsoft.com/office/drawing/2014/main" id="{C31C82F6-BEB3-4AAB-A534-70B318C8D06F}"/>
              </a:ext>
            </a:extLst>
          </p:cNvPr>
          <p:cNvSpPr/>
          <p:nvPr/>
        </p:nvSpPr>
        <p:spPr>
          <a:xfrm rot="5400000">
            <a:off x="1354202" y="919527"/>
            <a:ext cx="44484" cy="211620"/>
          </a:xfrm>
          <a:prstGeom prst="flowChartExtract">
            <a:avLst/>
          </a:prstGeom>
          <a:solidFill>
            <a:srgbClr val="FF0000"/>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IN" sz="208" dirty="0"/>
          </a:p>
        </p:txBody>
      </p:sp>
      <p:sp>
        <p:nvSpPr>
          <p:cNvPr id="31" name="TextBox 30">
            <a:extLst>
              <a:ext uri="{FF2B5EF4-FFF2-40B4-BE49-F238E27FC236}">
                <a16:creationId xmlns:a16="http://schemas.microsoft.com/office/drawing/2014/main" id="{F63C9292-320F-4AED-9801-8F5B9119A49A}"/>
              </a:ext>
            </a:extLst>
          </p:cNvPr>
          <p:cNvSpPr txBox="1"/>
          <p:nvPr/>
        </p:nvSpPr>
        <p:spPr>
          <a:xfrm>
            <a:off x="312262" y="1997499"/>
            <a:ext cx="3052664" cy="830997"/>
          </a:xfrm>
          <a:prstGeom prst="rect">
            <a:avLst/>
          </a:prstGeom>
          <a:solidFill>
            <a:schemeClr val="accent1">
              <a:lumMod val="40000"/>
              <a:lumOff val="60000"/>
            </a:schemeClr>
          </a:solidFill>
        </p:spPr>
        <p:txBody>
          <a:bodyPr wrap="square" rtlCol="0">
            <a:spAutoFit/>
          </a:bodyPr>
          <a:lstStyle/>
          <a:p>
            <a:pPr algn="ctr"/>
            <a:r>
              <a:rPr lang="en-US" sz="2400" dirty="0">
                <a:latin typeface="+mn-lt"/>
                <a:cs typeface="Times New Roman" panose="02020603050405020304" pitchFamily="18" charset="0"/>
              </a:rPr>
              <a:t>A simple wire loop is a magnetometer</a:t>
            </a:r>
          </a:p>
        </p:txBody>
      </p:sp>
      <p:sp>
        <p:nvSpPr>
          <p:cNvPr id="38" name="TextBox 37">
            <a:extLst>
              <a:ext uri="{FF2B5EF4-FFF2-40B4-BE49-F238E27FC236}">
                <a16:creationId xmlns:a16="http://schemas.microsoft.com/office/drawing/2014/main" id="{7C14E864-1CD6-4C69-9699-9072FA641FEC}"/>
              </a:ext>
            </a:extLst>
          </p:cNvPr>
          <p:cNvSpPr txBox="1"/>
          <p:nvPr/>
        </p:nvSpPr>
        <p:spPr>
          <a:xfrm>
            <a:off x="4619884" y="983330"/>
            <a:ext cx="4452907" cy="1938992"/>
          </a:xfrm>
          <a:prstGeom prst="rect">
            <a:avLst/>
          </a:prstGeom>
          <a:solidFill>
            <a:schemeClr val="accent1">
              <a:lumMod val="40000"/>
              <a:lumOff val="60000"/>
            </a:schemeClr>
          </a:solidFill>
        </p:spPr>
        <p:txBody>
          <a:bodyPr wrap="square" rtlCol="0">
            <a:spAutoFit/>
          </a:bodyPr>
          <a:lstStyle/>
          <a:p>
            <a:pPr marL="342900" indent="-342900">
              <a:buSzPct val="120000"/>
              <a:buFont typeface="Times New Roman" panose="02020603050405020304" pitchFamily="18" charset="0"/>
              <a:buChar char="•"/>
            </a:pPr>
            <a:r>
              <a:rPr lang="en-US" sz="2400" dirty="0">
                <a:latin typeface="+mn-lt"/>
                <a:cs typeface="Times New Roman" panose="02020603050405020304" pitchFamily="18" charset="0"/>
              </a:rPr>
              <a:t>Gradiometer has compensation coil (upper) and pickup coil (lower) </a:t>
            </a:r>
          </a:p>
          <a:p>
            <a:pPr marL="342900" indent="-342900">
              <a:buSzPct val="120000"/>
              <a:buFont typeface="Times New Roman" panose="02020603050405020304" pitchFamily="18" charset="0"/>
              <a:buChar char="•"/>
            </a:pPr>
            <a:r>
              <a:rPr lang="en-US" sz="2400" dirty="0">
                <a:latin typeface="+mn-lt"/>
                <a:cs typeface="Times New Roman" panose="02020603050405020304" pitchFamily="18" charset="0"/>
              </a:rPr>
              <a:t>Pickup coil captures field from source</a:t>
            </a:r>
          </a:p>
        </p:txBody>
      </p:sp>
      <p:pic>
        <p:nvPicPr>
          <p:cNvPr id="27" name="Picture 26">
            <a:extLst>
              <a:ext uri="{FF2B5EF4-FFF2-40B4-BE49-F238E27FC236}">
                <a16:creationId xmlns:a16="http://schemas.microsoft.com/office/drawing/2014/main" id="{3E1E05F9-0A82-4936-9684-D165DF3D18E0}"/>
              </a:ext>
            </a:extLst>
          </p:cNvPr>
          <p:cNvPicPr>
            <a:picLocks noChangeAspect="1"/>
          </p:cNvPicPr>
          <p:nvPr/>
        </p:nvPicPr>
        <p:blipFill>
          <a:blip r:embed="rId4"/>
          <a:stretch>
            <a:fillRect/>
          </a:stretch>
        </p:blipFill>
        <p:spPr>
          <a:xfrm>
            <a:off x="390536" y="3783219"/>
            <a:ext cx="1725943" cy="2465634"/>
          </a:xfrm>
          <a:prstGeom prst="rect">
            <a:avLst/>
          </a:prstGeom>
        </p:spPr>
      </p:pic>
      <p:sp>
        <p:nvSpPr>
          <p:cNvPr id="13" name="TextBox 12">
            <a:extLst>
              <a:ext uri="{FF2B5EF4-FFF2-40B4-BE49-F238E27FC236}">
                <a16:creationId xmlns:a16="http://schemas.microsoft.com/office/drawing/2014/main" id="{6804B050-2ED1-4D0F-B467-B48888143040}"/>
              </a:ext>
            </a:extLst>
          </p:cNvPr>
          <p:cNvSpPr txBox="1"/>
          <p:nvPr/>
        </p:nvSpPr>
        <p:spPr>
          <a:xfrm>
            <a:off x="2116479" y="4215193"/>
            <a:ext cx="2682913" cy="1615693"/>
          </a:xfrm>
          <a:prstGeom prst="rect">
            <a:avLst/>
          </a:prstGeom>
          <a:noFill/>
          <a:ln>
            <a:solidFill>
              <a:schemeClr val="accent1">
                <a:lumMod val="20000"/>
                <a:lumOff val="80000"/>
              </a:schemeClr>
            </a:solidFill>
          </a:ln>
        </p:spPr>
        <p:txBody>
          <a:bodyPr wrap="square" rtlCol="0">
            <a:spAutoFit/>
          </a:bodyPr>
          <a:lstStyle/>
          <a:p>
            <a:pPr algn="ctr"/>
            <a:r>
              <a:rPr lang="en-US" sz="2400" dirty="0">
                <a:latin typeface="+mn-lt"/>
                <a:cs typeface="Times New Roman" panose="02020603050405020304" pitchFamily="18" charset="0"/>
              </a:rPr>
              <a:t>24 channel 12-2 gradiometer was developed in Helsinki university</a:t>
            </a:r>
          </a:p>
        </p:txBody>
      </p:sp>
      <p:pic>
        <p:nvPicPr>
          <p:cNvPr id="19" name="Picture 18">
            <a:extLst>
              <a:ext uri="{FF2B5EF4-FFF2-40B4-BE49-F238E27FC236}">
                <a16:creationId xmlns:a16="http://schemas.microsoft.com/office/drawing/2014/main" id="{DACBD2CF-97F3-4D8C-810D-05FB062128EA}"/>
              </a:ext>
            </a:extLst>
          </p:cNvPr>
          <p:cNvPicPr>
            <a:picLocks noChangeAspect="1"/>
          </p:cNvPicPr>
          <p:nvPr/>
        </p:nvPicPr>
        <p:blipFill>
          <a:blip r:embed="rId5"/>
          <a:stretch>
            <a:fillRect/>
          </a:stretch>
        </p:blipFill>
        <p:spPr>
          <a:xfrm>
            <a:off x="5004479" y="3728018"/>
            <a:ext cx="3925803" cy="2743650"/>
          </a:xfrm>
          <a:prstGeom prst="rect">
            <a:avLst/>
          </a:prstGeom>
        </p:spPr>
      </p:pic>
      <p:sp>
        <p:nvSpPr>
          <p:cNvPr id="11" name="Date Placeholder 10">
            <a:extLst>
              <a:ext uri="{FF2B5EF4-FFF2-40B4-BE49-F238E27FC236}">
                <a16:creationId xmlns:a16="http://schemas.microsoft.com/office/drawing/2014/main" id="{CB6C7CFD-DBCB-4ADA-8E00-A5EA36370059}"/>
              </a:ext>
            </a:extLst>
          </p:cNvPr>
          <p:cNvSpPr>
            <a:spLocks noGrp="1"/>
          </p:cNvSpPr>
          <p:nvPr>
            <p:ph type="dt" sz="half" idx="10"/>
          </p:nvPr>
        </p:nvSpPr>
        <p:spPr/>
        <p:txBody>
          <a:bodyPr/>
          <a:lstStyle/>
          <a:p>
            <a:r>
              <a:rPr lang="en-US"/>
              <a:t>M Mohanlal Naik</a:t>
            </a:r>
            <a:endParaRPr lang="en-IN" dirty="0"/>
          </a:p>
        </p:txBody>
      </p:sp>
      <p:sp>
        <p:nvSpPr>
          <p:cNvPr id="12" name="Footer Placeholder 11">
            <a:extLst>
              <a:ext uri="{FF2B5EF4-FFF2-40B4-BE49-F238E27FC236}">
                <a16:creationId xmlns:a16="http://schemas.microsoft.com/office/drawing/2014/main" id="{25327657-6FB2-4527-8226-3B504FA67A56}"/>
              </a:ext>
            </a:extLst>
          </p:cNvPr>
          <p:cNvSpPr>
            <a:spLocks noGrp="1"/>
          </p:cNvSpPr>
          <p:nvPr>
            <p:ph type="ftr" sz="quarter" idx="11"/>
          </p:nvPr>
        </p:nvSpPr>
        <p:spPr/>
        <p:txBody>
          <a:bodyPr/>
          <a:lstStyle/>
          <a:p>
            <a:r>
              <a:rPr lang="en-IN"/>
              <a:t>IISER Bhopal</a:t>
            </a:r>
            <a:endParaRPr lang="en-IN" dirty="0"/>
          </a:p>
        </p:txBody>
      </p:sp>
      <p:sp>
        <p:nvSpPr>
          <p:cNvPr id="18" name="Slide Number Placeholder 17">
            <a:extLst>
              <a:ext uri="{FF2B5EF4-FFF2-40B4-BE49-F238E27FC236}">
                <a16:creationId xmlns:a16="http://schemas.microsoft.com/office/drawing/2014/main" id="{39AABB6C-2296-4462-86BE-601B0100F4B3}"/>
              </a:ext>
            </a:extLst>
          </p:cNvPr>
          <p:cNvSpPr>
            <a:spLocks noGrp="1"/>
          </p:cNvSpPr>
          <p:nvPr>
            <p:ph type="sldNum" sz="quarter" idx="12"/>
          </p:nvPr>
        </p:nvSpPr>
        <p:spPr/>
        <p:txBody>
          <a:bodyPr/>
          <a:lstStyle/>
          <a:p>
            <a:fld id="{ABF20D17-0043-4445-9B8B-9F103D2306E2}" type="slidenum">
              <a:rPr lang="en-IN" smtClean="0"/>
              <a:pPr/>
              <a:t>21</a:t>
            </a:fld>
            <a:endParaRPr lang="en-IN" dirty="0"/>
          </a:p>
        </p:txBody>
      </p:sp>
      <p:sp>
        <p:nvSpPr>
          <p:cNvPr id="4" name="TextBox 3">
            <a:extLst>
              <a:ext uri="{FF2B5EF4-FFF2-40B4-BE49-F238E27FC236}">
                <a16:creationId xmlns:a16="http://schemas.microsoft.com/office/drawing/2014/main" id="{D3B09B14-6766-4F1C-8040-89402EC27023}"/>
              </a:ext>
            </a:extLst>
          </p:cNvPr>
          <p:cNvSpPr txBox="1"/>
          <p:nvPr/>
        </p:nvSpPr>
        <p:spPr>
          <a:xfrm>
            <a:off x="9722498" y="1706568"/>
            <a:ext cx="1847461" cy="1077218"/>
          </a:xfrm>
          <a:prstGeom prst="rect">
            <a:avLst/>
          </a:prstGeom>
          <a:noFill/>
        </p:spPr>
        <p:txBody>
          <a:bodyPr wrap="square" rtlCol="0">
            <a:spAutoFit/>
          </a:bodyPr>
          <a:lstStyle/>
          <a:p>
            <a:r>
              <a:rPr lang="en-US" dirty="0"/>
              <a:t>Nano Ampere range</a:t>
            </a:r>
          </a:p>
          <a:p>
            <a:r>
              <a:rPr lang="en-US" dirty="0"/>
              <a:t>Understand the x and y axis</a:t>
            </a:r>
          </a:p>
        </p:txBody>
      </p:sp>
    </p:spTree>
    <p:extLst>
      <p:ext uri="{BB962C8B-B14F-4D97-AF65-F5344CB8AC3E}">
        <p14:creationId xmlns:p14="http://schemas.microsoft.com/office/powerpoint/2010/main" val="21040602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34" grpId="0" animBg="1"/>
      <p:bldP spid="31" grpId="0" animBg="1"/>
      <p:bldP spid="38"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5E03-BB3E-4B44-A6FA-C60ED7D7A7DC}"/>
              </a:ext>
            </a:extLst>
          </p:cNvPr>
          <p:cNvSpPr>
            <a:spLocks noGrp="1"/>
          </p:cNvSpPr>
          <p:nvPr>
            <p:ph type="title"/>
          </p:nvPr>
        </p:nvSpPr>
        <p:spPr>
          <a:xfrm>
            <a:off x="0" y="-80038"/>
            <a:ext cx="9143999" cy="1022228"/>
          </a:xfrm>
        </p:spPr>
        <p:txBody>
          <a:bodyPr/>
          <a:lstStyle/>
          <a:p>
            <a:r>
              <a:rPr lang="en-US" dirty="0"/>
              <a:t>Noise cancellation</a:t>
            </a:r>
          </a:p>
        </p:txBody>
      </p:sp>
      <p:sp>
        <p:nvSpPr>
          <p:cNvPr id="4" name="Date Placeholder 3">
            <a:extLst>
              <a:ext uri="{FF2B5EF4-FFF2-40B4-BE49-F238E27FC236}">
                <a16:creationId xmlns:a16="http://schemas.microsoft.com/office/drawing/2014/main" id="{29CC1240-54E7-481A-BCE3-9621ED635821}"/>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F74CF888-88AE-4B72-A1DB-6C917B8E33FF}"/>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DA69553D-4858-4B44-B0FC-EC91220A6837}"/>
              </a:ext>
            </a:extLst>
          </p:cNvPr>
          <p:cNvSpPr>
            <a:spLocks noGrp="1"/>
          </p:cNvSpPr>
          <p:nvPr>
            <p:ph type="sldNum" sz="quarter" idx="12"/>
          </p:nvPr>
        </p:nvSpPr>
        <p:spPr/>
        <p:txBody>
          <a:bodyPr/>
          <a:lstStyle/>
          <a:p>
            <a:fld id="{ABF20D17-0043-4445-9B8B-9F103D2306E2}" type="slidenum">
              <a:rPr lang="en-IN" smtClean="0"/>
              <a:pPr/>
              <a:t>22</a:t>
            </a:fld>
            <a:endParaRPr lang="en-IN" dirty="0"/>
          </a:p>
        </p:txBody>
      </p:sp>
      <p:sp>
        <p:nvSpPr>
          <p:cNvPr id="7" name="Oval 6">
            <a:extLst>
              <a:ext uri="{FF2B5EF4-FFF2-40B4-BE49-F238E27FC236}">
                <a16:creationId xmlns:a16="http://schemas.microsoft.com/office/drawing/2014/main" id="{853856FA-9B9D-41D7-AD87-281729275539}"/>
              </a:ext>
            </a:extLst>
          </p:cNvPr>
          <p:cNvSpPr/>
          <p:nvPr/>
        </p:nvSpPr>
        <p:spPr>
          <a:xfrm>
            <a:off x="2833284" y="2214969"/>
            <a:ext cx="1131068" cy="55054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827D9FE-A968-4BAB-8922-87D6C48F51B3}"/>
              </a:ext>
            </a:extLst>
          </p:cNvPr>
          <p:cNvSpPr/>
          <p:nvPr/>
        </p:nvSpPr>
        <p:spPr>
          <a:xfrm>
            <a:off x="2828204" y="1405844"/>
            <a:ext cx="1131068" cy="55054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87D10B8-DA5D-4E5B-83EA-CAC00D2F368E}"/>
              </a:ext>
            </a:extLst>
          </p:cNvPr>
          <p:cNvSpPr txBox="1"/>
          <p:nvPr/>
        </p:nvSpPr>
        <p:spPr>
          <a:xfrm>
            <a:off x="177282" y="1176878"/>
            <a:ext cx="2591398"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Far reference sensor (noise)</a:t>
            </a:r>
          </a:p>
        </p:txBody>
      </p:sp>
      <p:sp>
        <p:nvSpPr>
          <p:cNvPr id="13" name="Rectangle 12">
            <a:extLst>
              <a:ext uri="{FF2B5EF4-FFF2-40B4-BE49-F238E27FC236}">
                <a16:creationId xmlns:a16="http://schemas.microsoft.com/office/drawing/2014/main" id="{EC8C5F0E-AFA6-4DEC-9BC0-5C02EE809B0F}"/>
              </a:ext>
            </a:extLst>
          </p:cNvPr>
          <p:cNvSpPr/>
          <p:nvPr/>
        </p:nvSpPr>
        <p:spPr>
          <a:xfrm>
            <a:off x="4614591" y="1457960"/>
            <a:ext cx="1435834" cy="1234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5951A8E-B7A3-400A-BEBD-7BD7B32BCEE9}"/>
                  </a:ext>
                </a:extLst>
              </p:cNvPr>
              <p:cNvSpPr txBox="1"/>
              <p:nvPr/>
            </p:nvSpPr>
            <p:spPr>
              <a:xfrm>
                <a:off x="825409" y="3190498"/>
                <a:ext cx="7493180" cy="461665"/>
              </a:xfrm>
              <a:prstGeom prst="rect">
                <a:avLst/>
              </a:prstGeom>
              <a:solidFill>
                <a:schemeClr val="accent5">
                  <a:lumMod val="20000"/>
                  <a:lumOff val="80000"/>
                </a:schemeClr>
              </a:solid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400" b="1" i="1" dirty="0" smtClean="0">
                          <a:solidFill>
                            <a:schemeClr val="tx1"/>
                          </a:solidFill>
                          <a:latin typeface="Cambria Math" panose="02040503050406030204" pitchFamily="18" charset="0"/>
                        </a:rPr>
                        <m:t>𝑺𝒐𝒖𝒓𝒄𝒆</m:t>
                      </m:r>
                      <m:r>
                        <a:rPr lang="en-US" sz="2400" b="1" i="1" dirty="0" smtClean="0">
                          <a:solidFill>
                            <a:schemeClr val="tx1"/>
                          </a:solidFill>
                          <a:latin typeface="Cambria Math" panose="02040503050406030204" pitchFamily="18" charset="0"/>
                        </a:rPr>
                        <m:t> </m:t>
                      </m:r>
                      <m:r>
                        <a:rPr lang="en-US" sz="2400" b="1" i="1" dirty="0" smtClean="0">
                          <a:solidFill>
                            <a:schemeClr val="tx1"/>
                          </a:solidFill>
                          <a:latin typeface="Cambria Math" panose="02040503050406030204" pitchFamily="18" charset="0"/>
                        </a:rPr>
                        <m:t>𝒇𝒊𝒆𝒍𝒅</m:t>
                      </m:r>
                      <m:r>
                        <a:rPr lang="en-US" sz="2400" b="1" i="1" dirty="0" smtClean="0">
                          <a:solidFill>
                            <a:schemeClr val="tx1"/>
                          </a:solidFill>
                          <a:latin typeface="Cambria Math" panose="02040503050406030204" pitchFamily="18" charset="0"/>
                        </a:rPr>
                        <m:t> = (</m:t>
                      </m:r>
                      <m:r>
                        <a:rPr lang="en-US" sz="2400" b="1" i="1" dirty="0" smtClean="0">
                          <a:solidFill>
                            <a:schemeClr val="tx1"/>
                          </a:solidFill>
                          <a:latin typeface="Cambria Math" panose="02040503050406030204" pitchFamily="18" charset="0"/>
                        </a:rPr>
                        <m:t>𝑺𝒐𝒖𝒓𝒄𝒆</m:t>
                      </m:r>
                      <m:r>
                        <a:rPr lang="en-US" sz="2400" b="1" i="1" dirty="0" smtClean="0">
                          <a:solidFill>
                            <a:schemeClr val="tx1"/>
                          </a:solidFill>
                          <a:latin typeface="Cambria Math" panose="02040503050406030204" pitchFamily="18" charset="0"/>
                        </a:rPr>
                        <m:t> </m:t>
                      </m:r>
                      <m:r>
                        <a:rPr lang="en-US" sz="2400" b="1" i="1" dirty="0" smtClean="0">
                          <a:solidFill>
                            <a:schemeClr val="tx1"/>
                          </a:solidFill>
                          <a:latin typeface="Cambria Math" panose="02040503050406030204" pitchFamily="18" charset="0"/>
                        </a:rPr>
                        <m:t>𝒇𝒊𝒆𝒍𝒅</m:t>
                      </m:r>
                      <m:r>
                        <a:rPr lang="en-US" sz="2400" b="1" i="1" dirty="0" smtClean="0">
                          <a:solidFill>
                            <a:schemeClr val="tx1"/>
                          </a:solidFill>
                          <a:latin typeface="Cambria Math" panose="02040503050406030204" pitchFamily="18" charset="0"/>
                        </a:rPr>
                        <m:t> + </m:t>
                      </m:r>
                      <m:r>
                        <a:rPr lang="en-US" sz="2400" b="1" i="1" dirty="0" smtClean="0">
                          <a:solidFill>
                            <a:schemeClr val="tx1"/>
                          </a:solidFill>
                          <a:latin typeface="Cambria Math" panose="02040503050406030204" pitchFamily="18" charset="0"/>
                        </a:rPr>
                        <m:t>𝑵𝒐𝒊𝒔𝒆</m:t>
                      </m:r>
                      <m:r>
                        <a:rPr lang="en-US" sz="2400" b="1" i="1" dirty="0" smtClean="0">
                          <a:solidFill>
                            <a:schemeClr val="tx1"/>
                          </a:solidFill>
                          <a:latin typeface="Cambria Math" panose="02040503050406030204" pitchFamily="18" charset="0"/>
                        </a:rPr>
                        <m:t>) –(</m:t>
                      </m:r>
                      <m:r>
                        <a:rPr lang="en-US" sz="2400" b="1" i="1" dirty="0">
                          <a:solidFill>
                            <a:schemeClr val="tx1"/>
                          </a:solidFill>
                          <a:latin typeface="Cambria Math" panose="02040503050406030204" pitchFamily="18" charset="0"/>
                        </a:rPr>
                        <m:t>𝑵𝒐𝒊𝒔𝒆</m:t>
                      </m:r>
                      <m:r>
                        <a:rPr lang="en-US" sz="2400" b="1" i="1" dirty="0" smtClean="0">
                          <a:solidFill>
                            <a:schemeClr val="tx1"/>
                          </a:solidFill>
                          <a:latin typeface="Cambria Math" panose="02040503050406030204" pitchFamily="18" charset="0"/>
                        </a:rPr>
                        <m:t>)</m:t>
                      </m:r>
                    </m:oMath>
                  </m:oMathPara>
                </a14:m>
                <a:endParaRPr lang="en-US" sz="2400" b="1" dirty="0">
                  <a:solidFill>
                    <a:schemeClr val="tx1"/>
                  </a:solidFill>
                  <a:latin typeface="+mn-lt"/>
                </a:endParaRPr>
              </a:p>
            </p:txBody>
          </p:sp>
        </mc:Choice>
        <mc:Fallback xmlns="">
          <p:sp>
            <p:nvSpPr>
              <p:cNvPr id="15" name="TextBox 14">
                <a:extLst>
                  <a:ext uri="{FF2B5EF4-FFF2-40B4-BE49-F238E27FC236}">
                    <a16:creationId xmlns:a16="http://schemas.microsoft.com/office/drawing/2014/main" id="{35951A8E-B7A3-400A-BEBD-7BD7B32BCEE9}"/>
                  </a:ext>
                </a:extLst>
              </p:cNvPr>
              <p:cNvSpPr txBox="1">
                <a:spLocks noRot="1" noChangeAspect="1" noMove="1" noResize="1" noEditPoints="1" noAdjustHandles="1" noChangeArrowheads="1" noChangeShapeType="1" noTextEdit="1"/>
              </p:cNvSpPr>
              <p:nvPr/>
            </p:nvSpPr>
            <p:spPr>
              <a:xfrm>
                <a:off x="825409" y="3190498"/>
                <a:ext cx="7493180" cy="461665"/>
              </a:xfrm>
              <a:prstGeom prst="rect">
                <a:avLst/>
              </a:prstGeom>
              <a:blipFill>
                <a:blip r:embed="rId2"/>
                <a:stretch>
                  <a:fillRect b="-18421"/>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F55BEA1D-2162-4E83-B65B-894D86E450AC}"/>
              </a:ext>
            </a:extLst>
          </p:cNvPr>
          <p:cNvCxnSpPr>
            <a:cxnSpLocks/>
          </p:cNvCxnSpPr>
          <p:nvPr/>
        </p:nvCxnSpPr>
        <p:spPr>
          <a:xfrm>
            <a:off x="3964352" y="1667246"/>
            <a:ext cx="650240" cy="0"/>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6D7C267B-963F-4853-8507-C1A058348265}"/>
              </a:ext>
            </a:extLst>
          </p:cNvPr>
          <p:cNvCxnSpPr>
            <a:cxnSpLocks/>
          </p:cNvCxnSpPr>
          <p:nvPr/>
        </p:nvCxnSpPr>
        <p:spPr>
          <a:xfrm>
            <a:off x="3964352" y="2484491"/>
            <a:ext cx="650240" cy="0"/>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837DE7EF-BAC3-429A-AAEB-15E827F6D466}"/>
              </a:ext>
            </a:extLst>
          </p:cNvPr>
          <p:cNvSpPr txBox="1"/>
          <p:nvPr/>
        </p:nvSpPr>
        <p:spPr>
          <a:xfrm>
            <a:off x="177282" y="2160760"/>
            <a:ext cx="2590977" cy="830997"/>
          </a:xfrm>
          <a:prstGeom prst="rect">
            <a:avLst/>
          </a:prstGeom>
          <a:solidFill>
            <a:schemeClr val="accent2">
              <a:lumMod val="20000"/>
              <a:lumOff val="80000"/>
            </a:schemeClr>
          </a:solidFill>
        </p:spPr>
        <p:txBody>
          <a:bodyPr wrap="square" rtlCol="0">
            <a:spAutoFit/>
          </a:bodyPr>
          <a:lstStyle/>
          <a:p>
            <a:pPr algn="ctr"/>
            <a:r>
              <a:rPr lang="en-US" sz="2400" dirty="0">
                <a:latin typeface="+mn-lt"/>
              </a:rPr>
              <a:t>Near source sensor (source field)</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A5CB1FA-5CBF-4129-9633-98146A7AF907}"/>
                  </a:ext>
                </a:extLst>
              </p:cNvPr>
              <p:cNvSpPr txBox="1"/>
              <p:nvPr/>
            </p:nvSpPr>
            <p:spPr>
              <a:xfrm>
                <a:off x="740745" y="3740738"/>
                <a:ext cx="7493180" cy="1369734"/>
              </a:xfrm>
              <a:prstGeom prst="rect">
                <a:avLst/>
              </a:prstGeom>
              <a:noFill/>
            </p:spPr>
            <p:txBody>
              <a:bodyPr wrap="square" rtlCol="0">
                <a:spAutoFit/>
              </a:bodyPr>
              <a:lstStyle/>
              <a:p>
                <a:pPr algn="ctr"/>
                <a:r>
                  <a:rPr lang="en-US" sz="2400" dirty="0">
                    <a:latin typeface="+mn-lt"/>
                  </a:rPr>
                  <a:t>Output voltage of an amplifier </a:t>
                </a:r>
                <a14:m>
                  <m:oMath xmlns:m="http://schemas.openxmlformats.org/officeDocument/2006/math">
                    <m:r>
                      <a:rPr lang="en-US" sz="2400" b="1" i="1" dirty="0" smtClean="0">
                        <a:latin typeface="Cambria Math" panose="02040503050406030204" pitchFamily="18" charset="0"/>
                      </a:rPr>
                      <m:t>𝑽</m:t>
                    </m:r>
                    <m:r>
                      <a:rPr lang="en-US" sz="2400" b="1" i="1" baseline="-25000" dirty="0" smtClean="0">
                        <a:latin typeface="Cambria Math" panose="02040503050406030204" pitchFamily="18" charset="0"/>
                      </a:rPr>
                      <m:t>𝒐</m:t>
                    </m:r>
                    <m:r>
                      <a:rPr lang="en-US" sz="2400" b="1" i="1" dirty="0" smtClean="0">
                        <a:latin typeface="Cambria Math" panose="02040503050406030204" pitchFamily="18" charset="0"/>
                      </a:rPr>
                      <m:t>=</m:t>
                    </m:r>
                    <m:r>
                      <a:rPr lang="en-US" sz="2400" b="1" i="1" dirty="0" smtClean="0">
                        <a:latin typeface="Cambria Math" panose="02040503050406030204" pitchFamily="18" charset="0"/>
                      </a:rPr>
                      <m:t>𝑨𝒅</m:t>
                    </m:r>
                    <m:r>
                      <a:rPr lang="en-US" sz="2400" b="1" i="1" dirty="0" smtClean="0">
                        <a:latin typeface="Cambria Math" panose="02040503050406030204" pitchFamily="18" charset="0"/>
                      </a:rPr>
                      <m:t> </m:t>
                    </m:r>
                    <m:r>
                      <a:rPr lang="en-US" sz="2400" b="1" i="1" dirty="0" err="1">
                        <a:latin typeface="Cambria Math" panose="02040503050406030204" pitchFamily="18" charset="0"/>
                      </a:rPr>
                      <m:t>𝑽</m:t>
                    </m:r>
                    <m:r>
                      <a:rPr lang="en-US" sz="2400" b="1" i="1" baseline="-25000" dirty="0" err="1">
                        <a:latin typeface="Cambria Math" panose="02040503050406030204" pitchFamily="18" charset="0"/>
                      </a:rPr>
                      <m:t>𝒅</m:t>
                    </m:r>
                    <m:r>
                      <a:rPr lang="en-US" sz="2400" b="1" i="1" dirty="0">
                        <a:latin typeface="Cambria Math" panose="02040503050406030204" pitchFamily="18" charset="0"/>
                      </a:rPr>
                      <m:t>+</m:t>
                    </m:r>
                    <m:r>
                      <a:rPr lang="en-US" sz="2400" b="1" i="1" dirty="0">
                        <a:latin typeface="Cambria Math" panose="02040503050406030204" pitchFamily="18" charset="0"/>
                      </a:rPr>
                      <m:t>𝑨𝒄</m:t>
                    </m:r>
                    <m:r>
                      <a:rPr lang="en-US" sz="2400" b="1" i="1" dirty="0">
                        <a:latin typeface="Cambria Math" panose="02040503050406030204" pitchFamily="18" charset="0"/>
                      </a:rPr>
                      <m:t> </m:t>
                    </m:r>
                    <m:r>
                      <a:rPr lang="en-US" sz="2400" b="1" i="1" dirty="0" err="1">
                        <a:latin typeface="Cambria Math" panose="02040503050406030204" pitchFamily="18" charset="0"/>
                      </a:rPr>
                      <m:t>𝑽</m:t>
                    </m:r>
                    <m:r>
                      <a:rPr lang="en-US" sz="2400" b="1" i="1" baseline="-25000" dirty="0" err="1">
                        <a:latin typeface="Cambria Math" panose="02040503050406030204" pitchFamily="18" charset="0"/>
                      </a:rPr>
                      <m:t>𝒄</m:t>
                    </m:r>
                  </m:oMath>
                </a14:m>
                <a:endParaRPr lang="en-US" sz="2400" b="1" baseline="-25000" dirty="0">
                  <a:latin typeface="+mn-lt"/>
                </a:endParaRPr>
              </a:p>
              <a:p>
                <a:pPr algn="ctr"/>
                <a:r>
                  <a:rPr lang="en-US" sz="2400" dirty="0">
                    <a:latin typeface="+mn-lt"/>
                  </a:rPr>
                  <a:t>Differential mode differential amplifier </a:t>
                </a:r>
                <a14:m>
                  <m:oMath xmlns:m="http://schemas.openxmlformats.org/officeDocument/2006/math">
                    <m:r>
                      <a:rPr lang="en-US" sz="2400" b="1" i="1" dirty="0" err="1">
                        <a:latin typeface="Cambria Math" panose="02040503050406030204" pitchFamily="18" charset="0"/>
                      </a:rPr>
                      <m:t>𝑽</m:t>
                    </m:r>
                    <m:r>
                      <a:rPr lang="en-US" sz="2400" b="1" i="1" baseline="-25000" dirty="0" err="1">
                        <a:latin typeface="Cambria Math" panose="02040503050406030204" pitchFamily="18" charset="0"/>
                      </a:rPr>
                      <m:t>𝒅</m:t>
                    </m:r>
                    <m:r>
                      <a:rPr lang="en-US" sz="2400" b="1" i="1" dirty="0" smtClean="0">
                        <a:latin typeface="Cambria Math" panose="02040503050406030204" pitchFamily="18" charset="0"/>
                      </a:rPr>
                      <m:t>=</m:t>
                    </m:r>
                    <m:r>
                      <a:rPr lang="en-US" sz="2400" b="1" i="1" dirty="0">
                        <a:latin typeface="Cambria Math" panose="02040503050406030204" pitchFamily="18" charset="0"/>
                      </a:rPr>
                      <m:t>𝑽</m:t>
                    </m:r>
                    <m:r>
                      <a:rPr lang="en-US" sz="2400" b="1" i="1" dirty="0" smtClean="0">
                        <a:latin typeface="Cambria Math" panose="02040503050406030204" pitchFamily="18" charset="0"/>
                      </a:rPr>
                      <m:t>𝟏</m:t>
                    </m:r>
                    <m:r>
                      <a:rPr lang="en-US" sz="2400" b="1" i="1" dirty="0">
                        <a:latin typeface="Cambria Math" panose="02040503050406030204" pitchFamily="18" charset="0"/>
                      </a:rPr>
                      <m:t>−</m:t>
                    </m:r>
                    <m:r>
                      <a:rPr lang="en-US" sz="2400" b="1" i="1" dirty="0">
                        <a:latin typeface="Cambria Math" panose="02040503050406030204" pitchFamily="18" charset="0"/>
                      </a:rPr>
                      <m:t>𝑽</m:t>
                    </m:r>
                    <m:r>
                      <a:rPr lang="en-US" sz="2400" b="1" i="1" dirty="0">
                        <a:latin typeface="Cambria Math" panose="02040503050406030204" pitchFamily="18" charset="0"/>
                      </a:rPr>
                      <m:t>𝟐</m:t>
                    </m:r>
                  </m:oMath>
                </a14:m>
                <a:endParaRPr lang="en-US" sz="2400" b="1" dirty="0">
                  <a:latin typeface="+mn-lt"/>
                </a:endParaRPr>
              </a:p>
              <a:p>
                <a:pPr algn="ctr"/>
                <a:r>
                  <a:rPr lang="en-US" sz="2400" dirty="0">
                    <a:latin typeface="+mn-lt"/>
                  </a:rPr>
                  <a:t>Common mode differential amplifier </a:t>
                </a:r>
                <a14:m>
                  <m:oMath xmlns:m="http://schemas.openxmlformats.org/officeDocument/2006/math">
                    <m:r>
                      <a:rPr lang="en-US" sz="2400" b="1" i="1" dirty="0" smtClean="0">
                        <a:latin typeface="Cambria Math" panose="02040503050406030204" pitchFamily="18" charset="0"/>
                      </a:rPr>
                      <m:t>𝑽</m:t>
                    </m:r>
                    <m:r>
                      <a:rPr lang="en-US" sz="2400" b="1" i="1" baseline="-25000" dirty="0" err="1">
                        <a:latin typeface="Cambria Math" panose="02040503050406030204" pitchFamily="18" charset="0"/>
                      </a:rPr>
                      <m:t>𝒄</m:t>
                    </m:r>
                    <m:r>
                      <a:rPr lang="en-US" sz="2400" b="1" i="1" dirty="0">
                        <a:latin typeface="Cambria Math" panose="02040503050406030204" pitchFamily="18" charset="0"/>
                      </a:rPr>
                      <m:t>=</m:t>
                    </m:r>
                    <m:f>
                      <m:fPr>
                        <m:ctrlPr>
                          <a:rPr lang="en-US" sz="2400" b="1" i="1" dirty="0" smtClean="0">
                            <a:latin typeface="Cambria Math" panose="02040503050406030204" pitchFamily="18" charset="0"/>
                          </a:rPr>
                        </m:ctrlPr>
                      </m:fPr>
                      <m:num>
                        <m:r>
                          <a:rPr lang="en-US" sz="2400" b="1" i="1" dirty="0">
                            <a:latin typeface="Cambria Math" panose="02040503050406030204" pitchFamily="18" charset="0"/>
                          </a:rPr>
                          <m:t>(</m:t>
                        </m:r>
                        <m:r>
                          <a:rPr lang="en-US" sz="2400" b="1" i="1" dirty="0">
                            <a:latin typeface="Cambria Math" panose="02040503050406030204" pitchFamily="18" charset="0"/>
                          </a:rPr>
                          <m:t>𝑽</m:t>
                        </m:r>
                        <m:r>
                          <a:rPr lang="en-US" sz="2400" b="1" i="1" dirty="0">
                            <a:latin typeface="Cambria Math" panose="02040503050406030204" pitchFamily="18" charset="0"/>
                          </a:rPr>
                          <m:t>𝟏</m:t>
                        </m:r>
                        <m:r>
                          <a:rPr lang="en-US" sz="2400" b="1" i="1" dirty="0">
                            <a:latin typeface="Cambria Math" panose="02040503050406030204" pitchFamily="18" charset="0"/>
                          </a:rPr>
                          <m:t>+</m:t>
                        </m:r>
                        <m:r>
                          <a:rPr lang="en-US" sz="2400" b="1" i="1" dirty="0">
                            <a:latin typeface="Cambria Math" panose="02040503050406030204" pitchFamily="18" charset="0"/>
                          </a:rPr>
                          <m:t>𝑽</m:t>
                        </m:r>
                        <m:r>
                          <a:rPr lang="en-US" sz="2400" b="1" i="1" dirty="0">
                            <a:latin typeface="Cambria Math" panose="02040503050406030204" pitchFamily="18" charset="0"/>
                          </a:rPr>
                          <m:t>𝟐</m:t>
                        </m:r>
                        <m:r>
                          <a:rPr lang="en-US" sz="2400" b="1" i="1" dirty="0">
                            <a:latin typeface="Cambria Math" panose="02040503050406030204" pitchFamily="18" charset="0"/>
                          </a:rPr>
                          <m:t>)</m:t>
                        </m:r>
                      </m:num>
                      <m:den>
                        <m:r>
                          <a:rPr lang="en-US" sz="2400" b="1" i="1" dirty="0" smtClean="0">
                            <a:latin typeface="Cambria Math" panose="02040503050406030204" pitchFamily="18" charset="0"/>
                          </a:rPr>
                          <m:t>𝟐</m:t>
                        </m:r>
                      </m:den>
                    </m:f>
                  </m:oMath>
                </a14:m>
                <a:endParaRPr lang="en-US" sz="2400" b="1" dirty="0">
                  <a:latin typeface="+mn-lt"/>
                </a:endParaRPr>
              </a:p>
            </p:txBody>
          </p:sp>
        </mc:Choice>
        <mc:Fallback xmlns="">
          <p:sp>
            <p:nvSpPr>
              <p:cNvPr id="24" name="TextBox 23">
                <a:extLst>
                  <a:ext uri="{FF2B5EF4-FFF2-40B4-BE49-F238E27FC236}">
                    <a16:creationId xmlns:a16="http://schemas.microsoft.com/office/drawing/2014/main" id="{0A5CB1FA-5CBF-4129-9633-98146A7AF907}"/>
                  </a:ext>
                </a:extLst>
              </p:cNvPr>
              <p:cNvSpPr txBox="1">
                <a:spLocks noRot="1" noChangeAspect="1" noMove="1" noResize="1" noEditPoints="1" noAdjustHandles="1" noChangeArrowheads="1" noChangeShapeType="1" noTextEdit="1"/>
              </p:cNvSpPr>
              <p:nvPr/>
            </p:nvSpPr>
            <p:spPr>
              <a:xfrm>
                <a:off x="740745" y="3740738"/>
                <a:ext cx="7493180" cy="1369734"/>
              </a:xfrm>
              <a:prstGeom prst="rect">
                <a:avLst/>
              </a:prstGeom>
              <a:blipFill>
                <a:blip r:embed="rId3"/>
                <a:stretch>
                  <a:fillRect t="-3571" b="-4018"/>
                </a:stretch>
              </a:blipFill>
            </p:spPr>
            <p:txBody>
              <a:bodyPr/>
              <a:lstStyle/>
              <a:p>
                <a:r>
                  <a:rPr lang="en-US">
                    <a:noFill/>
                  </a:rPr>
                  <a:t> </a:t>
                </a:r>
              </a:p>
            </p:txBody>
          </p:sp>
        </mc:Fallback>
      </mc:AlternateContent>
      <p:sp>
        <p:nvSpPr>
          <p:cNvPr id="3" name="Isosceles Triangle 2">
            <a:extLst>
              <a:ext uri="{FF2B5EF4-FFF2-40B4-BE49-F238E27FC236}">
                <a16:creationId xmlns:a16="http://schemas.microsoft.com/office/drawing/2014/main" id="{7B61B7BF-0F77-48EE-8B87-0DF46980A049}"/>
              </a:ext>
            </a:extLst>
          </p:cNvPr>
          <p:cNvSpPr/>
          <p:nvPr/>
        </p:nvSpPr>
        <p:spPr>
          <a:xfrm rot="5400000">
            <a:off x="4823327" y="1452175"/>
            <a:ext cx="1016206" cy="1251299"/>
          </a:xfrm>
          <a:prstGeom prst="triangle">
            <a:avLst>
              <a:gd name="adj" fmla="val 49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39901C-6CB5-4233-BBF7-564C2FBC4CFC}"/>
              </a:ext>
            </a:extLst>
          </p:cNvPr>
          <p:cNvSpPr txBox="1"/>
          <p:nvPr/>
        </p:nvSpPr>
        <p:spPr>
          <a:xfrm>
            <a:off x="4545612" y="1800473"/>
            <a:ext cx="1411467" cy="461665"/>
          </a:xfrm>
          <a:prstGeom prst="rect">
            <a:avLst/>
          </a:prstGeom>
          <a:noFill/>
        </p:spPr>
        <p:txBody>
          <a:bodyPr wrap="square" rtlCol="0">
            <a:spAutoFit/>
          </a:bodyPr>
          <a:lstStyle/>
          <a:p>
            <a:pPr algn="ctr"/>
            <a:r>
              <a:rPr lang="en-US" sz="2400" dirty="0">
                <a:latin typeface="+mn-lt"/>
              </a:rPr>
              <a:t>Op-amp</a:t>
            </a:r>
          </a:p>
        </p:txBody>
      </p:sp>
      <p:cxnSp>
        <p:nvCxnSpPr>
          <p:cNvPr id="25" name="Straight Connector 24">
            <a:extLst>
              <a:ext uri="{FF2B5EF4-FFF2-40B4-BE49-F238E27FC236}">
                <a16:creationId xmlns:a16="http://schemas.microsoft.com/office/drawing/2014/main" id="{BC59BB35-725C-431D-8EB3-738E816F2AD0}"/>
              </a:ext>
            </a:extLst>
          </p:cNvPr>
          <p:cNvCxnSpPr>
            <a:cxnSpLocks/>
          </p:cNvCxnSpPr>
          <p:nvPr/>
        </p:nvCxnSpPr>
        <p:spPr>
          <a:xfrm>
            <a:off x="5957080" y="2067819"/>
            <a:ext cx="424815" cy="7361"/>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65609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0"/>
          <p:cNvSpPr txBox="1">
            <a:spLocks noGrp="1"/>
          </p:cNvSpPr>
          <p:nvPr>
            <p:ph type="title"/>
          </p:nvPr>
        </p:nvSpPr>
        <p:spPr>
          <a:xfrm>
            <a:off x="0" y="-70216"/>
            <a:ext cx="9143999" cy="10222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IN" sz="4000" dirty="0"/>
              <a:t>Contents</a:t>
            </a:r>
            <a:endParaRPr sz="4000" dirty="0"/>
          </a:p>
        </p:txBody>
      </p:sp>
      <p:sp>
        <p:nvSpPr>
          <p:cNvPr id="185" name="Google Shape;185;p40"/>
          <p:cNvSpPr txBox="1">
            <a:spLocks noGrp="1"/>
          </p:cNvSpPr>
          <p:nvPr>
            <p:ph idx="1"/>
          </p:nvPr>
        </p:nvSpPr>
        <p:spPr>
          <a:xfrm>
            <a:off x="49106" y="952012"/>
            <a:ext cx="4307431" cy="5502338"/>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2400"/>
              <a:buFont typeface="Noto Sans Symbols"/>
              <a:buChar char="⮚"/>
            </a:pPr>
            <a:r>
              <a:rPr lang="en-IN" dirty="0">
                <a:solidFill>
                  <a:schemeClr val="tx1">
                    <a:lumMod val="50000"/>
                    <a:lumOff val="50000"/>
                  </a:schemeClr>
                </a:solidFill>
              </a:rPr>
              <a:t>Motivation</a:t>
            </a:r>
            <a:endParaRPr dirty="0">
              <a:solidFill>
                <a:schemeClr val="tx1">
                  <a:lumMod val="50000"/>
                  <a:lumOff val="50000"/>
                </a:schemeClr>
              </a:solidFill>
            </a:endParaRPr>
          </a:p>
          <a:p>
            <a:pPr marL="171450" lvl="0" indent="-171450" algn="l" rtl="0">
              <a:lnSpc>
                <a:spcPct val="90000"/>
              </a:lnSpc>
              <a:spcBef>
                <a:spcPts val="750"/>
              </a:spcBef>
              <a:spcAft>
                <a:spcPts val="0"/>
              </a:spcAft>
              <a:buClr>
                <a:schemeClr val="dk1"/>
              </a:buClr>
              <a:buSzPts val="2400"/>
              <a:buFont typeface="Noto Sans Symbols"/>
              <a:buChar char="⮚"/>
            </a:pPr>
            <a:r>
              <a:rPr lang="en-IN" dirty="0">
                <a:solidFill>
                  <a:schemeClr val="tx1">
                    <a:lumMod val="50000"/>
                    <a:lumOff val="50000"/>
                  </a:schemeClr>
                </a:solidFill>
              </a:rPr>
              <a:t>Introduction</a:t>
            </a:r>
            <a:endParaRPr dirty="0">
              <a:solidFill>
                <a:schemeClr val="tx1">
                  <a:lumMod val="50000"/>
                  <a:lumOff val="50000"/>
                </a:schemeClr>
              </a:solidFill>
            </a:endParaRP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Human brain</a:t>
            </a: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Examples of Neuromagnetic fields</a:t>
            </a:r>
            <a:endParaRPr dirty="0">
              <a:solidFill>
                <a:schemeClr val="tx1">
                  <a:lumMod val="50000"/>
                  <a:lumOff val="50000"/>
                </a:schemeClr>
              </a:solidFill>
              <a:latin typeface="Calibri" panose="020F0502020204030204"/>
              <a:cs typeface="Arial"/>
              <a:sym typeface="Arial"/>
            </a:endParaRP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Neural basis of magnetoencephalography</a:t>
            </a:r>
            <a:endParaRPr dirty="0">
              <a:solidFill>
                <a:schemeClr val="tx1">
                  <a:lumMod val="50000"/>
                  <a:lumOff val="50000"/>
                </a:schemeClr>
              </a:solidFill>
              <a:latin typeface="Calibri" panose="020F0502020204030204"/>
              <a:cs typeface="Arial"/>
              <a:sym typeface="Arial"/>
            </a:endParaRP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Neural generation of electromagnetic fields</a:t>
            </a: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Forward and inverse problems</a:t>
            </a:r>
            <a:endParaRPr dirty="0">
              <a:solidFill>
                <a:schemeClr val="tx1">
                  <a:lumMod val="50000"/>
                  <a:lumOff val="50000"/>
                </a:schemeClr>
              </a:solidFill>
              <a:latin typeface="Calibri" panose="020F0502020204030204"/>
              <a:cs typeface="Arial"/>
              <a:sym typeface="Arial"/>
            </a:endParaRP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Instrumentation for magnetoencephalography</a:t>
            </a:r>
            <a:endParaRPr dirty="0">
              <a:solidFill>
                <a:schemeClr val="tx1">
                  <a:lumMod val="50000"/>
                  <a:lumOff val="50000"/>
                </a:schemeClr>
              </a:solidFill>
              <a:latin typeface="Calibri" panose="020F0502020204030204"/>
              <a:cs typeface="Arial"/>
              <a:sym typeface="Arial"/>
            </a:endParaRPr>
          </a:p>
        </p:txBody>
      </p:sp>
      <p:sp>
        <p:nvSpPr>
          <p:cNvPr id="188" name="Google Shape;188;p4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tint val="75000"/>
                  </a:prstClr>
                </a:solidFill>
                <a:effectLst/>
                <a:uLnTx/>
                <a:uFillTx/>
                <a:latin typeface="Calibri" panose="020F0502020204030204"/>
                <a:cs typeface="Arial"/>
                <a:sym typeface="Arial"/>
              </a:rPr>
              <a:t>M Mohanlal Naik</a:t>
            </a:r>
            <a:endParaRPr kumimoji="0" sz="1200" b="0" i="0" u="none" strike="noStrike" kern="0" cap="none" spc="0" normalizeH="0" baseline="0" noProof="0">
              <a:ln>
                <a:noFill/>
              </a:ln>
              <a:solidFill>
                <a:prstClr val="black">
                  <a:tint val="75000"/>
                </a:prstClr>
              </a:solidFill>
              <a:effectLst/>
              <a:uLnTx/>
              <a:uFillTx/>
              <a:latin typeface="Calibri" panose="020F0502020204030204"/>
              <a:cs typeface="Arial"/>
              <a:sym typeface="Arial"/>
            </a:endParaRPr>
          </a:p>
        </p:txBody>
      </p:sp>
      <p:sp>
        <p:nvSpPr>
          <p:cNvPr id="189" name="Google Shape;189;p40"/>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200" b="0" i="0" u="none" strike="noStrike" kern="0" cap="none" spc="0" normalizeH="0" baseline="0" noProof="0">
                <a:ln>
                  <a:noFill/>
                </a:ln>
                <a:solidFill>
                  <a:prstClr val="black">
                    <a:tint val="75000"/>
                  </a:prstClr>
                </a:solidFill>
                <a:effectLst/>
                <a:uLnTx/>
                <a:uFillTx/>
                <a:latin typeface="Calibri" panose="020F0502020204030204"/>
                <a:cs typeface="Arial"/>
                <a:sym typeface="Arial"/>
              </a:rPr>
              <a:t>IISER Bhopal</a:t>
            </a:r>
            <a:endParaRPr kumimoji="0" sz="1200" b="0" i="0" u="none" strike="noStrike" kern="0" cap="none" spc="0" normalizeH="0" baseline="0" noProof="0">
              <a:ln>
                <a:noFill/>
              </a:ln>
              <a:solidFill>
                <a:prstClr val="black">
                  <a:tint val="75000"/>
                </a:prstClr>
              </a:solidFill>
              <a:effectLst/>
              <a:uLnTx/>
              <a:uFillTx/>
              <a:latin typeface="Calibri" panose="020F0502020204030204"/>
              <a:cs typeface="Arial"/>
              <a:sym typeface="Arial"/>
            </a:endParaRPr>
          </a:p>
        </p:txBody>
      </p:sp>
      <p:sp>
        <p:nvSpPr>
          <p:cNvPr id="190" name="Google Shape;190;p4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IN" sz="1200" b="0" i="0" u="none" strike="noStrike" kern="0" cap="none" spc="0" normalizeH="0" baseline="0" noProof="0">
                <a:ln>
                  <a:noFill/>
                </a:ln>
                <a:solidFill>
                  <a:prstClr val="black">
                    <a:tint val="75000"/>
                  </a:prstClr>
                </a:solidFill>
                <a:effectLst/>
                <a:uLnTx/>
                <a:uFillTx/>
                <a:latin typeface="Calibri" panose="020F0502020204030204"/>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200" b="0" i="0" u="none" strike="noStrike" kern="0" cap="none" spc="0" normalizeH="0" baseline="0" noProof="0">
              <a:ln>
                <a:noFill/>
              </a:ln>
              <a:solidFill>
                <a:prstClr val="black">
                  <a:tint val="75000"/>
                </a:prstClr>
              </a:solidFill>
              <a:effectLst/>
              <a:uLnTx/>
              <a:uFillTx/>
              <a:latin typeface="Calibri" panose="020F0502020204030204"/>
              <a:cs typeface="Arial"/>
              <a:sym typeface="Arial"/>
            </a:endParaRPr>
          </a:p>
        </p:txBody>
      </p:sp>
      <p:sp>
        <p:nvSpPr>
          <p:cNvPr id="186" name="Google Shape;186;p40"/>
          <p:cNvSpPr txBox="1"/>
          <p:nvPr/>
        </p:nvSpPr>
        <p:spPr>
          <a:xfrm>
            <a:off x="4356539" y="1161390"/>
            <a:ext cx="4571999" cy="5407576"/>
          </a:xfrm>
          <a:prstGeom prst="rect">
            <a:avLst/>
          </a:prstGeom>
          <a:noFill/>
          <a:ln>
            <a:noFill/>
          </a:ln>
        </p:spPr>
        <p:txBody>
          <a:bodyPr spcFirstLastPara="1" wrap="square" lIns="91425" tIns="45700" rIns="91425" bIns="45700" anchor="t" anchorCtr="0">
            <a:noAutofit/>
          </a:bodyPr>
          <a:lstStyle/>
          <a:p>
            <a:pPr marL="171450" marR="0" lvl="0" indent="-44450" algn="l" defTabSz="914400" rtl="0" eaLnBrk="1" fontAlgn="auto" latinLnBrk="0" hangingPunct="1">
              <a:lnSpc>
                <a:spcPct val="90000"/>
              </a:lnSpc>
              <a:spcBef>
                <a:spcPts val="0"/>
              </a:spcBef>
              <a:spcAft>
                <a:spcPts val="0"/>
              </a:spcAft>
              <a:buClr>
                <a:prstClr val="black"/>
              </a:buClr>
              <a:buSzPts val="2000"/>
              <a:buFont typeface="Noto Sans Symbols"/>
              <a:buNone/>
              <a:tabLst/>
              <a:defRPr/>
            </a:pPr>
            <a:endParaRPr kumimoji="0" sz="2000" b="0" i="0" u="none" strike="noStrike" kern="0" cap="none" spc="0" normalizeH="0" baseline="0" noProof="0">
              <a:ln>
                <a:noFill/>
              </a:ln>
              <a:solidFill>
                <a:prstClr val="black"/>
              </a:solidFill>
              <a:effectLst/>
              <a:uLnTx/>
              <a:uFillTx/>
              <a:latin typeface="Calibri"/>
              <a:ea typeface="Calibri"/>
              <a:cs typeface="Calibri"/>
              <a:sym typeface="Calibri"/>
            </a:endParaRPr>
          </a:p>
          <a:p>
            <a:pPr marL="514350" marR="0" lvl="1" indent="-44450" algn="l" defTabSz="914400" rtl="0" eaLnBrk="1" fontAlgn="auto" latinLnBrk="0" hangingPunct="1">
              <a:lnSpc>
                <a:spcPct val="90000"/>
              </a:lnSpc>
              <a:spcBef>
                <a:spcPts val="375"/>
              </a:spcBef>
              <a:spcAft>
                <a:spcPts val="0"/>
              </a:spcAft>
              <a:buClr>
                <a:prstClr val="black"/>
              </a:buClr>
              <a:buSzPts val="2000"/>
              <a:buFont typeface="Noto Sans Symbols"/>
              <a:buNone/>
              <a:tabLst/>
              <a:defRPr/>
            </a:pPr>
            <a:endParaRPr kumimoji="0" sz="2000" b="0" i="0" u="none" strike="noStrike" kern="0" cap="none" spc="0" normalizeH="0" baseline="0" noProof="0">
              <a:ln>
                <a:noFill/>
              </a:ln>
              <a:solidFill>
                <a:prstClr val="black"/>
              </a:solidFill>
              <a:effectLst/>
              <a:uLnTx/>
              <a:uFillTx/>
              <a:latin typeface="Calibri"/>
              <a:ea typeface="Calibri"/>
              <a:cs typeface="Calibri"/>
              <a:sym typeface="Calibri"/>
            </a:endParaRPr>
          </a:p>
          <a:p>
            <a:pPr marL="171450" marR="0" lvl="0" indent="-44450" algn="l" defTabSz="914400" rtl="0" eaLnBrk="1" fontAlgn="auto" latinLnBrk="0" hangingPunct="1">
              <a:lnSpc>
                <a:spcPct val="90000"/>
              </a:lnSpc>
              <a:spcBef>
                <a:spcPts val="750"/>
              </a:spcBef>
              <a:spcAft>
                <a:spcPts val="0"/>
              </a:spcAft>
              <a:buClr>
                <a:prstClr val="black"/>
              </a:buClr>
              <a:buSzPts val="2000"/>
              <a:buFont typeface="Noto Sans Symbols"/>
              <a:buNone/>
              <a:tabLst/>
              <a:defRPr/>
            </a:pPr>
            <a:endParaRPr kumimoji="0" sz="2000" b="0" i="0" u="none" strike="noStrike" kern="0" cap="none" spc="0" normalizeH="0" baseline="0" noProof="0">
              <a:ln>
                <a:noFill/>
              </a:ln>
              <a:solidFill>
                <a:prstClr val="black"/>
              </a:solidFill>
              <a:effectLst/>
              <a:uLnTx/>
              <a:uFillTx/>
              <a:latin typeface="Calibri"/>
              <a:ea typeface="Calibri"/>
              <a:cs typeface="Calibri"/>
              <a:sym typeface="Calibri"/>
            </a:endParaRPr>
          </a:p>
          <a:p>
            <a:pPr marL="171450" marR="0" lvl="0" indent="-44450" algn="l" defTabSz="914400" rtl="0" eaLnBrk="1" fontAlgn="auto" latinLnBrk="0" hangingPunct="1">
              <a:lnSpc>
                <a:spcPct val="90000"/>
              </a:lnSpc>
              <a:spcBef>
                <a:spcPts val="750"/>
              </a:spcBef>
              <a:spcAft>
                <a:spcPts val="0"/>
              </a:spcAft>
              <a:buClr>
                <a:prstClr val="black"/>
              </a:buClr>
              <a:buSzPts val="2000"/>
              <a:buFont typeface="Noto Sans Symbols"/>
              <a:buNone/>
              <a:tabLst/>
              <a:defRPr/>
            </a:pPr>
            <a:endParaRPr kumimoji="0" sz="2000" b="0" i="0" u="none" strike="noStrike" kern="0" cap="none" spc="0" normalizeH="0" baseline="0" noProof="0">
              <a:ln>
                <a:noFill/>
              </a:ln>
              <a:solidFill>
                <a:prstClr val="black"/>
              </a:solidFill>
              <a:effectLst/>
              <a:uLnTx/>
              <a:uFillTx/>
              <a:latin typeface="Calibri"/>
              <a:ea typeface="Calibri"/>
              <a:cs typeface="Calibri"/>
              <a:sym typeface="Calibri"/>
            </a:endParaRPr>
          </a:p>
          <a:p>
            <a:pPr marL="514350" marR="0" lvl="1" indent="-44450" algn="l" defTabSz="914400" rtl="0" eaLnBrk="1" fontAlgn="auto" latinLnBrk="0" hangingPunct="1">
              <a:lnSpc>
                <a:spcPct val="90000"/>
              </a:lnSpc>
              <a:spcBef>
                <a:spcPts val="375"/>
              </a:spcBef>
              <a:spcAft>
                <a:spcPts val="0"/>
              </a:spcAft>
              <a:buClr>
                <a:prstClr val="black"/>
              </a:buClr>
              <a:buSzPts val="2000"/>
              <a:buFont typeface="Noto Sans Symbols"/>
              <a:buNone/>
              <a:tabLst/>
              <a:defRPr/>
            </a:pPr>
            <a:endParaRPr kumimoji="0" sz="2000" b="0" i="0" u="none" strike="noStrike" kern="0" cap="none" spc="0" normalizeH="0" baseline="0" noProof="0">
              <a:ln>
                <a:noFill/>
              </a:ln>
              <a:solidFill>
                <a:prstClr val="black"/>
              </a:solidFill>
              <a:effectLst/>
              <a:uLnTx/>
              <a:uFillTx/>
              <a:latin typeface="Calibri"/>
              <a:ea typeface="Calibri"/>
              <a:cs typeface="Calibri"/>
              <a:sym typeface="Calibri"/>
            </a:endParaRPr>
          </a:p>
          <a:p>
            <a:pPr marL="514350" marR="0" lvl="1" indent="-44450" algn="l" defTabSz="914400" rtl="0" eaLnBrk="1" fontAlgn="auto" latinLnBrk="0" hangingPunct="1">
              <a:lnSpc>
                <a:spcPct val="90000"/>
              </a:lnSpc>
              <a:spcBef>
                <a:spcPts val="375"/>
              </a:spcBef>
              <a:spcAft>
                <a:spcPts val="0"/>
              </a:spcAft>
              <a:buClr>
                <a:prstClr val="black"/>
              </a:buClr>
              <a:buSzPts val="2000"/>
              <a:buFont typeface="Noto Sans Symbols"/>
              <a:buNone/>
              <a:tabLst/>
              <a:defRPr/>
            </a:pPr>
            <a:endParaRPr kumimoji="0" sz="20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187" name="Google Shape;187;p40"/>
          <p:cNvSpPr txBox="1"/>
          <p:nvPr/>
        </p:nvSpPr>
        <p:spPr>
          <a:xfrm>
            <a:off x="4405642" y="877921"/>
            <a:ext cx="4571999" cy="5582518"/>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90000"/>
              </a:lnSpc>
              <a:spcBef>
                <a:spcPts val="750"/>
              </a:spcBef>
              <a:spcAft>
                <a:spcPts val="0"/>
              </a:spcAft>
              <a:buClr>
                <a:srgbClr val="000000"/>
              </a:buClr>
              <a:buSzPts val="2400"/>
              <a:buFont typeface="Noto Sans Symbols"/>
              <a:buChar char="⮚"/>
              <a:tabLst/>
              <a:defRPr/>
            </a:pPr>
            <a:r>
              <a:rPr kumimoji="0" lang="en-IN" sz="2400" i="0" u="none" strike="noStrike" kern="0" cap="none" spc="0" normalizeH="0" baseline="0" noProof="0" dirty="0">
                <a:ln>
                  <a:noFill/>
                </a:ln>
                <a:solidFill>
                  <a:prstClr val="black"/>
                </a:solidFill>
                <a:effectLst/>
                <a:uLnTx/>
                <a:uFillTx/>
                <a:latin typeface="Calibri"/>
                <a:ea typeface="Calibri"/>
                <a:cs typeface="Calibri"/>
                <a:sym typeface="Calibri"/>
              </a:rPr>
              <a:t>Ultrasensitive multiferroic sensor </a:t>
            </a:r>
            <a:endParaRPr kumimoji="0" sz="1600" i="0" u="none" strike="noStrike" kern="0" cap="none" spc="0" normalizeH="0" baseline="0" noProof="0" dirty="0">
              <a:ln>
                <a:noFill/>
              </a:ln>
              <a:solidFill>
                <a:srgbClr val="000000"/>
              </a:solidFill>
              <a:effectLst/>
              <a:uLnTx/>
              <a:uFillTx/>
              <a:latin typeface="Arial"/>
              <a:cs typeface="Arial"/>
              <a:sym typeface="Arial"/>
            </a:endParaRPr>
          </a:p>
          <a:p>
            <a:pPr marL="800100" marR="0" lvl="1" indent="-342900" algn="l" defTabSz="914400" rtl="0" eaLnBrk="1" fontAlgn="auto" latinLnBrk="0" hangingPunct="1">
              <a:lnSpc>
                <a:spcPct val="100000"/>
              </a:lnSpc>
              <a:spcBef>
                <a:spcPts val="0"/>
              </a:spcBef>
              <a:spcAft>
                <a:spcPts val="0"/>
              </a:spcAft>
              <a:buClrTx/>
              <a:buSzPts val="2400"/>
              <a:buFont typeface="Wingdings" panose="05000000000000000000" pitchFamily="2" charset="2"/>
              <a:buChar char="ü"/>
              <a:tabLst/>
              <a:defRPr/>
            </a:pPr>
            <a:r>
              <a:rPr kumimoji="0" lang="en-IN" sz="2400" i="0" u="none" strike="noStrike" kern="1200" cap="none" spc="0" normalizeH="0" baseline="0" noProof="0" dirty="0">
                <a:ln>
                  <a:noFill/>
                </a:ln>
                <a:solidFill>
                  <a:prstClr val="black"/>
                </a:solidFill>
                <a:effectLst/>
                <a:uLnTx/>
                <a:uFillTx/>
                <a:latin typeface="Calibri" panose="020F0502020204030204"/>
                <a:cs typeface="Arial"/>
                <a:sym typeface="Calibri"/>
              </a:rPr>
              <a:t>Interfacial perpendicular   anisotropy between oxide    and ferromagnet</a:t>
            </a:r>
            <a:endParaRPr kumimoji="0" sz="2400" i="0" u="none" strike="noStrike" kern="1200" cap="none" spc="0" normalizeH="0" baseline="0" noProof="0" dirty="0">
              <a:ln>
                <a:noFill/>
              </a:ln>
              <a:solidFill>
                <a:prstClr val="black"/>
              </a:solidFill>
              <a:effectLst/>
              <a:uLnTx/>
              <a:uFillTx/>
              <a:latin typeface="Calibri" panose="020F0502020204030204"/>
              <a:cs typeface="Arial"/>
              <a:sym typeface="Calibri"/>
            </a:endParaRPr>
          </a:p>
          <a:p>
            <a:pPr marL="800100" marR="0" lvl="1" indent="-342900" algn="l" defTabSz="914400" rtl="0" eaLnBrk="1" fontAlgn="auto" latinLnBrk="0" hangingPunct="1">
              <a:lnSpc>
                <a:spcPct val="100000"/>
              </a:lnSpc>
              <a:spcBef>
                <a:spcPts val="0"/>
              </a:spcBef>
              <a:spcAft>
                <a:spcPts val="0"/>
              </a:spcAft>
              <a:buClrTx/>
              <a:buSzPts val="2400"/>
              <a:buFont typeface="Wingdings" panose="05000000000000000000" pitchFamily="2" charset="2"/>
              <a:buChar char="ü"/>
              <a:tabLst/>
              <a:defRPr/>
            </a:pPr>
            <a:r>
              <a:rPr kumimoji="0" lang="en-IN" sz="2400" i="0" u="none" strike="noStrike" kern="1200" cap="none" spc="0" normalizeH="0" baseline="0" noProof="0" dirty="0">
                <a:ln>
                  <a:noFill/>
                </a:ln>
                <a:solidFill>
                  <a:prstClr val="black"/>
                </a:solidFill>
                <a:effectLst/>
                <a:uLnTx/>
                <a:uFillTx/>
                <a:latin typeface="Calibri" panose="020F0502020204030204"/>
                <a:cs typeface="Arial"/>
                <a:sym typeface="Calibri"/>
              </a:rPr>
              <a:t>Demonstration of ultrasensitive piezoelectric-magnetostrictive </a:t>
            </a:r>
            <a:r>
              <a:rPr kumimoji="0" lang="en-IN" sz="2400" i="0" u="none" strike="noStrike" kern="0" cap="none" spc="0" normalizeH="0" baseline="0" noProof="0" dirty="0">
                <a:ln>
                  <a:noFill/>
                </a:ln>
                <a:solidFill>
                  <a:prstClr val="black"/>
                </a:solidFill>
                <a:effectLst/>
                <a:uLnTx/>
                <a:uFillTx/>
                <a:latin typeface="Calibri"/>
                <a:ea typeface="Calibri"/>
                <a:cs typeface="Calibri"/>
                <a:sym typeface="Calibri"/>
              </a:rPr>
              <a:t>sensors</a:t>
            </a:r>
            <a:endParaRPr kumimoji="0" sz="2400" i="0" u="none" strike="noStrike" kern="0" cap="none" spc="0" normalizeH="0" baseline="0" noProof="0" dirty="0">
              <a:ln>
                <a:noFill/>
              </a:ln>
              <a:solidFill>
                <a:prstClr val="black"/>
              </a:solidFill>
              <a:effectLst/>
              <a:uLnTx/>
              <a:uFillTx/>
              <a:latin typeface="Calibri"/>
              <a:ea typeface="Calibri"/>
              <a:cs typeface="Calibri"/>
              <a:sym typeface="Calibri"/>
            </a:endParaRPr>
          </a:p>
          <a:p>
            <a:pPr marL="171450" marR="0" lvl="1" indent="-171450" algn="l" defTabSz="914400" rtl="0" eaLnBrk="1" fontAlgn="auto" latinLnBrk="0" hangingPunct="1">
              <a:lnSpc>
                <a:spcPct val="90000"/>
              </a:lnSpc>
              <a:spcBef>
                <a:spcPts val="750"/>
              </a:spcBef>
              <a:spcAft>
                <a:spcPts val="0"/>
              </a:spcAft>
              <a:buClr>
                <a:srgbClr val="000000"/>
              </a:buClr>
              <a:buSzPts val="2400"/>
              <a:buFont typeface="Noto Sans Symbols"/>
              <a:buChar char="⮚"/>
              <a:tabLst/>
              <a:defRPr/>
            </a:pPr>
            <a:r>
              <a:rPr kumimoji="0" lang="en-IN" sz="2400" b="0" i="0" u="none" strike="noStrike" kern="0" cap="none" spc="0" normalizeH="0" baseline="0" noProof="0" dirty="0">
                <a:ln>
                  <a:noFill/>
                </a:ln>
                <a:solidFill>
                  <a:schemeClr val="tx1">
                    <a:lumMod val="50000"/>
                    <a:lumOff val="50000"/>
                  </a:schemeClr>
                </a:solidFill>
                <a:effectLst/>
                <a:uLnTx/>
                <a:uFillTx/>
                <a:latin typeface="Calibri"/>
                <a:ea typeface="Calibri"/>
                <a:cs typeface="Calibri"/>
                <a:sym typeface="Calibri"/>
              </a:rPr>
              <a:t>Instruments</a:t>
            </a:r>
            <a:endParaRPr kumimoji="0" sz="1600" b="0" i="0" u="none" strike="noStrike" kern="0" cap="none" spc="0" normalizeH="0" baseline="0" noProof="0" dirty="0">
              <a:ln>
                <a:noFill/>
              </a:ln>
              <a:solidFill>
                <a:schemeClr val="tx1">
                  <a:lumMod val="50000"/>
                  <a:lumOff val="50000"/>
                </a:schemeClr>
              </a:solidFill>
              <a:effectLst/>
              <a:uLnTx/>
              <a:uFillTx/>
              <a:latin typeface="Arial"/>
              <a:cs typeface="Arial"/>
              <a:sym typeface="Arial"/>
            </a:endParaRPr>
          </a:p>
          <a:p>
            <a:pPr marL="800100" marR="0" lvl="1" indent="-342900" algn="l" defTabSz="914400" rtl="0" eaLnBrk="1" fontAlgn="auto" latinLnBrk="0" hangingPunct="1">
              <a:lnSpc>
                <a:spcPct val="100000"/>
              </a:lnSpc>
              <a:spcBef>
                <a:spcPts val="0"/>
              </a:spcBef>
              <a:spcAft>
                <a:spcPts val="0"/>
              </a:spcAft>
              <a:buClrTx/>
              <a:buSzPts val="2400"/>
              <a:buFont typeface="Wingdings" panose="05000000000000000000" pitchFamily="2" charset="2"/>
              <a:buChar char="ü"/>
              <a:tabLst/>
              <a:defRPr/>
            </a:pPr>
            <a:r>
              <a:rPr kumimoji="0" lang="en-IN" sz="2400" b="0" i="0" u="none" strike="noStrike" kern="1200" cap="none" spc="0" normalizeH="0" baseline="0" noProof="0" dirty="0">
                <a:ln>
                  <a:noFill/>
                </a:ln>
                <a:solidFill>
                  <a:schemeClr val="tx1">
                    <a:lumMod val="50000"/>
                    <a:lumOff val="50000"/>
                  </a:schemeClr>
                </a:solidFill>
                <a:effectLst/>
                <a:uLnTx/>
                <a:uFillTx/>
                <a:latin typeface="Calibri" panose="020F0502020204030204"/>
                <a:cs typeface="Arial"/>
                <a:sym typeface="Calibri"/>
              </a:rPr>
              <a:t>Sputtering</a:t>
            </a:r>
            <a:endParaRPr kumimoji="0" sz="2400" b="0" i="0" u="none" strike="noStrike" kern="1200" cap="none" spc="0" normalizeH="0" baseline="0" noProof="0" dirty="0">
              <a:ln>
                <a:noFill/>
              </a:ln>
              <a:solidFill>
                <a:schemeClr val="tx1">
                  <a:lumMod val="50000"/>
                  <a:lumOff val="50000"/>
                </a:schemeClr>
              </a:solidFill>
              <a:effectLst/>
              <a:uLnTx/>
              <a:uFillTx/>
              <a:latin typeface="Calibri" panose="020F0502020204030204"/>
              <a:cs typeface="Arial"/>
              <a:sym typeface="Arial"/>
            </a:endParaRPr>
          </a:p>
          <a:p>
            <a:pPr marL="800100" marR="0" lvl="1" indent="-342900" algn="l" defTabSz="914400" rtl="0" eaLnBrk="1" fontAlgn="auto" latinLnBrk="0" hangingPunct="1">
              <a:lnSpc>
                <a:spcPct val="100000"/>
              </a:lnSpc>
              <a:spcBef>
                <a:spcPts val="0"/>
              </a:spcBef>
              <a:spcAft>
                <a:spcPts val="0"/>
              </a:spcAft>
              <a:buClrTx/>
              <a:buSzPts val="2400"/>
              <a:buFont typeface="Wingdings" panose="05000000000000000000" pitchFamily="2" charset="2"/>
              <a:buChar char="ü"/>
              <a:tabLst/>
              <a:defRPr/>
            </a:pPr>
            <a:r>
              <a:rPr kumimoji="0" lang="en-IN" sz="2400" b="0" i="0" u="none" strike="noStrike" kern="1200" cap="none" spc="0" normalizeH="0" baseline="0" noProof="0" dirty="0">
                <a:ln>
                  <a:noFill/>
                </a:ln>
                <a:solidFill>
                  <a:schemeClr val="tx1">
                    <a:lumMod val="50000"/>
                    <a:lumOff val="50000"/>
                  </a:schemeClr>
                </a:solidFill>
                <a:effectLst/>
                <a:uLnTx/>
                <a:uFillTx/>
                <a:latin typeface="Calibri" panose="020F0502020204030204"/>
                <a:cs typeface="Arial"/>
                <a:sym typeface="Calibri"/>
              </a:rPr>
              <a:t>Vibrating sample magnetometer</a:t>
            </a:r>
            <a:endParaRPr kumimoji="0" sz="2400" b="0" i="0" u="none" strike="noStrike" kern="1200" cap="none" spc="0" normalizeH="0" baseline="0" noProof="0" dirty="0">
              <a:ln>
                <a:noFill/>
              </a:ln>
              <a:solidFill>
                <a:schemeClr val="tx1">
                  <a:lumMod val="50000"/>
                  <a:lumOff val="50000"/>
                </a:schemeClr>
              </a:solidFill>
              <a:effectLst/>
              <a:uLnTx/>
              <a:uFillTx/>
              <a:latin typeface="Calibri" panose="020F0502020204030204"/>
              <a:cs typeface="Arial"/>
              <a:sym typeface="Calibri"/>
            </a:endParaRPr>
          </a:p>
          <a:p>
            <a:pPr marL="800100" marR="0" lvl="1" indent="-342900" algn="l" defTabSz="914400" rtl="0" eaLnBrk="1" fontAlgn="auto" latinLnBrk="0" hangingPunct="1">
              <a:lnSpc>
                <a:spcPct val="100000"/>
              </a:lnSpc>
              <a:spcBef>
                <a:spcPts val="0"/>
              </a:spcBef>
              <a:spcAft>
                <a:spcPts val="0"/>
              </a:spcAft>
              <a:buClrTx/>
              <a:buSzPts val="2400"/>
              <a:buFont typeface="Wingdings" panose="05000000000000000000" pitchFamily="2" charset="2"/>
              <a:buChar char="ü"/>
              <a:tabLst/>
              <a:defRPr/>
            </a:pPr>
            <a:r>
              <a:rPr kumimoji="0" lang="en-IN" sz="2400" b="0" i="0" u="none" strike="noStrike" kern="1200" cap="none" spc="0" normalizeH="0" baseline="0" noProof="0" dirty="0">
                <a:ln>
                  <a:noFill/>
                </a:ln>
                <a:solidFill>
                  <a:schemeClr val="tx1">
                    <a:lumMod val="50000"/>
                    <a:lumOff val="50000"/>
                  </a:schemeClr>
                </a:solidFill>
                <a:effectLst/>
                <a:uLnTx/>
                <a:uFillTx/>
                <a:latin typeface="Calibri" panose="020F0502020204030204"/>
                <a:cs typeface="Arial"/>
                <a:sym typeface="Calibri"/>
              </a:rPr>
              <a:t>Stress and strain machine</a:t>
            </a:r>
          </a:p>
          <a:p>
            <a:pPr marL="800100" marR="0" lvl="1" indent="-342900" algn="l" defTabSz="914400" rtl="0" eaLnBrk="1" fontAlgn="auto" latinLnBrk="0" hangingPunct="1">
              <a:lnSpc>
                <a:spcPct val="100000"/>
              </a:lnSpc>
              <a:spcBef>
                <a:spcPts val="0"/>
              </a:spcBef>
              <a:spcAft>
                <a:spcPts val="0"/>
              </a:spcAft>
              <a:buClrTx/>
              <a:buSzPts val="2400"/>
              <a:buFont typeface="Wingdings" panose="05000000000000000000" pitchFamily="2" charset="2"/>
              <a:buChar char="ü"/>
              <a:tabLst/>
              <a:defRPr/>
            </a:pPr>
            <a:r>
              <a:rPr kumimoji="0" lang="en-IN" sz="2400" b="0" i="0" u="none" strike="noStrike" kern="1200" cap="none" spc="0" normalizeH="0" baseline="0" noProof="0" dirty="0">
                <a:ln>
                  <a:noFill/>
                </a:ln>
                <a:solidFill>
                  <a:schemeClr val="tx1">
                    <a:lumMod val="50000"/>
                    <a:lumOff val="50000"/>
                  </a:schemeClr>
                </a:solidFill>
                <a:effectLst/>
                <a:uLnTx/>
                <a:uFillTx/>
                <a:latin typeface="Calibri" panose="020F0502020204030204"/>
                <a:cs typeface="Arial"/>
                <a:sym typeface="Calibri"/>
              </a:rPr>
              <a:t>Electromagnet</a:t>
            </a:r>
          </a:p>
          <a:p>
            <a:pPr marL="800100" marR="0" lvl="1" indent="-342900" algn="l" defTabSz="914400" rtl="0" eaLnBrk="1" fontAlgn="auto" latinLnBrk="0" hangingPunct="1">
              <a:lnSpc>
                <a:spcPct val="100000"/>
              </a:lnSpc>
              <a:spcBef>
                <a:spcPts val="0"/>
              </a:spcBef>
              <a:spcAft>
                <a:spcPts val="0"/>
              </a:spcAft>
              <a:buClrTx/>
              <a:buSzPts val="2400"/>
              <a:buFont typeface="Wingdings" panose="05000000000000000000" pitchFamily="2" charset="2"/>
              <a:buChar char="ü"/>
              <a:tabLst/>
              <a:defRPr/>
            </a:pPr>
            <a:r>
              <a:rPr kumimoji="0" lang="en-IN" sz="2400" b="0" i="0" u="none" strike="noStrike" kern="1200" cap="none" spc="0" normalizeH="0" baseline="0" noProof="0" dirty="0">
                <a:ln>
                  <a:noFill/>
                </a:ln>
                <a:solidFill>
                  <a:schemeClr val="tx1">
                    <a:lumMod val="50000"/>
                    <a:lumOff val="50000"/>
                  </a:schemeClr>
                </a:solidFill>
                <a:effectLst/>
                <a:uLnTx/>
                <a:uFillTx/>
                <a:latin typeface="Calibri" panose="020F0502020204030204"/>
                <a:cs typeface="Arial"/>
                <a:sym typeface="Calibri"/>
              </a:rPr>
              <a:t>Ultrasensitive measurement instruments </a:t>
            </a:r>
            <a:endParaRPr kumimoji="0" sz="2400" b="0" i="0" u="none" strike="noStrike" kern="1200" cap="none" spc="0" normalizeH="0" baseline="0" noProof="0" dirty="0">
              <a:ln>
                <a:noFill/>
              </a:ln>
              <a:solidFill>
                <a:schemeClr val="tx1">
                  <a:lumMod val="50000"/>
                  <a:lumOff val="50000"/>
                </a:schemeClr>
              </a:solidFill>
              <a:effectLst/>
              <a:uLnTx/>
              <a:uFillTx/>
              <a:latin typeface="Calibri" panose="020F0502020204030204"/>
              <a:cs typeface="Arial"/>
              <a:sym typeface="Calibri"/>
            </a:endParaRPr>
          </a:p>
        </p:txBody>
      </p:sp>
    </p:spTree>
    <p:extLst>
      <p:ext uri="{BB962C8B-B14F-4D97-AF65-F5344CB8AC3E}">
        <p14:creationId xmlns:p14="http://schemas.microsoft.com/office/powerpoint/2010/main" val="213452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D3D4-E1B4-4149-A5C5-23AB9637D366}"/>
              </a:ext>
            </a:extLst>
          </p:cNvPr>
          <p:cNvSpPr>
            <a:spLocks noGrp="1"/>
          </p:cNvSpPr>
          <p:nvPr>
            <p:ph type="title"/>
          </p:nvPr>
        </p:nvSpPr>
        <p:spPr/>
        <p:txBody>
          <a:bodyPr/>
          <a:lstStyle/>
          <a:p>
            <a:r>
              <a:rPr lang="en-US" dirty="0"/>
              <a:t>Multiferroic materials and composites</a:t>
            </a:r>
          </a:p>
        </p:txBody>
      </p:sp>
      <p:sp>
        <p:nvSpPr>
          <p:cNvPr id="4" name="Date Placeholder 3">
            <a:extLst>
              <a:ext uri="{FF2B5EF4-FFF2-40B4-BE49-F238E27FC236}">
                <a16:creationId xmlns:a16="http://schemas.microsoft.com/office/drawing/2014/main" id="{EC502BEE-6EAD-47B9-82ED-2B87E042DBBA}"/>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E94378D4-BC0D-4AD7-B3E2-C70DA13B7855}"/>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9CC33E5F-0BF5-45FB-B05E-C34988819CB4}"/>
              </a:ext>
            </a:extLst>
          </p:cNvPr>
          <p:cNvSpPr>
            <a:spLocks noGrp="1"/>
          </p:cNvSpPr>
          <p:nvPr>
            <p:ph type="sldNum" sz="quarter" idx="12"/>
          </p:nvPr>
        </p:nvSpPr>
        <p:spPr/>
        <p:txBody>
          <a:bodyPr/>
          <a:lstStyle/>
          <a:p>
            <a:fld id="{ABF20D17-0043-4445-9B8B-9F103D2306E2}" type="slidenum">
              <a:rPr lang="en-IN" smtClean="0"/>
              <a:pPr/>
              <a:t>24</a:t>
            </a:fld>
            <a:endParaRPr lang="en-IN" dirty="0"/>
          </a:p>
        </p:txBody>
      </p:sp>
      <p:sp>
        <p:nvSpPr>
          <p:cNvPr id="53" name="Oval 52">
            <a:extLst>
              <a:ext uri="{FF2B5EF4-FFF2-40B4-BE49-F238E27FC236}">
                <a16:creationId xmlns:a16="http://schemas.microsoft.com/office/drawing/2014/main" id="{2D86B7BA-B208-4811-8986-E7968716BE2F}"/>
              </a:ext>
            </a:extLst>
          </p:cNvPr>
          <p:cNvSpPr/>
          <p:nvPr/>
        </p:nvSpPr>
        <p:spPr>
          <a:xfrm rot="7444110">
            <a:off x="1032579" y="1946753"/>
            <a:ext cx="4126488" cy="2684018"/>
          </a:xfrm>
          <a:prstGeom prst="ellipse">
            <a:avLst/>
          </a:prstGeom>
          <a:solidFill>
            <a:schemeClr val="accent6">
              <a:lumMod val="20000"/>
              <a:lumOff val="80000"/>
              <a:alpha val="20000"/>
            </a:schemeClr>
          </a:solidFill>
          <a:ln>
            <a:solidFill>
              <a:srgbClr val="0011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a:extLst>
              <a:ext uri="{FF2B5EF4-FFF2-40B4-BE49-F238E27FC236}">
                <a16:creationId xmlns:a16="http://schemas.microsoft.com/office/drawing/2014/main" id="{0F6B07E5-1E01-444E-A4BA-552D839693FA}"/>
              </a:ext>
            </a:extLst>
          </p:cNvPr>
          <p:cNvSpPr/>
          <p:nvPr/>
        </p:nvSpPr>
        <p:spPr>
          <a:xfrm rot="3301477">
            <a:off x="-136600" y="1883432"/>
            <a:ext cx="4143222" cy="2809379"/>
          </a:xfrm>
          <a:prstGeom prst="ellipse">
            <a:avLst/>
          </a:prstGeom>
          <a:solidFill>
            <a:schemeClr val="tx2">
              <a:lumMod val="20000"/>
              <a:lumOff val="80000"/>
              <a:alpha val="20000"/>
            </a:schemeClr>
          </a:solidFill>
          <a:ln>
            <a:solidFill>
              <a:srgbClr val="0DA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F1677F77-AAA8-4D62-8E6F-80539B4F8627}"/>
              </a:ext>
            </a:extLst>
          </p:cNvPr>
          <p:cNvGrpSpPr/>
          <p:nvPr/>
        </p:nvGrpSpPr>
        <p:grpSpPr>
          <a:xfrm>
            <a:off x="474296" y="1380296"/>
            <a:ext cx="4253608" cy="3799188"/>
            <a:chOff x="474299" y="1380299"/>
            <a:chExt cx="4253608" cy="3799188"/>
          </a:xfrm>
        </p:grpSpPr>
        <p:grpSp>
          <p:nvGrpSpPr>
            <p:cNvPr id="55" name="Group 54">
              <a:extLst>
                <a:ext uri="{FF2B5EF4-FFF2-40B4-BE49-F238E27FC236}">
                  <a16:creationId xmlns:a16="http://schemas.microsoft.com/office/drawing/2014/main" id="{B83DD559-6047-473B-B68F-EC95FD068305}"/>
                </a:ext>
              </a:extLst>
            </p:cNvPr>
            <p:cNvGrpSpPr/>
            <p:nvPr/>
          </p:nvGrpSpPr>
          <p:grpSpPr>
            <a:xfrm>
              <a:off x="613429" y="1847165"/>
              <a:ext cx="983249" cy="463107"/>
              <a:chOff x="3517949" y="8573059"/>
              <a:chExt cx="983249" cy="540292"/>
            </a:xfrm>
          </p:grpSpPr>
          <p:sp>
            <p:nvSpPr>
              <p:cNvPr id="56" name="Freeform 7">
                <a:extLst>
                  <a:ext uri="{FF2B5EF4-FFF2-40B4-BE49-F238E27FC236}">
                    <a16:creationId xmlns:a16="http://schemas.microsoft.com/office/drawing/2014/main" id="{C0688D3D-F2F6-4C9E-89AE-9FC1E558F609}"/>
                  </a:ext>
                </a:extLst>
              </p:cNvPr>
              <p:cNvSpPr/>
              <p:nvPr/>
            </p:nvSpPr>
            <p:spPr>
              <a:xfrm>
                <a:off x="3690728" y="8843487"/>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DAD0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8">
                <a:extLst>
                  <a:ext uri="{FF2B5EF4-FFF2-40B4-BE49-F238E27FC236}">
                    <a16:creationId xmlns:a16="http://schemas.microsoft.com/office/drawing/2014/main" id="{5453C1E8-4E05-484B-B065-118BF98961E9}"/>
                  </a:ext>
                </a:extLst>
              </p:cNvPr>
              <p:cNvSpPr/>
              <p:nvPr/>
            </p:nvSpPr>
            <p:spPr>
              <a:xfrm flipH="1" flipV="1">
                <a:off x="4097014" y="8575077"/>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DAD0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9">
                <a:extLst>
                  <a:ext uri="{FF2B5EF4-FFF2-40B4-BE49-F238E27FC236}">
                    <a16:creationId xmlns:a16="http://schemas.microsoft.com/office/drawing/2014/main" id="{8C5FA15E-E391-4A7F-9877-A7A5EF5FA59A}"/>
                  </a:ext>
                </a:extLst>
              </p:cNvPr>
              <p:cNvSpPr/>
              <p:nvPr/>
            </p:nvSpPr>
            <p:spPr>
              <a:xfrm flipH="1" flipV="1">
                <a:off x="3922410" y="8573059"/>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DAD0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10">
                <a:extLst>
                  <a:ext uri="{FF2B5EF4-FFF2-40B4-BE49-F238E27FC236}">
                    <a16:creationId xmlns:a16="http://schemas.microsoft.com/office/drawing/2014/main" id="{C689AB4B-100E-4112-9313-7A5D05214DC2}"/>
                  </a:ext>
                </a:extLst>
              </p:cNvPr>
              <p:cNvSpPr/>
              <p:nvPr/>
            </p:nvSpPr>
            <p:spPr>
              <a:xfrm rot="10800000" flipH="1" flipV="1">
                <a:off x="3517949" y="8838013"/>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DAD0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60" name="Straight Connector 59">
              <a:extLst>
                <a:ext uri="{FF2B5EF4-FFF2-40B4-BE49-F238E27FC236}">
                  <a16:creationId xmlns:a16="http://schemas.microsoft.com/office/drawing/2014/main" id="{B9BF6D57-5FDB-4C64-B41F-9D5CEDBE18A8}"/>
                </a:ext>
              </a:extLst>
            </p:cNvPr>
            <p:cNvCxnSpPr/>
            <p:nvPr/>
          </p:nvCxnSpPr>
          <p:spPr>
            <a:xfrm>
              <a:off x="572105" y="2079961"/>
              <a:ext cx="1066800" cy="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FA3737-6816-4C9C-845D-976BB644E676}"/>
                </a:ext>
              </a:extLst>
            </p:cNvPr>
            <p:cNvCxnSpPr/>
            <p:nvPr/>
          </p:nvCxnSpPr>
          <p:spPr>
            <a:xfrm rot="5400000" flipH="1" flipV="1">
              <a:off x="779615" y="2089719"/>
              <a:ext cx="651780" cy="8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6207FEA-71CA-4339-897A-175F06915A42}"/>
                </a:ext>
              </a:extLst>
            </p:cNvPr>
            <p:cNvSpPr txBox="1"/>
            <p:nvPr/>
          </p:nvSpPr>
          <p:spPr>
            <a:xfrm>
              <a:off x="1591280" y="1893523"/>
              <a:ext cx="304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E</a:t>
              </a:r>
            </a:p>
          </p:txBody>
        </p:sp>
        <p:sp>
          <p:nvSpPr>
            <p:cNvPr id="63" name="TextBox 62">
              <a:extLst>
                <a:ext uri="{FF2B5EF4-FFF2-40B4-BE49-F238E27FC236}">
                  <a16:creationId xmlns:a16="http://schemas.microsoft.com/office/drawing/2014/main" id="{C0737961-1533-4B93-ACCF-4E47445F512D}"/>
                </a:ext>
              </a:extLst>
            </p:cNvPr>
            <p:cNvSpPr txBox="1"/>
            <p:nvPr/>
          </p:nvSpPr>
          <p:spPr>
            <a:xfrm>
              <a:off x="943580" y="1380299"/>
              <a:ext cx="304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P</a:t>
              </a:r>
            </a:p>
          </p:txBody>
        </p:sp>
        <p:grpSp>
          <p:nvGrpSpPr>
            <p:cNvPr id="64" name="Group 63">
              <a:extLst>
                <a:ext uri="{FF2B5EF4-FFF2-40B4-BE49-F238E27FC236}">
                  <a16:creationId xmlns:a16="http://schemas.microsoft.com/office/drawing/2014/main" id="{5B525293-6A02-4422-AAA6-FF991947B91B}"/>
                </a:ext>
              </a:extLst>
            </p:cNvPr>
            <p:cNvGrpSpPr/>
            <p:nvPr/>
          </p:nvGrpSpPr>
          <p:grpSpPr>
            <a:xfrm>
              <a:off x="3219242" y="1830384"/>
              <a:ext cx="983249" cy="463108"/>
              <a:chOff x="6320636" y="8580373"/>
              <a:chExt cx="983249" cy="540293"/>
            </a:xfrm>
          </p:grpSpPr>
          <p:sp>
            <p:nvSpPr>
              <p:cNvPr id="65" name="Freeform 16">
                <a:extLst>
                  <a:ext uri="{FF2B5EF4-FFF2-40B4-BE49-F238E27FC236}">
                    <a16:creationId xmlns:a16="http://schemas.microsoft.com/office/drawing/2014/main" id="{E03DBB94-8EC3-4484-8DE7-B449BB6F99BD}"/>
                  </a:ext>
                </a:extLst>
              </p:cNvPr>
              <p:cNvSpPr/>
              <p:nvPr/>
            </p:nvSpPr>
            <p:spPr>
              <a:xfrm>
                <a:off x="6493415" y="8850802"/>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011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Freeform 17">
                <a:extLst>
                  <a:ext uri="{FF2B5EF4-FFF2-40B4-BE49-F238E27FC236}">
                    <a16:creationId xmlns:a16="http://schemas.microsoft.com/office/drawing/2014/main" id="{2F2EDCC0-4881-415D-A4F2-F80A08BE70ED}"/>
                  </a:ext>
                </a:extLst>
              </p:cNvPr>
              <p:cNvSpPr/>
              <p:nvPr/>
            </p:nvSpPr>
            <p:spPr>
              <a:xfrm flipH="1" flipV="1">
                <a:off x="6899701" y="8582392"/>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011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Freeform 18">
                <a:extLst>
                  <a:ext uri="{FF2B5EF4-FFF2-40B4-BE49-F238E27FC236}">
                    <a16:creationId xmlns:a16="http://schemas.microsoft.com/office/drawing/2014/main" id="{D8CCB47F-9E88-4B2F-BB7F-459451F7FBDE}"/>
                  </a:ext>
                </a:extLst>
              </p:cNvPr>
              <p:cNvSpPr/>
              <p:nvPr/>
            </p:nvSpPr>
            <p:spPr>
              <a:xfrm flipH="1" flipV="1">
                <a:off x="6725097" y="8580373"/>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011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8" name="Freeform 19">
                <a:extLst>
                  <a:ext uri="{FF2B5EF4-FFF2-40B4-BE49-F238E27FC236}">
                    <a16:creationId xmlns:a16="http://schemas.microsoft.com/office/drawing/2014/main" id="{474A1FC3-2443-44FA-B978-F0E26EE6375A}"/>
                  </a:ext>
                </a:extLst>
              </p:cNvPr>
              <p:cNvSpPr/>
              <p:nvPr/>
            </p:nvSpPr>
            <p:spPr>
              <a:xfrm rot="10800000" flipH="1" flipV="1">
                <a:off x="6320636" y="8845328"/>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0011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69" name="Straight Connector 68">
              <a:extLst>
                <a:ext uri="{FF2B5EF4-FFF2-40B4-BE49-F238E27FC236}">
                  <a16:creationId xmlns:a16="http://schemas.microsoft.com/office/drawing/2014/main" id="{2F53C4F3-9F76-42C6-84E7-F87981557373}"/>
                </a:ext>
              </a:extLst>
            </p:cNvPr>
            <p:cNvCxnSpPr/>
            <p:nvPr/>
          </p:nvCxnSpPr>
          <p:spPr>
            <a:xfrm>
              <a:off x="3177915" y="2063178"/>
              <a:ext cx="1066800" cy="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0298FA-D604-451E-933E-E12D2F7E6536}"/>
                </a:ext>
              </a:extLst>
            </p:cNvPr>
            <p:cNvCxnSpPr/>
            <p:nvPr/>
          </p:nvCxnSpPr>
          <p:spPr>
            <a:xfrm rot="5400000" flipH="1" flipV="1">
              <a:off x="3385425" y="2072936"/>
              <a:ext cx="651780" cy="8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27CDFC2-B360-4886-BA0B-4FE10C5452D9}"/>
                </a:ext>
              </a:extLst>
            </p:cNvPr>
            <p:cNvSpPr txBox="1"/>
            <p:nvPr/>
          </p:nvSpPr>
          <p:spPr>
            <a:xfrm>
              <a:off x="4197090" y="1876740"/>
              <a:ext cx="304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H</a:t>
              </a:r>
            </a:p>
          </p:txBody>
        </p:sp>
        <p:sp>
          <p:nvSpPr>
            <p:cNvPr id="72" name="TextBox 71">
              <a:extLst>
                <a:ext uri="{FF2B5EF4-FFF2-40B4-BE49-F238E27FC236}">
                  <a16:creationId xmlns:a16="http://schemas.microsoft.com/office/drawing/2014/main" id="{59AABCB2-76F9-4DC4-8B41-E1F544EBBD23}"/>
                </a:ext>
              </a:extLst>
            </p:cNvPr>
            <p:cNvSpPr txBox="1"/>
            <p:nvPr/>
          </p:nvSpPr>
          <p:spPr>
            <a:xfrm>
              <a:off x="3496420" y="1395047"/>
              <a:ext cx="304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M</a:t>
              </a:r>
            </a:p>
          </p:txBody>
        </p:sp>
        <p:grpSp>
          <p:nvGrpSpPr>
            <p:cNvPr id="73" name="Group 72">
              <a:extLst>
                <a:ext uri="{FF2B5EF4-FFF2-40B4-BE49-F238E27FC236}">
                  <a16:creationId xmlns:a16="http://schemas.microsoft.com/office/drawing/2014/main" id="{0432E711-1206-4FD4-8159-1703036B86DB}"/>
                </a:ext>
              </a:extLst>
            </p:cNvPr>
            <p:cNvGrpSpPr/>
            <p:nvPr/>
          </p:nvGrpSpPr>
          <p:grpSpPr>
            <a:xfrm>
              <a:off x="1793656" y="4255175"/>
              <a:ext cx="983249" cy="463107"/>
              <a:chOff x="4876800" y="10772014"/>
              <a:chExt cx="983249" cy="540292"/>
            </a:xfrm>
          </p:grpSpPr>
          <p:sp>
            <p:nvSpPr>
              <p:cNvPr id="74" name="Freeform 25">
                <a:extLst>
                  <a:ext uri="{FF2B5EF4-FFF2-40B4-BE49-F238E27FC236}">
                    <a16:creationId xmlns:a16="http://schemas.microsoft.com/office/drawing/2014/main" id="{F3F9AFFE-E621-4458-9C21-DDF959DBB9BA}"/>
                  </a:ext>
                </a:extLst>
              </p:cNvPr>
              <p:cNvSpPr/>
              <p:nvPr/>
            </p:nvSpPr>
            <p:spPr>
              <a:xfrm>
                <a:off x="5049579" y="11042442"/>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26">
                <a:extLst>
                  <a:ext uri="{FF2B5EF4-FFF2-40B4-BE49-F238E27FC236}">
                    <a16:creationId xmlns:a16="http://schemas.microsoft.com/office/drawing/2014/main" id="{424A5F22-CD72-44C1-9F01-DFEC7433AA6A}"/>
                  </a:ext>
                </a:extLst>
              </p:cNvPr>
              <p:cNvSpPr/>
              <p:nvPr/>
            </p:nvSpPr>
            <p:spPr>
              <a:xfrm flipH="1" flipV="1">
                <a:off x="5455865" y="10774032"/>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27">
                <a:extLst>
                  <a:ext uri="{FF2B5EF4-FFF2-40B4-BE49-F238E27FC236}">
                    <a16:creationId xmlns:a16="http://schemas.microsoft.com/office/drawing/2014/main" id="{C7C6150F-0203-4E2D-AC37-C98230E64E14}"/>
                  </a:ext>
                </a:extLst>
              </p:cNvPr>
              <p:cNvSpPr/>
              <p:nvPr/>
            </p:nvSpPr>
            <p:spPr>
              <a:xfrm flipH="1" flipV="1">
                <a:off x="5281261" y="10772014"/>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a:ea typeface="+mn-ea"/>
                  <a:cs typeface="+mn-cs"/>
                </a:endParaRPr>
              </a:p>
            </p:txBody>
          </p:sp>
          <p:sp>
            <p:nvSpPr>
              <p:cNvPr id="77" name="Freeform 28">
                <a:extLst>
                  <a:ext uri="{FF2B5EF4-FFF2-40B4-BE49-F238E27FC236}">
                    <a16:creationId xmlns:a16="http://schemas.microsoft.com/office/drawing/2014/main" id="{226A660A-AEEC-45F3-81B9-69CD506C1918}"/>
                  </a:ext>
                </a:extLst>
              </p:cNvPr>
              <p:cNvSpPr/>
              <p:nvPr/>
            </p:nvSpPr>
            <p:spPr>
              <a:xfrm rot="10800000" flipH="1" flipV="1">
                <a:off x="4876800" y="11036968"/>
                <a:ext cx="404184" cy="269864"/>
              </a:xfrm>
              <a:custGeom>
                <a:avLst/>
                <a:gdLst>
                  <a:gd name="connsiteX0" fmla="*/ 0 w 750627"/>
                  <a:gd name="connsiteY0" fmla="*/ 464024 h 486770"/>
                  <a:gd name="connsiteX1" fmla="*/ 586854 w 750627"/>
                  <a:gd name="connsiteY1" fmla="*/ 409433 h 486770"/>
                  <a:gd name="connsiteX2" fmla="*/ 750627 w 750627"/>
                  <a:gd name="connsiteY2" fmla="*/ 0 h 486770"/>
                </a:gdLst>
                <a:ahLst/>
                <a:cxnLst>
                  <a:cxn ang="0">
                    <a:pos x="connsiteX0" y="connsiteY0"/>
                  </a:cxn>
                  <a:cxn ang="0">
                    <a:pos x="connsiteX1" y="connsiteY1"/>
                  </a:cxn>
                  <a:cxn ang="0">
                    <a:pos x="connsiteX2" y="connsiteY2"/>
                  </a:cxn>
                </a:cxnLst>
                <a:rect l="l" t="t" r="r" b="b"/>
                <a:pathLst>
                  <a:path w="750627" h="486770">
                    <a:moveTo>
                      <a:pt x="0" y="464024"/>
                    </a:moveTo>
                    <a:cubicBezTo>
                      <a:pt x="230875" y="475397"/>
                      <a:pt x="461750" y="486770"/>
                      <a:pt x="586854" y="409433"/>
                    </a:cubicBezTo>
                    <a:cubicBezTo>
                      <a:pt x="711958" y="332096"/>
                      <a:pt x="731292" y="166048"/>
                      <a:pt x="750627"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a:ea typeface="+mn-ea"/>
                  <a:cs typeface="+mn-cs"/>
                </a:endParaRPr>
              </a:p>
            </p:txBody>
          </p:sp>
        </p:grpSp>
        <p:cxnSp>
          <p:nvCxnSpPr>
            <p:cNvPr id="78" name="Straight Connector 77">
              <a:extLst>
                <a:ext uri="{FF2B5EF4-FFF2-40B4-BE49-F238E27FC236}">
                  <a16:creationId xmlns:a16="http://schemas.microsoft.com/office/drawing/2014/main" id="{4E92022A-C678-4353-9EC8-F62F150147B1}"/>
                </a:ext>
              </a:extLst>
            </p:cNvPr>
            <p:cNvCxnSpPr/>
            <p:nvPr/>
          </p:nvCxnSpPr>
          <p:spPr>
            <a:xfrm>
              <a:off x="1752331" y="4487971"/>
              <a:ext cx="1066800" cy="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0476AE9-524B-4BA7-8979-93D4CE10F905}"/>
                </a:ext>
              </a:extLst>
            </p:cNvPr>
            <p:cNvCxnSpPr/>
            <p:nvPr/>
          </p:nvCxnSpPr>
          <p:spPr>
            <a:xfrm rot="5400000" flipH="1" flipV="1">
              <a:off x="1959841" y="4497729"/>
              <a:ext cx="651780" cy="8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C71FEA8-1532-407B-9800-41EB07D85D0F}"/>
                </a:ext>
              </a:extLst>
            </p:cNvPr>
            <p:cNvSpPr txBox="1"/>
            <p:nvPr/>
          </p:nvSpPr>
          <p:spPr>
            <a:xfrm>
              <a:off x="2771507" y="4301532"/>
              <a:ext cx="8544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E, H</a:t>
              </a:r>
            </a:p>
          </p:txBody>
        </p:sp>
        <p:sp>
          <p:nvSpPr>
            <p:cNvPr id="81" name="TextBox 80">
              <a:extLst>
                <a:ext uri="{FF2B5EF4-FFF2-40B4-BE49-F238E27FC236}">
                  <a16:creationId xmlns:a16="http://schemas.microsoft.com/office/drawing/2014/main" id="{B43D6B83-C1D1-4453-9BBB-50E9B96BD1A6}"/>
                </a:ext>
              </a:extLst>
            </p:cNvPr>
            <p:cNvSpPr txBox="1"/>
            <p:nvPr/>
          </p:nvSpPr>
          <p:spPr>
            <a:xfrm>
              <a:off x="1996404" y="3725247"/>
              <a:ext cx="7896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333FF"/>
                  </a:solidFill>
                  <a:effectLst/>
                  <a:uLnTx/>
                  <a:uFillTx/>
                  <a:latin typeface="+mn-lt"/>
                  <a:ea typeface="+mn-ea"/>
                  <a:cs typeface="+mn-cs"/>
                </a:rPr>
                <a:t>P, M</a:t>
              </a:r>
            </a:p>
          </p:txBody>
        </p:sp>
        <p:sp>
          <p:nvSpPr>
            <p:cNvPr id="82" name="TextBox 81">
              <a:extLst>
                <a:ext uri="{FF2B5EF4-FFF2-40B4-BE49-F238E27FC236}">
                  <a16:creationId xmlns:a16="http://schemas.microsoft.com/office/drawing/2014/main" id="{26EB03CA-0705-4E60-AFD6-2231368F5DD0}"/>
                </a:ext>
              </a:extLst>
            </p:cNvPr>
            <p:cNvSpPr txBox="1"/>
            <p:nvPr/>
          </p:nvSpPr>
          <p:spPr>
            <a:xfrm>
              <a:off x="474299" y="2396521"/>
              <a:ext cx="14844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DAD01"/>
                  </a:solidFill>
                  <a:effectLst/>
                  <a:uLnTx/>
                  <a:uFillTx/>
                  <a:latin typeface="+mn-lt"/>
                  <a:ea typeface="+mn-ea"/>
                  <a:cs typeface="+mn-cs"/>
                </a:rPr>
                <a:t>Ferroelectric</a:t>
              </a:r>
            </a:p>
          </p:txBody>
        </p:sp>
        <p:sp>
          <p:nvSpPr>
            <p:cNvPr id="83" name="TextBox 82">
              <a:extLst>
                <a:ext uri="{FF2B5EF4-FFF2-40B4-BE49-F238E27FC236}">
                  <a16:creationId xmlns:a16="http://schemas.microsoft.com/office/drawing/2014/main" id="{580527B4-EE44-47F2-B192-9EDB37288BC6}"/>
                </a:ext>
              </a:extLst>
            </p:cNvPr>
            <p:cNvSpPr txBox="1"/>
            <p:nvPr/>
          </p:nvSpPr>
          <p:spPr>
            <a:xfrm>
              <a:off x="3145959" y="2358108"/>
              <a:ext cx="15819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11AE"/>
                  </a:solidFill>
                  <a:effectLst/>
                  <a:uLnTx/>
                  <a:uFillTx/>
                  <a:latin typeface="+mn-lt"/>
                  <a:ea typeface="+mn-ea"/>
                  <a:cs typeface="+mn-cs"/>
                </a:rPr>
                <a:t>Ferromagnetic</a:t>
              </a:r>
            </a:p>
          </p:txBody>
        </p:sp>
        <p:sp>
          <p:nvSpPr>
            <p:cNvPr id="84" name="TextBox 83">
              <a:extLst>
                <a:ext uri="{FF2B5EF4-FFF2-40B4-BE49-F238E27FC236}">
                  <a16:creationId xmlns:a16="http://schemas.microsoft.com/office/drawing/2014/main" id="{ABB9B598-527D-4318-AFD2-64AF6C909C7E}"/>
                </a:ext>
              </a:extLst>
            </p:cNvPr>
            <p:cNvSpPr txBox="1"/>
            <p:nvPr/>
          </p:nvSpPr>
          <p:spPr>
            <a:xfrm>
              <a:off x="1568355" y="2279919"/>
              <a:ext cx="1949616"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mn-lt"/>
                  <a:ea typeface="+mn-ea"/>
                  <a:cs typeface="+mn-cs"/>
                </a:rPr>
                <a:t>Multiferroic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mn-lt"/>
                  <a:ea typeface="+mn-ea"/>
                  <a:cs typeface="+mn-cs"/>
                </a:rPr>
                <a:t>and magnetoelectric</a:t>
              </a:r>
            </a:p>
          </p:txBody>
        </p:sp>
        <p:sp>
          <p:nvSpPr>
            <p:cNvPr id="85" name="Oval 84">
              <a:extLst>
                <a:ext uri="{FF2B5EF4-FFF2-40B4-BE49-F238E27FC236}">
                  <a16:creationId xmlns:a16="http://schemas.microsoft.com/office/drawing/2014/main" id="{3EDE2C64-A0FD-46F7-9341-1826A6013C2C}"/>
                </a:ext>
              </a:extLst>
            </p:cNvPr>
            <p:cNvSpPr/>
            <p:nvPr/>
          </p:nvSpPr>
          <p:spPr>
            <a:xfrm>
              <a:off x="1469455" y="2652402"/>
              <a:ext cx="2103130" cy="2527085"/>
            </a:xfrm>
            <a:prstGeom prst="ellipse">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7" name="TextBox 86">
            <a:extLst>
              <a:ext uri="{FF2B5EF4-FFF2-40B4-BE49-F238E27FC236}">
                <a16:creationId xmlns:a16="http://schemas.microsoft.com/office/drawing/2014/main" id="{02A98E1D-ABB8-4368-8C12-DCD096FDA42D}"/>
              </a:ext>
            </a:extLst>
          </p:cNvPr>
          <p:cNvSpPr txBox="1"/>
          <p:nvPr/>
        </p:nvSpPr>
        <p:spPr>
          <a:xfrm>
            <a:off x="4714987" y="3721991"/>
            <a:ext cx="411480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Multiferroic  </a:t>
            </a:r>
            <a:r>
              <a:rPr kumimoji="0" lang="en-US" sz="2400" b="1" i="0" u="none" strike="noStrike" kern="1200" cap="none" spc="0" normalizeH="0" baseline="0" noProof="0" dirty="0">
                <a:ln>
                  <a:noFill/>
                </a:ln>
                <a:solidFill>
                  <a:prstClr val="black"/>
                </a:solidFill>
                <a:effectLst/>
                <a:uLnTx/>
                <a:uFillTx/>
                <a:latin typeface="+mn-lt"/>
                <a:ea typeface="+mn-ea"/>
                <a:cs typeface="+mn-cs"/>
              </a:rPr>
              <a:t>composites</a:t>
            </a:r>
          </a:p>
        </p:txBody>
      </p:sp>
      <mc:AlternateContent xmlns:mc="http://schemas.openxmlformats.org/markup-compatibility/2006" xmlns:a14="http://schemas.microsoft.com/office/drawing/2010/main">
        <mc:Choice Requires="a14">
          <p:sp>
            <p:nvSpPr>
              <p:cNvPr id="88" name="Object 87">
                <a:extLst>
                  <a:ext uri="{FF2B5EF4-FFF2-40B4-BE49-F238E27FC236}">
                    <a16:creationId xmlns:a16="http://schemas.microsoft.com/office/drawing/2014/main" id="{9E412806-3DEB-4ABE-9E8E-CE560A74C893}"/>
                  </a:ext>
                </a:extLst>
              </p:cNvPr>
              <p:cNvSpPr txBox="1"/>
              <p:nvPr/>
            </p:nvSpPr>
            <p:spPr bwMode="auto">
              <a:xfrm>
                <a:off x="5889770" y="5453689"/>
                <a:ext cx="2506884" cy="985737"/>
              </a:xfrm>
              <a:prstGeom prst="rect">
                <a:avLst/>
              </a:prstGeom>
              <a:solidFill>
                <a:schemeClr val="accent3">
                  <a:lumMod val="60000"/>
                  <a:lumOff val="40000"/>
                </a:schemeClr>
              </a:solidFill>
              <a:ln>
                <a:noFill/>
              </a:ln>
            </p:spPr>
            <p:txBody>
              <a:bodyPr>
                <a:normAutofit/>
              </a:bodyPr>
              <a:lstStyle/>
              <a:p>
                <a:pPr/>
                <a14:m>
                  <m:oMathPara xmlns:m="http://schemas.openxmlformats.org/officeDocument/2006/math">
                    <m:oMathParaPr>
                      <m:jc m:val="left"/>
                    </m:oMathParaPr>
                    <m:oMath xmlns:m="http://schemas.openxmlformats.org/officeDocument/2006/math">
                      <m:borderBox>
                        <m:borderBoxPr>
                          <m:ctrlPr>
                            <a:rPr lang="en-US" sz="2400" i="1">
                              <a:solidFill>
                                <a:srgbClr val="000000"/>
                              </a:solidFill>
                              <a:latin typeface="Cambria Math" panose="02040503050406030204" pitchFamily="18" charset="0"/>
                            </a:rPr>
                          </m:ctrlPr>
                        </m:borderBox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a:solidFill>
                                    <a:srgbClr val="000000"/>
                                  </a:solidFill>
                                  <a:latin typeface="Cambria Math" panose="02040503050406030204" pitchFamily="18" charset="0"/>
                                </a:rPr>
                                <m:t>𝑀𝐸</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𝜇</m:t>
                              </m:r>
                            </m:e>
                            <m:sub>
                              <m:r>
                                <a:rPr lang="en-US" sz="2400" i="1">
                                  <a:solidFill>
                                    <a:srgbClr val="000000"/>
                                  </a:solidFill>
                                  <a:latin typeface="Cambria Math" panose="02040503050406030204" pitchFamily="18" charset="0"/>
                                </a:rPr>
                                <m:t>0</m:t>
                              </m:r>
                            </m:sub>
                          </m:sSub>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𝑀</m:t>
                              </m:r>
                            </m:num>
                            <m:den>
                              <m:r>
                                <a:rPr lang="en-US" sz="2400" i="1">
                                  <a:solidFill>
                                    <a:srgbClr val="000000"/>
                                  </a:solidFill>
                                  <a:latin typeface="Cambria Math" panose="02040503050406030204" pitchFamily="18" charset="0"/>
                                </a:rPr>
                                <m:t>𝜕𝜎</m:t>
                              </m:r>
                            </m:den>
                          </m:f>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𝜕𝜎</m:t>
                              </m:r>
                            </m:num>
                            <m:den>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𝐸</m:t>
                              </m:r>
                            </m:den>
                          </m:f>
                        </m:e>
                      </m:borderBox>
                    </m:oMath>
                  </m:oMathPara>
                </a14:m>
                <a:endParaRPr lang="en-US" sz="2400" dirty="0"/>
              </a:p>
            </p:txBody>
          </p:sp>
        </mc:Choice>
        <mc:Fallback xmlns="">
          <p:sp>
            <p:nvSpPr>
              <p:cNvPr id="88" name="Object 87">
                <a:extLst>
                  <a:ext uri="{FF2B5EF4-FFF2-40B4-BE49-F238E27FC236}">
                    <a16:creationId xmlns:a16="http://schemas.microsoft.com/office/drawing/2014/main" id="{9E412806-3DEB-4ABE-9E8E-CE560A74C893}"/>
                  </a:ext>
                </a:extLst>
              </p:cNvPr>
              <p:cNvSpPr txBox="1">
                <a:spLocks noRot="1" noChangeAspect="1" noMove="1" noResize="1" noEditPoints="1" noAdjustHandles="1" noChangeArrowheads="1" noChangeShapeType="1" noTextEdit="1"/>
              </p:cNvSpPr>
              <p:nvPr/>
            </p:nvSpPr>
            <p:spPr bwMode="auto">
              <a:xfrm>
                <a:off x="5889770" y="5453689"/>
                <a:ext cx="2506884" cy="985737"/>
              </a:xfrm>
              <a:prstGeom prst="rect">
                <a:avLst/>
              </a:prstGeom>
              <a:blipFill>
                <a:blip r:embed="rId4"/>
                <a:stretch>
                  <a:fillRect/>
                </a:stretch>
              </a:blipFill>
              <a:ln>
                <a:noFill/>
              </a:ln>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008DFA8C-2FC5-436B-9702-7C068D83E212}"/>
              </a:ext>
            </a:extLst>
          </p:cNvPr>
          <p:cNvCxnSpPr/>
          <p:nvPr/>
        </p:nvCxnSpPr>
        <p:spPr>
          <a:xfrm flipV="1">
            <a:off x="4790095" y="3687110"/>
            <a:ext cx="4114800" cy="5284"/>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9BAE0A55-83B6-4443-9C23-C080B2A5465C}"/>
              </a:ext>
            </a:extLst>
          </p:cNvPr>
          <p:cNvGrpSpPr/>
          <p:nvPr/>
        </p:nvGrpSpPr>
        <p:grpSpPr>
          <a:xfrm>
            <a:off x="6231668" y="4389941"/>
            <a:ext cx="2383926" cy="990544"/>
            <a:chOff x="5791200" y="1143000"/>
            <a:chExt cx="2934228" cy="1219201"/>
          </a:xfrm>
        </p:grpSpPr>
        <p:sp>
          <p:nvSpPr>
            <p:cNvPr id="93" name="Rectangle 92">
              <a:extLst>
                <a:ext uri="{FF2B5EF4-FFF2-40B4-BE49-F238E27FC236}">
                  <a16:creationId xmlns:a16="http://schemas.microsoft.com/office/drawing/2014/main" id="{9731B046-91C9-44DB-9F53-3461C1CA6026}"/>
                </a:ext>
              </a:extLst>
            </p:cNvPr>
            <p:cNvSpPr/>
            <p:nvPr/>
          </p:nvSpPr>
          <p:spPr>
            <a:xfrm>
              <a:off x="5791202" y="1658829"/>
              <a:ext cx="1957944" cy="703372"/>
            </a:xfrm>
            <a:prstGeom prst="rect">
              <a:avLst/>
            </a:prstGeom>
            <a:solidFill>
              <a:srgbClr val="F79646">
                <a:lumMod val="75000"/>
              </a:srgbClr>
            </a:solidFill>
            <a:ln w="25400" cap="flat" cmpd="sng" algn="ctr">
              <a:solidFill>
                <a:srgbClr val="4F81BD">
                  <a:shade val="50000"/>
                </a:srgbClr>
              </a:solidFill>
              <a:prstDash val="solid"/>
            </a:ln>
            <a:effectLst/>
          </p:spPr>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mn-cs"/>
                </a:rPr>
                <a:t>Piezoelectric</a:t>
              </a:r>
            </a:p>
          </p:txBody>
        </p:sp>
        <p:sp>
          <p:nvSpPr>
            <p:cNvPr id="94" name="TextBox 93">
              <a:extLst>
                <a:ext uri="{FF2B5EF4-FFF2-40B4-BE49-F238E27FC236}">
                  <a16:creationId xmlns:a16="http://schemas.microsoft.com/office/drawing/2014/main" id="{9BDD7209-16D5-4F62-9AFA-E3D0A26E93BD}"/>
                </a:ext>
              </a:extLst>
            </p:cNvPr>
            <p:cNvSpPr txBox="1"/>
            <p:nvPr/>
          </p:nvSpPr>
          <p:spPr>
            <a:xfrm>
              <a:off x="7750908" y="1868412"/>
              <a:ext cx="974520" cy="4057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Strain</a:t>
              </a:r>
              <a:endParaRPr kumimoji="0" lang="en-US" sz="1600" b="0" i="0" u="none" strike="noStrike" kern="0" cap="none" spc="0" normalizeH="0" baseline="-25000" noProof="0" dirty="0">
                <a:ln>
                  <a:noFill/>
                </a:ln>
                <a:solidFill>
                  <a:prstClr val="black"/>
                </a:solidFill>
                <a:effectLst/>
                <a:uLnTx/>
                <a:uFillTx/>
                <a:latin typeface="Calibri" panose="020F0502020204030204"/>
                <a:ea typeface="+mn-ea"/>
                <a:cs typeface="+mn-cs"/>
              </a:endParaRPr>
            </a:p>
          </p:txBody>
        </p:sp>
        <p:cxnSp>
          <p:nvCxnSpPr>
            <p:cNvPr id="95" name="Straight Arrow Connector 94">
              <a:extLst>
                <a:ext uri="{FF2B5EF4-FFF2-40B4-BE49-F238E27FC236}">
                  <a16:creationId xmlns:a16="http://schemas.microsoft.com/office/drawing/2014/main" id="{3032B6AA-0BD8-4D4C-9ECE-1AE3F50005D9}"/>
                </a:ext>
              </a:extLst>
            </p:cNvPr>
            <p:cNvCxnSpPr>
              <a:cxnSpLocks/>
            </p:cNvCxnSpPr>
            <p:nvPr/>
          </p:nvCxnSpPr>
          <p:spPr>
            <a:xfrm flipV="1">
              <a:off x="8078381" y="1480747"/>
              <a:ext cx="1" cy="470960"/>
            </a:xfrm>
            <a:prstGeom prst="straightConnector1">
              <a:avLst/>
            </a:prstGeom>
            <a:noFill/>
            <a:ln w="25400" cap="flat" cmpd="sng" algn="ctr">
              <a:solidFill>
                <a:srgbClr val="4F81BD">
                  <a:shade val="95000"/>
                  <a:satMod val="105000"/>
                </a:srgbClr>
              </a:solidFill>
              <a:prstDash val="solid"/>
              <a:headEnd type="stealth" w="lg" len="lg"/>
              <a:tailEnd type="none" w="lg" len="lg"/>
            </a:ln>
            <a:effectLst/>
          </p:spPr>
        </p:cxnSp>
        <p:sp>
          <p:nvSpPr>
            <p:cNvPr id="96" name="Rectangle 95">
              <a:extLst>
                <a:ext uri="{FF2B5EF4-FFF2-40B4-BE49-F238E27FC236}">
                  <a16:creationId xmlns:a16="http://schemas.microsoft.com/office/drawing/2014/main" id="{6526CECD-8A8F-4EAF-9867-ACC2D1912C73}"/>
                </a:ext>
              </a:extLst>
            </p:cNvPr>
            <p:cNvSpPr/>
            <p:nvPr/>
          </p:nvSpPr>
          <p:spPr>
            <a:xfrm>
              <a:off x="5791200" y="1143000"/>
              <a:ext cx="1957944" cy="534290"/>
            </a:xfrm>
            <a:prstGeom prst="rect">
              <a:avLst/>
            </a:prstGeom>
            <a:solidFill>
              <a:srgbClr val="4F81BD">
                <a:lumMod val="75000"/>
              </a:srgbClr>
            </a:solidFill>
            <a:ln w="25400" cap="flat" cmpd="sng" algn="ctr">
              <a:solidFill>
                <a:srgbClr val="4F81BD">
                  <a:shade val="50000"/>
                </a:srgbClr>
              </a:solidFill>
              <a:prstDash val="solid"/>
            </a:ln>
            <a:effectLst/>
          </p:spPr>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mn-cs"/>
                </a:rPr>
                <a:t>Magnetostrictive</a:t>
              </a:r>
            </a:p>
          </p:txBody>
        </p:sp>
      </p:grpSp>
      <p:sp>
        <p:nvSpPr>
          <p:cNvPr id="97" name="TextBox 96">
            <a:extLst>
              <a:ext uri="{FF2B5EF4-FFF2-40B4-BE49-F238E27FC236}">
                <a16:creationId xmlns:a16="http://schemas.microsoft.com/office/drawing/2014/main" id="{3E7D23FE-58BF-40BF-805E-D84BAE0CF9E1}"/>
              </a:ext>
            </a:extLst>
          </p:cNvPr>
          <p:cNvSpPr txBox="1"/>
          <p:nvPr/>
        </p:nvSpPr>
        <p:spPr>
          <a:xfrm>
            <a:off x="3961470" y="4431046"/>
            <a:ext cx="2309433" cy="46166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sz="2400" b="1" kern="1200" dirty="0" err="1">
                <a:solidFill>
                  <a:prstClr val="black"/>
                </a:solidFill>
                <a:latin typeface="+mn-lt"/>
                <a:ea typeface="+mn-ea"/>
                <a:cs typeface="+mn-cs"/>
              </a:rPr>
              <a:t>Terfenol</a:t>
            </a:r>
            <a:r>
              <a:rPr lang="en-US" sz="2400" b="1" kern="1200" dirty="0">
                <a:solidFill>
                  <a:prstClr val="black"/>
                </a:solidFill>
                <a:latin typeface="+mn-lt"/>
                <a:ea typeface="+mn-ea"/>
                <a:cs typeface="+mn-cs"/>
              </a:rPr>
              <a:t>-D, FeGa</a:t>
            </a:r>
            <a:endParaRPr kumimoji="0" lang="en-US" sz="2400" b="1" i="0" u="none" strike="noStrike" kern="1200" cap="none" spc="0" normalizeH="0" baseline="0" noProof="0" dirty="0">
              <a:ln>
                <a:noFill/>
              </a:ln>
              <a:solidFill>
                <a:prstClr val="black"/>
              </a:solidFill>
              <a:effectLst/>
              <a:uLnTx/>
              <a:uFillTx/>
              <a:latin typeface="+mn-lt"/>
              <a:ea typeface="+mn-ea"/>
              <a:cs typeface="+mn-cs"/>
            </a:endParaRPr>
          </a:p>
        </p:txBody>
      </p:sp>
      <p:sp>
        <p:nvSpPr>
          <p:cNvPr id="98" name="TextBox 97">
            <a:extLst>
              <a:ext uri="{FF2B5EF4-FFF2-40B4-BE49-F238E27FC236}">
                <a16:creationId xmlns:a16="http://schemas.microsoft.com/office/drawing/2014/main" id="{7610612A-C83F-483C-A7C5-6BD0951A0EBF}"/>
              </a:ext>
            </a:extLst>
          </p:cNvPr>
          <p:cNvSpPr txBox="1"/>
          <p:nvPr/>
        </p:nvSpPr>
        <p:spPr>
          <a:xfrm>
            <a:off x="4017755" y="4879524"/>
            <a:ext cx="2247668" cy="46166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b="1" i="0" u="none" strike="noStrike" kern="1200" cap="none" spc="0" normalizeH="0" baseline="0" noProof="0" dirty="0">
                <a:ln>
                  <a:noFill/>
                </a:ln>
                <a:solidFill>
                  <a:prstClr val="black"/>
                </a:solidFill>
                <a:effectLst/>
                <a:uLnTx/>
                <a:uFillTx/>
                <a:latin typeface="+mn-lt"/>
                <a:ea typeface="+mn-ea"/>
                <a:cs typeface="+mn-cs"/>
              </a:rPr>
              <a:t>PZN</a:t>
            </a:r>
            <a:r>
              <a:rPr lang="en-US" sz="2400" b="1" kern="1200" dirty="0">
                <a:solidFill>
                  <a:prstClr val="black"/>
                </a:solidFill>
                <a:latin typeface="+mn-lt"/>
                <a:ea typeface="+mn-ea"/>
                <a:cs typeface="+mn-cs"/>
              </a:rPr>
              <a:t>-</a:t>
            </a:r>
            <a:r>
              <a:rPr kumimoji="0" lang="en-US" sz="2400" b="1" i="0" u="none" strike="noStrike" kern="1200" cap="none" spc="0" normalizeH="0" baseline="0" noProof="0" dirty="0">
                <a:ln>
                  <a:noFill/>
                </a:ln>
                <a:solidFill>
                  <a:prstClr val="black"/>
                </a:solidFill>
                <a:effectLst/>
                <a:uLnTx/>
                <a:uFillTx/>
                <a:latin typeface="+mn-lt"/>
                <a:ea typeface="+mn-ea"/>
                <a:cs typeface="+mn-cs"/>
              </a:rPr>
              <a:t>PT, PMN-PT</a:t>
            </a:r>
          </a:p>
        </p:txBody>
      </p:sp>
      <p:grpSp>
        <p:nvGrpSpPr>
          <p:cNvPr id="7" name="Group 6">
            <a:extLst>
              <a:ext uri="{FF2B5EF4-FFF2-40B4-BE49-F238E27FC236}">
                <a16:creationId xmlns:a16="http://schemas.microsoft.com/office/drawing/2014/main" id="{271EC943-C7D0-4ACF-83C3-34556570E67D}"/>
              </a:ext>
            </a:extLst>
          </p:cNvPr>
          <p:cNvGrpSpPr/>
          <p:nvPr/>
        </p:nvGrpSpPr>
        <p:grpSpPr>
          <a:xfrm>
            <a:off x="4726074" y="1021250"/>
            <a:ext cx="3581792" cy="2540181"/>
            <a:chOff x="4726074" y="1021250"/>
            <a:chExt cx="3581792" cy="2540181"/>
          </a:xfrm>
        </p:grpSpPr>
        <mc:AlternateContent xmlns:mc="http://schemas.openxmlformats.org/markup-compatibility/2006" xmlns:a14="http://schemas.microsoft.com/office/drawing/2010/main">
          <mc:Choice Requires="a14">
            <p:sp>
              <p:nvSpPr>
                <p:cNvPr id="86" name="Object 85">
                  <a:extLst>
                    <a:ext uri="{FF2B5EF4-FFF2-40B4-BE49-F238E27FC236}">
                      <a16:creationId xmlns:a16="http://schemas.microsoft.com/office/drawing/2014/main" id="{0C6B4E1C-0E1D-49E6-A181-099643C78F60}"/>
                    </a:ext>
                  </a:extLst>
                </p:cNvPr>
                <p:cNvSpPr txBox="1"/>
                <p:nvPr/>
              </p:nvSpPr>
              <p:spPr bwMode="auto">
                <a:xfrm>
                  <a:off x="5842233" y="2579578"/>
                  <a:ext cx="2085975" cy="981853"/>
                </a:xfrm>
                <a:prstGeom prst="rect">
                  <a:avLst/>
                </a:prstGeom>
                <a:solidFill>
                  <a:srgbClr val="FCD5B5"/>
                </a:solidFill>
                <a:ln>
                  <a:noFill/>
                </a:ln>
              </p:spPr>
              <p:txBody>
                <a:bodyPr>
                  <a:normAutofit/>
                </a:bodyPr>
                <a:lstStyle/>
                <a:p>
                  <a:pPr/>
                  <a14:m>
                    <m:oMathPara xmlns:m="http://schemas.openxmlformats.org/officeDocument/2006/math">
                      <m:oMathParaPr>
                        <m:jc m:val="left"/>
                      </m:oMathParaPr>
                      <m:oMath xmlns:m="http://schemas.openxmlformats.org/officeDocument/2006/math">
                        <m:borderBox>
                          <m:borderBoxPr>
                            <m:ctrlPr>
                              <a:rPr lang="en-US" sz="2400" i="1">
                                <a:solidFill>
                                  <a:srgbClr val="000000"/>
                                </a:solidFill>
                                <a:latin typeface="Cambria Math" panose="02040503050406030204" pitchFamily="18" charset="0"/>
                              </a:rPr>
                            </m:ctrlPr>
                          </m:borderBox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a:solidFill>
                                      <a:srgbClr val="000000"/>
                                    </a:solidFill>
                                    <a:latin typeface="Cambria Math" panose="02040503050406030204" pitchFamily="18" charset="0"/>
                                  </a:rPr>
                                  <m:t>𝑀𝐸</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𝜇</m:t>
                                </m:r>
                              </m:e>
                              <m:sub>
                                <m:r>
                                  <a:rPr lang="en-US" sz="2400" i="1">
                                    <a:solidFill>
                                      <a:srgbClr val="000000"/>
                                    </a:solidFill>
                                    <a:latin typeface="Cambria Math" panose="02040503050406030204" pitchFamily="18" charset="0"/>
                                  </a:rPr>
                                  <m:t>0</m:t>
                                </m:r>
                              </m:sub>
                            </m:sSub>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𝑀</m:t>
                                </m:r>
                              </m:num>
                              <m:den>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𝐸</m:t>
                                </m:r>
                              </m:den>
                            </m:f>
                          </m:e>
                        </m:borderBox>
                      </m:oMath>
                    </m:oMathPara>
                  </a14:m>
                  <a:endParaRPr lang="en-US" sz="2400" dirty="0"/>
                </a:p>
              </p:txBody>
            </p:sp>
          </mc:Choice>
          <mc:Fallback xmlns="">
            <p:sp>
              <p:nvSpPr>
                <p:cNvPr id="86" name="Object 85">
                  <a:extLst>
                    <a:ext uri="{FF2B5EF4-FFF2-40B4-BE49-F238E27FC236}">
                      <a16:creationId xmlns:a16="http://schemas.microsoft.com/office/drawing/2014/main" id="{0C6B4E1C-0E1D-49E6-A181-099643C78F60}"/>
                    </a:ext>
                  </a:extLst>
                </p:cNvPr>
                <p:cNvSpPr txBox="1">
                  <a:spLocks noRot="1" noChangeAspect="1" noMove="1" noResize="1" noEditPoints="1" noAdjustHandles="1" noChangeArrowheads="1" noChangeShapeType="1" noTextEdit="1"/>
                </p:cNvSpPr>
                <p:nvPr/>
              </p:nvSpPr>
              <p:spPr bwMode="auto">
                <a:xfrm>
                  <a:off x="5842233" y="2579578"/>
                  <a:ext cx="2085975" cy="981853"/>
                </a:xfrm>
                <a:prstGeom prst="rect">
                  <a:avLst/>
                </a:prstGeom>
                <a:blipFill>
                  <a:blip r:embed="rId5"/>
                  <a:stretch>
                    <a:fillRect/>
                  </a:stretch>
                </a:blipFill>
                <a:ln>
                  <a:noFill/>
                </a:ln>
              </p:spPr>
              <p:txBody>
                <a:bodyPr/>
                <a:lstStyle/>
                <a:p>
                  <a:r>
                    <a:rPr lang="en-US">
                      <a:noFill/>
                    </a:rPr>
                    <a:t> </a:t>
                  </a:r>
                </a:p>
              </p:txBody>
            </p:sp>
          </mc:Fallback>
        </mc:AlternateContent>
        <p:sp>
          <p:nvSpPr>
            <p:cNvPr id="89" name="TextBox 88">
              <a:extLst>
                <a:ext uri="{FF2B5EF4-FFF2-40B4-BE49-F238E27FC236}">
                  <a16:creationId xmlns:a16="http://schemas.microsoft.com/office/drawing/2014/main" id="{73109315-3E18-4F8C-A5F1-976B2DFB4C50}"/>
                </a:ext>
              </a:extLst>
            </p:cNvPr>
            <p:cNvSpPr txBox="1"/>
            <p:nvPr/>
          </p:nvSpPr>
          <p:spPr>
            <a:xfrm>
              <a:off x="4790095" y="1021250"/>
              <a:ext cx="3517771"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Multiferroic  </a:t>
              </a:r>
              <a:r>
                <a:rPr kumimoji="0" lang="en-US" sz="2400" b="1" i="0" u="none" strike="noStrike" kern="1200" cap="none" spc="0" normalizeH="0" baseline="0" noProof="0" dirty="0">
                  <a:ln>
                    <a:noFill/>
                  </a:ln>
                  <a:solidFill>
                    <a:prstClr val="black"/>
                  </a:solidFill>
                  <a:effectLst/>
                  <a:uLnTx/>
                  <a:uFillTx/>
                  <a:latin typeface="+mn-lt"/>
                  <a:ea typeface="+mn-ea"/>
                  <a:cs typeface="+mn-cs"/>
                </a:rPr>
                <a:t>materials </a:t>
              </a:r>
            </a:p>
          </p:txBody>
        </p:sp>
        <p:sp>
          <p:nvSpPr>
            <p:cNvPr id="90" name="Rectangle 89">
              <a:extLst>
                <a:ext uri="{FF2B5EF4-FFF2-40B4-BE49-F238E27FC236}">
                  <a16:creationId xmlns:a16="http://schemas.microsoft.com/office/drawing/2014/main" id="{8507F879-3887-4A01-8A4F-65B8D12B404A}"/>
                </a:ext>
              </a:extLst>
            </p:cNvPr>
            <p:cNvSpPr/>
            <p:nvPr/>
          </p:nvSpPr>
          <p:spPr>
            <a:xfrm>
              <a:off x="5889770" y="1589841"/>
              <a:ext cx="1957944" cy="82619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Multiferroic</a:t>
              </a:r>
            </a:p>
          </p:txBody>
        </p:sp>
        <p:sp>
          <p:nvSpPr>
            <p:cNvPr id="99" name="TextBox 98">
              <a:extLst>
                <a:ext uri="{FF2B5EF4-FFF2-40B4-BE49-F238E27FC236}">
                  <a16:creationId xmlns:a16="http://schemas.microsoft.com/office/drawing/2014/main" id="{4A80D027-7134-490F-BB94-C61720CFD156}"/>
                </a:ext>
              </a:extLst>
            </p:cNvPr>
            <p:cNvSpPr txBox="1"/>
            <p:nvPr/>
          </p:nvSpPr>
          <p:spPr>
            <a:xfrm>
              <a:off x="4726074" y="1750018"/>
              <a:ext cx="1345480" cy="46166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sz="2400" b="1" kern="1200" dirty="0">
                  <a:solidFill>
                    <a:prstClr val="black"/>
                  </a:solidFill>
                  <a:latin typeface="+mn-lt"/>
                  <a:ea typeface="+mn-ea"/>
                  <a:cs typeface="+mn-cs"/>
                </a:rPr>
                <a:t>BiFeO</a:t>
              </a:r>
              <a:r>
                <a:rPr lang="en-US" sz="2400" b="1" kern="1200" baseline="-25000" dirty="0">
                  <a:solidFill>
                    <a:prstClr val="black"/>
                  </a:solidFill>
                  <a:latin typeface="+mn-lt"/>
                  <a:ea typeface="+mn-ea"/>
                  <a:cs typeface="+mn-cs"/>
                </a:rPr>
                <a:t>3</a:t>
              </a:r>
              <a:endParaRPr kumimoji="0" lang="en-US" sz="2400" b="1" i="0" u="none" strike="noStrike" kern="1200" cap="none" spc="0" normalizeH="0" baseline="-25000" noProof="0" dirty="0">
                <a:ln>
                  <a:noFill/>
                </a:ln>
                <a:solidFill>
                  <a:prstClr val="black"/>
                </a:solidFill>
                <a:effectLst/>
                <a:uLnTx/>
                <a:uFillTx/>
                <a:latin typeface="+mn-lt"/>
                <a:ea typeface="+mn-ea"/>
                <a:cs typeface="+mn-cs"/>
              </a:endParaRPr>
            </a:p>
          </p:txBody>
        </p:sp>
      </p:grpSp>
      <p:sp>
        <p:nvSpPr>
          <p:cNvPr id="100" name="TextBox 99">
            <a:extLst>
              <a:ext uri="{FF2B5EF4-FFF2-40B4-BE49-F238E27FC236}">
                <a16:creationId xmlns:a16="http://schemas.microsoft.com/office/drawing/2014/main" id="{9F939AB8-A96B-4587-8526-EC1193DFA8E0}"/>
              </a:ext>
            </a:extLst>
          </p:cNvPr>
          <p:cNvSpPr txBox="1"/>
          <p:nvPr/>
        </p:nvSpPr>
        <p:spPr>
          <a:xfrm>
            <a:off x="211153" y="5610334"/>
            <a:ext cx="5286481" cy="738664"/>
          </a:xfrm>
          <a:prstGeom prst="rect">
            <a:avLst/>
          </a:prstGeom>
          <a:noFill/>
        </p:spPr>
        <p:txBody>
          <a:bodyPr wrap="square" rtlCol="0">
            <a:spAutoFit/>
          </a:bodyPr>
          <a:lstStyle/>
          <a:p>
            <a:r>
              <a:rPr lang="en-US" sz="2100" dirty="0">
                <a:latin typeface="+mn-lt"/>
              </a:rPr>
              <a:t>3500 </a:t>
            </a:r>
            <a:r>
              <a:rPr lang="en-US" sz="2100" dirty="0" err="1">
                <a:latin typeface="+mn-lt"/>
              </a:rPr>
              <a:t>Oe</a:t>
            </a:r>
            <a:r>
              <a:rPr lang="en-US" sz="2100" dirty="0">
                <a:latin typeface="+mn-lt"/>
              </a:rPr>
              <a:t> </a:t>
            </a:r>
            <a:r>
              <a:rPr lang="en-US" sz="2100" dirty="0">
                <a:latin typeface="+mn-lt"/>
                <a:sym typeface="Wingdings" panose="05000000000000000000" pitchFamily="2" charset="2"/>
              </a:rPr>
              <a:t></a:t>
            </a:r>
            <a:r>
              <a:rPr lang="en-US" sz="2100" dirty="0">
                <a:latin typeface="+mn-lt"/>
              </a:rPr>
              <a:t> 6 kV/cm, PZN-PT/</a:t>
            </a:r>
            <a:r>
              <a:rPr lang="en-US" sz="2100" dirty="0" err="1">
                <a:latin typeface="+mn-lt"/>
              </a:rPr>
              <a:t>Terfenol</a:t>
            </a:r>
            <a:r>
              <a:rPr lang="en-US" sz="2100" dirty="0">
                <a:latin typeface="+mn-lt"/>
              </a:rPr>
              <a:t>-D </a:t>
            </a:r>
          </a:p>
          <a:p>
            <a:r>
              <a:rPr lang="en-US" sz="2100" dirty="0">
                <a:latin typeface="+mn-lt"/>
              </a:rPr>
              <a:t>Liu, M. et al., J. Appl. Phys. 112, 063917 (2012)</a:t>
            </a:r>
          </a:p>
        </p:txBody>
      </p:sp>
    </p:spTree>
    <p:extLst>
      <p:ext uri="{BB962C8B-B14F-4D97-AF65-F5344CB8AC3E}">
        <p14:creationId xmlns:p14="http://schemas.microsoft.com/office/powerpoint/2010/main" val="3178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97" grpId="0"/>
      <p:bldP spid="9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0099-A86F-4361-BBB3-88D0D3C3B368}"/>
              </a:ext>
            </a:extLst>
          </p:cNvPr>
          <p:cNvSpPr>
            <a:spLocks noGrp="1"/>
          </p:cNvSpPr>
          <p:nvPr>
            <p:ph type="title"/>
          </p:nvPr>
        </p:nvSpPr>
        <p:spPr/>
        <p:txBody>
          <a:bodyPr/>
          <a:lstStyle/>
          <a:p>
            <a:r>
              <a:rPr lang="en-US" dirty="0"/>
              <a:t>Multiferroic materials</a:t>
            </a:r>
          </a:p>
        </p:txBody>
      </p:sp>
      <p:sp>
        <p:nvSpPr>
          <p:cNvPr id="4" name="Date Placeholder 3">
            <a:extLst>
              <a:ext uri="{FF2B5EF4-FFF2-40B4-BE49-F238E27FC236}">
                <a16:creationId xmlns:a16="http://schemas.microsoft.com/office/drawing/2014/main" id="{11E01DE2-EC96-4FBA-AEA9-F6D806D8A4A9}"/>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67406017-3A94-4191-A84D-BF0363705089}"/>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F0A35245-4A28-4F7A-BAA6-F30BCD4CF5B9}"/>
              </a:ext>
            </a:extLst>
          </p:cNvPr>
          <p:cNvSpPr>
            <a:spLocks noGrp="1"/>
          </p:cNvSpPr>
          <p:nvPr>
            <p:ph type="sldNum" sz="quarter" idx="12"/>
          </p:nvPr>
        </p:nvSpPr>
        <p:spPr/>
        <p:txBody>
          <a:bodyPr/>
          <a:lstStyle/>
          <a:p>
            <a:fld id="{ABF20D17-0043-4445-9B8B-9F103D2306E2}" type="slidenum">
              <a:rPr lang="en-IN" smtClean="0"/>
              <a:pPr/>
              <a:t>25</a:t>
            </a:fld>
            <a:endParaRPr lang="en-IN" dirty="0"/>
          </a:p>
        </p:txBody>
      </p:sp>
      <mc:AlternateContent xmlns:mc="http://schemas.openxmlformats.org/markup-compatibility/2006" xmlns:a14="http://schemas.microsoft.com/office/drawing/2010/main">
        <mc:Choice Requires="a14">
          <p:sp>
            <p:nvSpPr>
              <p:cNvPr id="7" name="Object 6">
                <a:extLst>
                  <a:ext uri="{FF2B5EF4-FFF2-40B4-BE49-F238E27FC236}">
                    <a16:creationId xmlns:a16="http://schemas.microsoft.com/office/drawing/2014/main" id="{1F6C069B-3F3F-4B84-B083-CBC71BDEE406}"/>
                  </a:ext>
                </a:extLst>
              </p:cNvPr>
              <p:cNvSpPr txBox="1"/>
              <p:nvPr/>
            </p:nvSpPr>
            <p:spPr bwMode="auto">
              <a:xfrm>
                <a:off x="5791201" y="2035176"/>
                <a:ext cx="2866292" cy="944754"/>
              </a:xfrm>
              <a:prstGeom prst="rect">
                <a:avLst/>
              </a:prstGeom>
              <a:solidFill>
                <a:srgbClr val="FCD5B5"/>
              </a:solidFill>
              <a:ln>
                <a:noFill/>
              </a:ln>
            </p:spPr>
            <p:txBody>
              <a:bodyPr>
                <a:noAutofit/>
              </a:bodyPr>
              <a:lstStyle/>
              <a:p>
                <a:pPr/>
                <a14:m>
                  <m:oMathPara xmlns:m="http://schemas.openxmlformats.org/officeDocument/2006/math">
                    <m:oMathParaPr>
                      <m:jc m:val="left"/>
                    </m:oMathParaPr>
                    <m:oMath xmlns:m="http://schemas.openxmlformats.org/officeDocument/2006/math">
                      <m:borderBox>
                        <m:borderBoxPr>
                          <m:ctrlPr>
                            <a:rPr lang="en-US" sz="2400" i="1">
                              <a:solidFill>
                                <a:srgbClr val="000000"/>
                              </a:solidFill>
                              <a:latin typeface="Cambria Math" panose="02040503050406030204" pitchFamily="18" charset="0"/>
                            </a:rPr>
                          </m:ctrlPr>
                        </m:borderBox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a:solidFill>
                                    <a:srgbClr val="000000"/>
                                  </a:solidFill>
                                  <a:latin typeface="Cambria Math" panose="02040503050406030204" pitchFamily="18" charset="0"/>
                                </a:rPr>
                                <m:t>𝑀𝐸</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𝜇</m:t>
                              </m:r>
                            </m:e>
                            <m:sub>
                              <m:r>
                                <a:rPr lang="en-US" sz="2400" i="1">
                                  <a:solidFill>
                                    <a:srgbClr val="000000"/>
                                  </a:solidFill>
                                  <a:latin typeface="Cambria Math" panose="02040503050406030204" pitchFamily="18" charset="0"/>
                                </a:rPr>
                                <m:t>0</m:t>
                              </m:r>
                            </m:sub>
                          </m:sSub>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𝑀</m:t>
                              </m:r>
                            </m:num>
                            <m:den>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𝐸</m:t>
                              </m:r>
                            </m:den>
                          </m:f>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𝑃</m:t>
                              </m:r>
                            </m:num>
                            <m:den>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𝐻</m:t>
                              </m:r>
                            </m:den>
                          </m:f>
                        </m:e>
                      </m:borderBox>
                    </m:oMath>
                  </m:oMathPara>
                </a14:m>
                <a:endParaRPr lang="en-US" sz="2400" dirty="0"/>
              </a:p>
            </p:txBody>
          </p:sp>
        </mc:Choice>
        <mc:Fallback xmlns="">
          <p:sp>
            <p:nvSpPr>
              <p:cNvPr id="7" name="Object 6">
                <a:extLst>
                  <a:ext uri="{FF2B5EF4-FFF2-40B4-BE49-F238E27FC236}">
                    <a16:creationId xmlns:a16="http://schemas.microsoft.com/office/drawing/2014/main" id="{1F6C069B-3F3F-4B84-B083-CBC71BDEE406}"/>
                  </a:ext>
                </a:extLst>
              </p:cNvPr>
              <p:cNvSpPr txBox="1">
                <a:spLocks noRot="1" noChangeAspect="1" noMove="1" noResize="1" noEditPoints="1" noAdjustHandles="1" noChangeArrowheads="1" noChangeShapeType="1" noTextEdit="1"/>
              </p:cNvSpPr>
              <p:nvPr/>
            </p:nvSpPr>
            <p:spPr bwMode="auto">
              <a:xfrm>
                <a:off x="5791201" y="2035176"/>
                <a:ext cx="2866292" cy="944754"/>
              </a:xfrm>
              <a:prstGeom prst="rect">
                <a:avLst/>
              </a:prstGeom>
              <a:blipFill>
                <a:blip r:embed="rId3"/>
                <a:stretch>
                  <a:fillRect/>
                </a:stretch>
              </a:blipFill>
              <a:ln>
                <a:noFill/>
              </a:ln>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9ADC715-22CB-4C6C-9D29-418715C5CE3A}"/>
              </a:ext>
            </a:extLst>
          </p:cNvPr>
          <p:cNvGrpSpPr/>
          <p:nvPr/>
        </p:nvGrpSpPr>
        <p:grpSpPr>
          <a:xfrm>
            <a:off x="152400" y="1285058"/>
            <a:ext cx="5867400" cy="5156774"/>
            <a:chOff x="152400" y="1320226"/>
            <a:chExt cx="5867400" cy="5156774"/>
          </a:xfrm>
        </p:grpSpPr>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2DB4C16A-D89B-4A77-AA0D-371D6B00E71E}"/>
                    </a:ext>
                  </a:extLst>
                </p:cNvPr>
                <p:cNvSpPr/>
                <p:nvPr/>
              </p:nvSpPr>
              <p:spPr>
                <a:xfrm>
                  <a:off x="152400" y="5587425"/>
                  <a:ext cx="685800" cy="685800"/>
                </a:xfrm>
                <a:prstGeom prst="ellipse">
                  <a:avLst/>
                </a:prstGeom>
                <a:solidFill>
                  <a:srgbClr val="FF0000">
                    <a:alpha val="8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b="1" i="1" smtClean="0">
                            <a:solidFill>
                              <a:srgbClr val="000000"/>
                            </a:solidFill>
                            <a:latin typeface="Cambria Math" panose="02040503050406030204" pitchFamily="18" charset="0"/>
                            <a:ea typeface="Cambria Math" panose="02040503050406030204" pitchFamily="18" charset="0"/>
                          </a:rPr>
                          <m:t>𝝈</m:t>
                        </m:r>
                      </m:oMath>
                    </m:oMathPara>
                  </a14:m>
                  <a:endParaRPr kumimoji="0" lang="en-US" sz="3600" b="1" i="0" u="none" strike="noStrike" kern="1200" cap="none" spc="0" normalizeH="0" baseline="0" noProof="0" dirty="0">
                    <a:ln>
                      <a:noFill/>
                    </a:ln>
                    <a:solidFill>
                      <a:prstClr val="white"/>
                    </a:solidFill>
                    <a:effectLst/>
                    <a:uLnTx/>
                    <a:uFillTx/>
                    <a:latin typeface="Calibri"/>
                  </a:endParaRPr>
                </a:p>
              </p:txBody>
            </p:sp>
          </mc:Choice>
          <mc:Fallback xmlns="">
            <p:sp>
              <p:nvSpPr>
                <p:cNvPr id="9" name="Oval 8">
                  <a:extLst>
                    <a:ext uri="{FF2B5EF4-FFF2-40B4-BE49-F238E27FC236}">
                      <a16:creationId xmlns:a16="http://schemas.microsoft.com/office/drawing/2014/main" id="{2DB4C16A-D89B-4A77-AA0D-371D6B00E71E}"/>
                    </a:ext>
                  </a:extLst>
                </p:cNvPr>
                <p:cNvSpPr>
                  <a:spLocks noRot="1" noChangeAspect="1" noMove="1" noResize="1" noEditPoints="1" noAdjustHandles="1" noChangeArrowheads="1" noChangeShapeType="1" noTextEdit="1"/>
                </p:cNvSpPr>
                <p:nvPr/>
              </p:nvSpPr>
              <p:spPr>
                <a:xfrm>
                  <a:off x="152400" y="5587425"/>
                  <a:ext cx="685800" cy="685800"/>
                </a:xfrm>
                <a:prstGeom prst="ellipse">
                  <a:avLst/>
                </a:prstGeom>
                <a:blipFill>
                  <a:blip r:embed="rId4"/>
                  <a:stretch>
                    <a:fillRect/>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A880C783-62A3-4C29-BF4E-59AC990A9AC8}"/>
                    </a:ext>
                  </a:extLst>
                </p:cNvPr>
                <p:cNvSpPr/>
                <p:nvPr/>
              </p:nvSpPr>
              <p:spPr>
                <a:xfrm>
                  <a:off x="2057400" y="4368225"/>
                  <a:ext cx="685800" cy="685800"/>
                </a:xfrm>
                <a:prstGeom prst="ellipse">
                  <a:avLst/>
                </a:prstGeom>
                <a:solidFill>
                  <a:srgbClr val="FF0000">
                    <a:alpha val="8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400" b="1" i="1" smtClean="0">
                            <a:solidFill>
                              <a:srgbClr val="000000"/>
                            </a:solidFill>
                            <a:latin typeface="Cambria Math" panose="02040503050406030204" pitchFamily="18" charset="0"/>
                            <a:ea typeface="Cambria Math" panose="02040503050406030204" pitchFamily="18" charset="0"/>
                          </a:rPr>
                          <m:t>𝜺</m:t>
                        </m:r>
                      </m:oMath>
                    </m:oMathPara>
                  </a14:m>
                  <a:endParaRPr kumimoji="0" lang="en-US" sz="4600" b="1" i="0" u="none" strike="noStrike" kern="1200" cap="none" spc="0" normalizeH="0" baseline="0" noProof="0" dirty="0">
                    <a:ln>
                      <a:noFill/>
                    </a:ln>
                    <a:solidFill>
                      <a:prstClr val="white"/>
                    </a:solidFill>
                    <a:effectLst/>
                    <a:uLnTx/>
                    <a:uFillTx/>
                    <a:latin typeface="Calibri"/>
                  </a:endParaRPr>
                </a:p>
              </p:txBody>
            </p:sp>
          </mc:Choice>
          <mc:Fallback xmlns="">
            <p:sp>
              <p:nvSpPr>
                <p:cNvPr id="10" name="Oval 9">
                  <a:extLst>
                    <a:ext uri="{FF2B5EF4-FFF2-40B4-BE49-F238E27FC236}">
                      <a16:creationId xmlns:a16="http://schemas.microsoft.com/office/drawing/2014/main" id="{A880C783-62A3-4C29-BF4E-59AC990A9AC8}"/>
                    </a:ext>
                  </a:extLst>
                </p:cNvPr>
                <p:cNvSpPr>
                  <a:spLocks noRot="1" noChangeAspect="1" noMove="1" noResize="1" noEditPoints="1" noAdjustHandles="1" noChangeArrowheads="1" noChangeShapeType="1" noTextEdit="1"/>
                </p:cNvSpPr>
                <p:nvPr/>
              </p:nvSpPr>
              <p:spPr>
                <a:xfrm>
                  <a:off x="2057400" y="4368225"/>
                  <a:ext cx="685800" cy="685800"/>
                </a:xfrm>
                <a:prstGeom prst="ellipse">
                  <a:avLst/>
                </a:prstGeom>
                <a:blipFill>
                  <a:blip r:embed="rId5"/>
                  <a:stretch>
                    <a:fillRect/>
                  </a:stretch>
                </a:blipFill>
                <a:ln>
                  <a:solidFill>
                    <a:srgbClr val="FF0000"/>
                  </a:solidFill>
                </a:ln>
              </p:spPr>
              <p:txBody>
                <a:bodyPr/>
                <a:lstStyle/>
                <a:p>
                  <a:r>
                    <a:rPr lang="en-US">
                      <a:noFill/>
                    </a:rPr>
                    <a:t> </a:t>
                  </a:r>
                </a:p>
              </p:txBody>
            </p:sp>
          </mc:Fallback>
        </mc:AlternateContent>
        <p:sp>
          <p:nvSpPr>
            <p:cNvPr id="11" name="Oval 10">
              <a:extLst>
                <a:ext uri="{FF2B5EF4-FFF2-40B4-BE49-F238E27FC236}">
                  <a16:creationId xmlns:a16="http://schemas.microsoft.com/office/drawing/2014/main" id="{85F620A0-39D4-4BD7-95A1-71700F301CA6}"/>
                </a:ext>
              </a:extLst>
            </p:cNvPr>
            <p:cNvSpPr/>
            <p:nvPr/>
          </p:nvSpPr>
          <p:spPr>
            <a:xfrm>
              <a:off x="2715490" y="3225225"/>
              <a:ext cx="685800" cy="685800"/>
            </a:xfrm>
            <a:prstGeom prst="ellipse">
              <a:avLst/>
            </a:prstGeom>
            <a:solidFill>
              <a:srgbClr val="92D050">
                <a:alpha val="82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P</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2" name="Oval 11">
              <a:extLst>
                <a:ext uri="{FF2B5EF4-FFF2-40B4-BE49-F238E27FC236}">
                  <a16:creationId xmlns:a16="http://schemas.microsoft.com/office/drawing/2014/main" id="{87592288-FEB2-4EE5-A45D-9F2C83ACB8C4}"/>
                </a:ext>
              </a:extLst>
            </p:cNvPr>
            <p:cNvSpPr/>
            <p:nvPr/>
          </p:nvSpPr>
          <p:spPr>
            <a:xfrm>
              <a:off x="2743199" y="1320226"/>
              <a:ext cx="685800" cy="685800"/>
            </a:xfrm>
            <a:prstGeom prst="ellipse">
              <a:avLst/>
            </a:prstGeom>
            <a:solidFill>
              <a:srgbClr val="92D050">
                <a:alpha val="82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E</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3" name="Oval 12">
              <a:extLst>
                <a:ext uri="{FF2B5EF4-FFF2-40B4-BE49-F238E27FC236}">
                  <a16:creationId xmlns:a16="http://schemas.microsoft.com/office/drawing/2014/main" id="{95166F4B-9468-49B7-8467-332DBE6EEA51}"/>
                </a:ext>
              </a:extLst>
            </p:cNvPr>
            <p:cNvSpPr/>
            <p:nvPr/>
          </p:nvSpPr>
          <p:spPr>
            <a:xfrm>
              <a:off x="5334000" y="5587425"/>
              <a:ext cx="685800" cy="685800"/>
            </a:xfrm>
            <a:prstGeom prst="ellipse">
              <a:avLst/>
            </a:prstGeom>
            <a:solidFill>
              <a:schemeClr val="accent1">
                <a:lumMod val="60000"/>
                <a:lumOff val="40000"/>
                <a:alpha val="8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H</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4" name="Oval 13">
              <a:extLst>
                <a:ext uri="{FF2B5EF4-FFF2-40B4-BE49-F238E27FC236}">
                  <a16:creationId xmlns:a16="http://schemas.microsoft.com/office/drawing/2014/main" id="{343CCE6D-6DE9-4AB4-90F3-A5188E11BD96}"/>
                </a:ext>
              </a:extLst>
            </p:cNvPr>
            <p:cNvSpPr/>
            <p:nvPr/>
          </p:nvSpPr>
          <p:spPr>
            <a:xfrm>
              <a:off x="3352800" y="4368225"/>
              <a:ext cx="685800" cy="685800"/>
            </a:xfrm>
            <a:prstGeom prst="ellipse">
              <a:avLst/>
            </a:prstGeom>
            <a:solidFill>
              <a:schemeClr val="accent1">
                <a:lumMod val="60000"/>
                <a:lumOff val="40000"/>
                <a:alpha val="8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rPr>
                <a:t>M</a:t>
              </a:r>
            </a:p>
          </p:txBody>
        </p:sp>
        <p:cxnSp>
          <p:nvCxnSpPr>
            <p:cNvPr id="15" name="Straight Connector 14">
              <a:extLst>
                <a:ext uri="{FF2B5EF4-FFF2-40B4-BE49-F238E27FC236}">
                  <a16:creationId xmlns:a16="http://schemas.microsoft.com/office/drawing/2014/main" id="{3229719E-1B95-4026-8A07-A3D0992879B0}"/>
                </a:ext>
              </a:extLst>
            </p:cNvPr>
            <p:cNvCxnSpPr>
              <a:stCxn id="10" idx="6"/>
              <a:endCxn id="14" idx="2"/>
            </p:cNvCxnSpPr>
            <p:nvPr/>
          </p:nvCxnSpPr>
          <p:spPr>
            <a:xfrm>
              <a:off x="2743200" y="4711125"/>
              <a:ext cx="60960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8BCE0CE-B909-4D09-8475-3D6A09AE797F}"/>
                </a:ext>
              </a:extLst>
            </p:cNvPr>
            <p:cNvCxnSpPr>
              <a:stCxn id="10" idx="0"/>
              <a:endCxn id="11" idx="3"/>
            </p:cNvCxnSpPr>
            <p:nvPr/>
          </p:nvCxnSpPr>
          <p:spPr>
            <a:xfrm flipV="1">
              <a:off x="2400300" y="3810592"/>
              <a:ext cx="415623" cy="5576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E4EB1B-7751-40A1-A36B-5379BC0B9071}"/>
                </a:ext>
              </a:extLst>
            </p:cNvPr>
            <p:cNvCxnSpPr>
              <a:stCxn id="14" idx="0"/>
              <a:endCxn id="11" idx="5"/>
            </p:cNvCxnSpPr>
            <p:nvPr/>
          </p:nvCxnSpPr>
          <p:spPr>
            <a:xfrm flipH="1" flipV="1">
              <a:off x="3300857" y="3810592"/>
              <a:ext cx="394843" cy="5576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58682-CAFB-445E-A99C-8CE08B7D77F1}"/>
                </a:ext>
              </a:extLst>
            </p:cNvPr>
            <p:cNvCxnSpPr>
              <a:cxnSpLocks/>
              <a:stCxn id="9" idx="7"/>
              <a:endCxn id="10" idx="3"/>
            </p:cNvCxnSpPr>
            <p:nvPr/>
          </p:nvCxnSpPr>
          <p:spPr>
            <a:xfrm flipV="1">
              <a:off x="737767" y="4953592"/>
              <a:ext cx="1420066" cy="734266"/>
            </a:xfrm>
            <a:prstGeom prst="line">
              <a:avLst/>
            </a:prstGeom>
            <a:ln w="412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CD373D-FCD7-4854-BFAF-FB15FF1E0E5B}"/>
                </a:ext>
              </a:extLst>
            </p:cNvPr>
            <p:cNvCxnSpPr>
              <a:stCxn id="13" idx="1"/>
              <a:endCxn id="14" idx="5"/>
            </p:cNvCxnSpPr>
            <p:nvPr/>
          </p:nvCxnSpPr>
          <p:spPr>
            <a:xfrm flipH="1" flipV="1">
              <a:off x="3938167" y="4953592"/>
              <a:ext cx="1496266" cy="734266"/>
            </a:xfrm>
            <a:prstGeom prst="line">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86ABEA3-848E-43AD-8F9E-9557CDAA4F99}"/>
                </a:ext>
              </a:extLst>
            </p:cNvPr>
            <p:cNvCxnSpPr>
              <a:stCxn id="12" idx="4"/>
              <a:endCxn id="11" idx="0"/>
            </p:cNvCxnSpPr>
            <p:nvPr/>
          </p:nvCxnSpPr>
          <p:spPr>
            <a:xfrm flipH="1">
              <a:off x="3058390" y="2006026"/>
              <a:ext cx="27709" cy="1219199"/>
            </a:xfrm>
            <a:prstGeom prst="line">
              <a:avLst/>
            </a:prstGeom>
            <a:ln w="41275">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ABFE4C-BA0A-4698-93A3-592BC14564E8}"/>
                </a:ext>
              </a:extLst>
            </p:cNvPr>
            <p:cNvCxnSpPr>
              <a:stCxn id="9" idx="6"/>
              <a:endCxn id="13" idx="2"/>
            </p:cNvCxnSpPr>
            <p:nvPr/>
          </p:nvCxnSpPr>
          <p:spPr>
            <a:xfrm>
              <a:off x="838200" y="5930325"/>
              <a:ext cx="449580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BFD22E-1D60-43F3-93B5-F0D270D00152}"/>
                </a:ext>
              </a:extLst>
            </p:cNvPr>
            <p:cNvCxnSpPr>
              <a:stCxn id="9" idx="0"/>
              <a:endCxn id="12" idx="3"/>
            </p:cNvCxnSpPr>
            <p:nvPr/>
          </p:nvCxnSpPr>
          <p:spPr>
            <a:xfrm flipV="1">
              <a:off x="495300" y="1905593"/>
              <a:ext cx="2348332" cy="3681832"/>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78B88F0-889B-4F0C-878C-873915CAAA63}"/>
                </a:ext>
              </a:extLst>
            </p:cNvPr>
            <p:cNvCxnSpPr>
              <a:stCxn id="13" idx="0"/>
              <a:endCxn id="12" idx="5"/>
            </p:cNvCxnSpPr>
            <p:nvPr/>
          </p:nvCxnSpPr>
          <p:spPr>
            <a:xfrm flipH="1" flipV="1">
              <a:off x="3328566" y="1905593"/>
              <a:ext cx="2348334" cy="3681832"/>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CEA110D-9719-49CA-9C5C-8C8F0344F037}"/>
                </a:ext>
              </a:extLst>
            </p:cNvPr>
            <p:cNvCxnSpPr>
              <a:endCxn id="11" idx="2"/>
            </p:cNvCxnSpPr>
            <p:nvPr/>
          </p:nvCxnSpPr>
          <p:spPr>
            <a:xfrm flipV="1">
              <a:off x="644235" y="3568125"/>
              <a:ext cx="2071255" cy="2047011"/>
            </a:xfrm>
            <a:prstGeom prst="line">
              <a:avLst/>
            </a:prstGeom>
            <a:ln w="63500">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B0C1793-335D-4E6A-ACFF-737596E7B5BA}"/>
                </a:ext>
              </a:extLst>
            </p:cNvPr>
            <p:cNvCxnSpPr>
              <a:endCxn id="11" idx="6"/>
            </p:cNvCxnSpPr>
            <p:nvPr/>
          </p:nvCxnSpPr>
          <p:spPr>
            <a:xfrm flipH="1" flipV="1">
              <a:off x="3401290" y="3568125"/>
              <a:ext cx="2154385" cy="2043546"/>
            </a:xfrm>
            <a:prstGeom prst="line">
              <a:avLst/>
            </a:prstGeom>
            <a:ln w="63500">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836F4F-A5A1-412B-910E-9CE8C4B993F1}"/>
                </a:ext>
              </a:extLst>
            </p:cNvPr>
            <p:cNvCxnSpPr>
              <a:cxnSpLocks/>
              <a:endCxn id="14" idx="3"/>
            </p:cNvCxnSpPr>
            <p:nvPr/>
          </p:nvCxnSpPr>
          <p:spPr>
            <a:xfrm flipV="1">
              <a:off x="796635" y="4953592"/>
              <a:ext cx="2656598" cy="862436"/>
            </a:xfrm>
            <a:prstGeom prst="line">
              <a:avLst/>
            </a:prstGeom>
            <a:ln w="63500">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9363D2-239B-4509-ACF5-74DDD6FF426F}"/>
                </a:ext>
              </a:extLst>
            </p:cNvPr>
            <p:cNvCxnSpPr>
              <a:cxnSpLocks/>
              <a:endCxn id="10" idx="5"/>
            </p:cNvCxnSpPr>
            <p:nvPr/>
          </p:nvCxnSpPr>
          <p:spPr>
            <a:xfrm flipH="1" flipV="1">
              <a:off x="2642767" y="4953592"/>
              <a:ext cx="2718946" cy="848580"/>
            </a:xfrm>
            <a:prstGeom prst="line">
              <a:avLst/>
            </a:prstGeom>
            <a:ln w="63500">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AF7240-C773-45EB-A1DB-562DA5094F03}"/>
                </a:ext>
              </a:extLst>
            </p:cNvPr>
            <p:cNvCxnSpPr>
              <a:cxnSpLocks/>
              <a:endCxn id="10" idx="1"/>
            </p:cNvCxnSpPr>
            <p:nvPr/>
          </p:nvCxnSpPr>
          <p:spPr>
            <a:xfrm flipH="1">
              <a:off x="2157833" y="1992170"/>
              <a:ext cx="800102" cy="2476488"/>
            </a:xfrm>
            <a:prstGeom prst="line">
              <a:avLst/>
            </a:prstGeom>
            <a:ln w="63500">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FE8156-F041-4FAE-B707-9149AC53C6A3}"/>
                </a:ext>
              </a:extLst>
            </p:cNvPr>
            <p:cNvCxnSpPr>
              <a:cxnSpLocks/>
              <a:endCxn id="14" idx="7"/>
            </p:cNvCxnSpPr>
            <p:nvPr/>
          </p:nvCxnSpPr>
          <p:spPr>
            <a:xfrm>
              <a:off x="3214256" y="1992170"/>
              <a:ext cx="723911" cy="2476488"/>
            </a:xfrm>
            <a:prstGeom prst="line">
              <a:avLst/>
            </a:prstGeom>
            <a:ln w="63500">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66D4243-6A07-43B4-AE88-2058257D76FB}"/>
                </a:ext>
              </a:extLst>
            </p:cNvPr>
            <p:cNvSpPr txBox="1"/>
            <p:nvPr/>
          </p:nvSpPr>
          <p:spPr>
            <a:xfrm rot="18129785">
              <a:off x="60607" y="3234624"/>
              <a:ext cx="28798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mn-lt"/>
                  <a:ea typeface="+mn-ea"/>
                  <a:cs typeface="+mn-cs"/>
                </a:rPr>
                <a:t>Piezoelectricity</a:t>
              </a:r>
            </a:p>
          </p:txBody>
        </p:sp>
        <p:sp>
          <p:nvSpPr>
            <p:cNvPr id="31" name="TextBox 30">
              <a:extLst>
                <a:ext uri="{FF2B5EF4-FFF2-40B4-BE49-F238E27FC236}">
                  <a16:creationId xmlns:a16="http://schemas.microsoft.com/office/drawing/2014/main" id="{AA38A36A-6E0C-4BCB-A66D-107689284D06}"/>
                </a:ext>
              </a:extLst>
            </p:cNvPr>
            <p:cNvSpPr txBox="1"/>
            <p:nvPr/>
          </p:nvSpPr>
          <p:spPr>
            <a:xfrm>
              <a:off x="1539707" y="5892225"/>
              <a:ext cx="314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mn-lt"/>
                  <a:ea typeface="+mn-ea"/>
                  <a:cs typeface="+mn-cs"/>
                </a:rPr>
                <a:t>Magnetostriction</a:t>
              </a:r>
            </a:p>
          </p:txBody>
        </p:sp>
        <p:sp>
          <p:nvSpPr>
            <p:cNvPr id="32" name="TextBox 31">
              <a:extLst>
                <a:ext uri="{FF2B5EF4-FFF2-40B4-BE49-F238E27FC236}">
                  <a16:creationId xmlns:a16="http://schemas.microsoft.com/office/drawing/2014/main" id="{9CB786D4-3D88-4BDC-B2AD-DA410388F631}"/>
                </a:ext>
              </a:extLst>
            </p:cNvPr>
            <p:cNvSpPr txBox="1"/>
            <p:nvPr/>
          </p:nvSpPr>
          <p:spPr>
            <a:xfrm rot="3420607">
              <a:off x="2665236" y="3352476"/>
              <a:ext cx="4220803" cy="492443"/>
            </a:xfrm>
            <a:prstGeom prst="rect">
              <a:avLst/>
            </a:prstGeom>
            <a:solidFill>
              <a:srgbClr val="FCD5B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i="0" u="none" strike="noStrike" kern="1200" cap="none" spc="0" normalizeH="0" baseline="0" noProof="0" dirty="0">
                  <a:ln>
                    <a:noFill/>
                  </a:ln>
                  <a:solidFill>
                    <a:srgbClr val="C00000"/>
                  </a:solidFill>
                  <a:effectLst/>
                  <a:uLnTx/>
                  <a:uFillTx/>
                  <a:latin typeface="+mn-lt"/>
                  <a:ea typeface="+mn-ea"/>
                  <a:cs typeface="+mn-cs"/>
                </a:rPr>
                <a:t>Magnetoelectricity (intrinsic)</a:t>
              </a:r>
            </a:p>
          </p:txBody>
        </p:sp>
      </p:grpSp>
      <p:sp>
        <p:nvSpPr>
          <p:cNvPr id="33" name="TextBox 32">
            <a:extLst>
              <a:ext uri="{FF2B5EF4-FFF2-40B4-BE49-F238E27FC236}">
                <a16:creationId xmlns:a16="http://schemas.microsoft.com/office/drawing/2014/main" id="{5423E6CF-DDBA-447E-8BDC-B74D2673984C}"/>
              </a:ext>
            </a:extLst>
          </p:cNvPr>
          <p:cNvSpPr txBox="1"/>
          <p:nvPr/>
        </p:nvSpPr>
        <p:spPr>
          <a:xfrm>
            <a:off x="4191000" y="1038835"/>
            <a:ext cx="48698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Multiferroic  </a:t>
            </a:r>
            <a:r>
              <a:rPr kumimoji="0" lang="en-US" sz="2400" b="1" i="0" u="none" strike="noStrike" kern="1200" cap="none" spc="0" normalizeH="0" baseline="0" noProof="0" dirty="0">
                <a:ln>
                  <a:noFill/>
                </a:ln>
                <a:solidFill>
                  <a:prstClr val="black"/>
                </a:solidFill>
                <a:effectLst/>
                <a:uLnTx/>
                <a:uFillTx/>
                <a:latin typeface="Calibri"/>
                <a:ea typeface="+mn-ea"/>
                <a:cs typeface="+mn-cs"/>
              </a:rPr>
              <a:t>materials </a:t>
            </a:r>
            <a:r>
              <a:rPr kumimoji="0" lang="en-US" sz="2400" b="0" i="0" u="none" strike="noStrike" kern="1200" cap="none" spc="0" normalizeH="0" baseline="0" noProof="0" dirty="0">
                <a:ln>
                  <a:noFill/>
                </a:ln>
                <a:solidFill>
                  <a:prstClr val="black"/>
                </a:solidFill>
                <a:effectLst/>
                <a:uLnTx/>
                <a:uFillTx/>
                <a:latin typeface="Calibri"/>
                <a:ea typeface="+mn-ea"/>
                <a:cs typeface="+mn-cs"/>
              </a:rPr>
              <a:t>can have </a:t>
            </a:r>
            <a:r>
              <a:rPr kumimoji="0" lang="en-US" sz="2400" b="1" i="0" u="none" strike="noStrike" kern="1200" cap="none" spc="0" normalizeH="0" baseline="0" noProof="0" dirty="0">
                <a:ln>
                  <a:noFill/>
                </a:ln>
                <a:solidFill>
                  <a:prstClr val="black"/>
                </a:solidFill>
                <a:effectLst/>
                <a:uLnTx/>
                <a:uFillTx/>
                <a:latin typeface="Calibri"/>
                <a:ea typeface="+mn-ea"/>
                <a:cs typeface="+mn-cs"/>
              </a:rPr>
              <a:t>intrinsic </a:t>
            </a:r>
            <a:r>
              <a:rPr kumimoji="0" lang="en-US" sz="2400" b="0" i="0" u="none" strike="noStrike" kern="1200" cap="none" spc="0" normalizeH="0" baseline="0" noProof="0" dirty="0">
                <a:ln>
                  <a:noFill/>
                </a:ln>
                <a:solidFill>
                  <a:prstClr val="black"/>
                </a:solidFill>
                <a:effectLst/>
                <a:uLnTx/>
                <a:uFillTx/>
                <a:latin typeface="Calibri"/>
                <a:ea typeface="+mn-ea"/>
                <a:cs typeface="+mn-cs"/>
              </a:rPr>
              <a:t>magnetoelectric coupling</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93269835-866D-4988-A7DD-4AEC830DB27C}"/>
              </a:ext>
            </a:extLst>
          </p:cNvPr>
          <p:cNvSpPr/>
          <p:nvPr/>
        </p:nvSpPr>
        <p:spPr>
          <a:xfrm>
            <a:off x="5712774" y="4021277"/>
            <a:ext cx="3363200" cy="2308324"/>
          </a:xfrm>
          <a:prstGeom prst="rect">
            <a:avLst/>
          </a:prstGeom>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Room-temperature operation</a:t>
            </a:r>
          </a:p>
          <a:p>
            <a:pPr marL="800100" marR="0" lvl="1"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Not enough magnetoelectric coupling</a:t>
            </a:r>
          </a:p>
        </p:txBody>
      </p:sp>
      <p:sp>
        <p:nvSpPr>
          <p:cNvPr id="35" name="Rectangle 34">
            <a:extLst>
              <a:ext uri="{FF2B5EF4-FFF2-40B4-BE49-F238E27FC236}">
                <a16:creationId xmlns:a16="http://schemas.microsoft.com/office/drawing/2014/main" id="{AFDBC011-D0F8-415B-A8E7-0104C765AD2E}"/>
              </a:ext>
            </a:extLst>
          </p:cNvPr>
          <p:cNvSpPr/>
          <p:nvPr/>
        </p:nvSpPr>
        <p:spPr>
          <a:xfrm>
            <a:off x="5434433" y="3139768"/>
            <a:ext cx="3657179" cy="830997"/>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mn-lt"/>
                <a:ea typeface="+mn-ea"/>
                <a:cs typeface="+mn-cs"/>
              </a:rPr>
              <a:t>Issues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mn-lt"/>
                <a:ea typeface="+mn-ea"/>
                <a:cs typeface="+mn-cs"/>
              </a:rPr>
              <a:t>technological applications</a:t>
            </a:r>
          </a:p>
        </p:txBody>
      </p:sp>
      <p:sp>
        <p:nvSpPr>
          <p:cNvPr id="3" name="TextBox 2">
            <a:extLst>
              <a:ext uri="{FF2B5EF4-FFF2-40B4-BE49-F238E27FC236}">
                <a16:creationId xmlns:a16="http://schemas.microsoft.com/office/drawing/2014/main" id="{A2E5A5B1-6A5D-49E1-B63C-48C4CE688CB8}"/>
              </a:ext>
            </a:extLst>
          </p:cNvPr>
          <p:cNvSpPr txBox="1"/>
          <p:nvPr/>
        </p:nvSpPr>
        <p:spPr>
          <a:xfrm>
            <a:off x="9554547" y="1869832"/>
            <a:ext cx="1987420" cy="584775"/>
          </a:xfrm>
          <a:prstGeom prst="rect">
            <a:avLst/>
          </a:prstGeom>
          <a:noFill/>
        </p:spPr>
        <p:txBody>
          <a:bodyPr wrap="square" rtlCol="0">
            <a:spAutoFit/>
          </a:bodyPr>
          <a:lstStyle/>
          <a:p>
            <a:r>
              <a:rPr lang="en-US" b="1" dirty="0"/>
              <a:t>Problems at room temperature</a:t>
            </a:r>
          </a:p>
        </p:txBody>
      </p:sp>
    </p:spTree>
    <p:extLst>
      <p:ext uri="{BB962C8B-B14F-4D97-AF65-F5344CB8AC3E}">
        <p14:creationId xmlns:p14="http://schemas.microsoft.com/office/powerpoint/2010/main" val="18562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p:bldP spid="34" grpId="0"/>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52F95-6A58-4570-A120-D9F6A88C86A2}"/>
              </a:ext>
            </a:extLst>
          </p:cNvPr>
          <p:cNvSpPr>
            <a:spLocks noGrp="1"/>
          </p:cNvSpPr>
          <p:nvPr>
            <p:ph type="title"/>
          </p:nvPr>
        </p:nvSpPr>
        <p:spPr/>
        <p:txBody>
          <a:bodyPr/>
          <a:lstStyle/>
          <a:p>
            <a:r>
              <a:rPr lang="en-US" dirty="0"/>
              <a:t>Multiferroic composites</a:t>
            </a:r>
          </a:p>
        </p:txBody>
      </p:sp>
      <p:sp>
        <p:nvSpPr>
          <p:cNvPr id="4" name="Date Placeholder 3">
            <a:extLst>
              <a:ext uri="{FF2B5EF4-FFF2-40B4-BE49-F238E27FC236}">
                <a16:creationId xmlns:a16="http://schemas.microsoft.com/office/drawing/2014/main" id="{BDA577D9-3EAD-425B-8C2E-AACD3A14677C}"/>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13CB3A65-70C9-4E08-AC43-4C50CEEC6006}"/>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FB59EBCD-A456-4A8E-9A2E-B7F68291B4F9}"/>
              </a:ext>
            </a:extLst>
          </p:cNvPr>
          <p:cNvSpPr>
            <a:spLocks noGrp="1"/>
          </p:cNvSpPr>
          <p:nvPr>
            <p:ph type="sldNum" sz="quarter" idx="12"/>
          </p:nvPr>
        </p:nvSpPr>
        <p:spPr/>
        <p:txBody>
          <a:bodyPr/>
          <a:lstStyle/>
          <a:p>
            <a:fld id="{ABF20D17-0043-4445-9B8B-9F103D2306E2}" type="slidenum">
              <a:rPr lang="en-IN" smtClean="0"/>
              <a:pPr/>
              <a:t>26</a:t>
            </a:fld>
            <a:endParaRPr lang="en-IN" dirty="0"/>
          </a:p>
        </p:txBody>
      </p:sp>
      <mc:AlternateContent xmlns:mc="http://schemas.openxmlformats.org/markup-compatibility/2006" xmlns:a14="http://schemas.microsoft.com/office/drawing/2010/main">
        <mc:Choice Requires="a14">
          <p:sp>
            <p:nvSpPr>
              <p:cNvPr id="7" name="Object 6">
                <a:extLst>
                  <a:ext uri="{FF2B5EF4-FFF2-40B4-BE49-F238E27FC236}">
                    <a16:creationId xmlns:a16="http://schemas.microsoft.com/office/drawing/2014/main" id="{0E661BF9-2307-4ECE-8E91-02655C15EFD3}"/>
                  </a:ext>
                </a:extLst>
              </p:cNvPr>
              <p:cNvSpPr txBox="1"/>
              <p:nvPr/>
            </p:nvSpPr>
            <p:spPr bwMode="auto">
              <a:xfrm>
                <a:off x="6178909" y="4468600"/>
                <a:ext cx="2469791" cy="975235"/>
              </a:xfrm>
              <a:prstGeom prst="rect">
                <a:avLst/>
              </a:prstGeom>
              <a:solidFill>
                <a:schemeClr val="accent3">
                  <a:lumMod val="60000"/>
                  <a:lumOff val="40000"/>
                </a:schemeClr>
              </a:solidFill>
              <a:ln>
                <a:noFill/>
              </a:ln>
            </p:spPr>
            <p:txBody>
              <a:bodyPr>
                <a:normAutofit/>
              </a:bodyPr>
              <a:lstStyle/>
              <a:p>
                <a:pPr/>
                <a14:m>
                  <m:oMathPara xmlns:m="http://schemas.openxmlformats.org/officeDocument/2006/math">
                    <m:oMathParaPr>
                      <m:jc m:val="left"/>
                    </m:oMathParaPr>
                    <m:oMath xmlns:m="http://schemas.openxmlformats.org/officeDocument/2006/math">
                      <m:borderBox>
                        <m:borderBoxPr>
                          <m:ctrlPr>
                            <a:rPr lang="en-US" sz="2400" i="1">
                              <a:solidFill>
                                <a:srgbClr val="000000"/>
                              </a:solidFill>
                              <a:latin typeface="Cambria Math" panose="02040503050406030204" pitchFamily="18" charset="0"/>
                            </a:rPr>
                          </m:ctrlPr>
                        </m:borderBox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a:solidFill>
                                    <a:srgbClr val="000000"/>
                                  </a:solidFill>
                                  <a:latin typeface="Cambria Math" panose="02040503050406030204" pitchFamily="18" charset="0"/>
                                </a:rPr>
                                <m:t>𝑀𝐸</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𝜇</m:t>
                              </m:r>
                            </m:e>
                            <m:sub>
                              <m:r>
                                <a:rPr lang="en-US" sz="2400" i="1">
                                  <a:solidFill>
                                    <a:srgbClr val="000000"/>
                                  </a:solidFill>
                                  <a:latin typeface="Cambria Math" panose="02040503050406030204" pitchFamily="18" charset="0"/>
                                </a:rPr>
                                <m:t>0</m:t>
                              </m:r>
                            </m:sub>
                          </m:sSub>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𝑀</m:t>
                              </m:r>
                            </m:num>
                            <m:den>
                              <m:r>
                                <a:rPr lang="en-US" sz="2400" i="1">
                                  <a:solidFill>
                                    <a:srgbClr val="000000"/>
                                  </a:solidFill>
                                  <a:latin typeface="Cambria Math" panose="02040503050406030204" pitchFamily="18" charset="0"/>
                                </a:rPr>
                                <m:t>𝜕𝜎</m:t>
                              </m:r>
                            </m:den>
                          </m:f>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𝜕𝜎</m:t>
                              </m:r>
                            </m:num>
                            <m:den>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𝐸</m:t>
                              </m:r>
                            </m:den>
                          </m:f>
                        </m:e>
                      </m:borderBox>
                    </m:oMath>
                  </m:oMathPara>
                </a14:m>
                <a:endParaRPr lang="en-US" sz="2400" dirty="0"/>
              </a:p>
            </p:txBody>
          </p:sp>
        </mc:Choice>
        <mc:Fallback xmlns="">
          <p:sp>
            <p:nvSpPr>
              <p:cNvPr id="7" name="Object 6">
                <a:extLst>
                  <a:ext uri="{FF2B5EF4-FFF2-40B4-BE49-F238E27FC236}">
                    <a16:creationId xmlns:a16="http://schemas.microsoft.com/office/drawing/2014/main" id="{0E661BF9-2307-4ECE-8E91-02655C15EFD3}"/>
                  </a:ext>
                </a:extLst>
              </p:cNvPr>
              <p:cNvSpPr txBox="1">
                <a:spLocks noRot="1" noChangeAspect="1" noMove="1" noResize="1" noEditPoints="1" noAdjustHandles="1" noChangeArrowheads="1" noChangeShapeType="1" noTextEdit="1"/>
              </p:cNvSpPr>
              <p:nvPr/>
            </p:nvSpPr>
            <p:spPr bwMode="auto">
              <a:xfrm>
                <a:off x="6178909" y="4468600"/>
                <a:ext cx="2469791" cy="975235"/>
              </a:xfrm>
              <a:prstGeom prst="rect">
                <a:avLst/>
              </a:prstGeom>
              <a:blipFill>
                <a:blip r:embed="rId3"/>
                <a:stretch>
                  <a:fillRect/>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E4BE220A-CE3F-48A6-B065-3C1F8EF07E17}"/>
              </a:ext>
            </a:extLst>
          </p:cNvPr>
          <p:cNvSpPr txBox="1"/>
          <p:nvPr/>
        </p:nvSpPr>
        <p:spPr>
          <a:xfrm>
            <a:off x="4502733" y="967608"/>
            <a:ext cx="4641267"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Multiferroic  </a:t>
            </a:r>
            <a:r>
              <a:rPr kumimoji="0" lang="en-US" sz="2400" b="1" i="0" u="none" strike="noStrike" kern="1200" cap="none" spc="0" normalizeH="0" baseline="0" noProof="0" dirty="0">
                <a:ln>
                  <a:noFill/>
                </a:ln>
                <a:solidFill>
                  <a:prstClr val="black"/>
                </a:solidFill>
                <a:effectLst/>
                <a:uLnTx/>
                <a:uFillTx/>
                <a:latin typeface="Calibri"/>
                <a:ea typeface="+mn-ea"/>
                <a:cs typeface="+mn-cs"/>
              </a:rPr>
              <a:t>heterostructures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a:extLst>
              <a:ext uri="{FF2B5EF4-FFF2-40B4-BE49-F238E27FC236}">
                <a16:creationId xmlns:a16="http://schemas.microsoft.com/office/drawing/2014/main" id="{64A0B6DF-F6C9-41C3-B8EC-65DC0428505F}"/>
              </a:ext>
            </a:extLst>
          </p:cNvPr>
          <p:cNvSpPr txBox="1"/>
          <p:nvPr/>
        </p:nvSpPr>
        <p:spPr>
          <a:xfrm>
            <a:off x="6370330" y="3929993"/>
            <a:ext cx="2209800" cy="461665"/>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Stress-mediated</a:t>
            </a:r>
          </a:p>
        </p:txBody>
      </p:sp>
      <p:grpSp>
        <p:nvGrpSpPr>
          <p:cNvPr id="10" name="Group 9">
            <a:extLst>
              <a:ext uri="{FF2B5EF4-FFF2-40B4-BE49-F238E27FC236}">
                <a16:creationId xmlns:a16="http://schemas.microsoft.com/office/drawing/2014/main" id="{07133BE8-F1B0-48BA-9340-8071231F6473}"/>
              </a:ext>
            </a:extLst>
          </p:cNvPr>
          <p:cNvGrpSpPr/>
          <p:nvPr/>
        </p:nvGrpSpPr>
        <p:grpSpPr>
          <a:xfrm>
            <a:off x="152400" y="970261"/>
            <a:ext cx="5867400" cy="5235446"/>
            <a:chOff x="152400" y="1084557"/>
            <a:chExt cx="5867400" cy="5235446"/>
          </a:xfrm>
        </p:grpSpPr>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52A7D96A-25CE-4CD3-8AEB-AF902C1F1BCF}"/>
                    </a:ext>
                  </a:extLst>
                </p:cNvPr>
                <p:cNvSpPr/>
                <p:nvPr/>
              </p:nvSpPr>
              <p:spPr>
                <a:xfrm>
                  <a:off x="152400" y="5351757"/>
                  <a:ext cx="685800" cy="685800"/>
                </a:xfrm>
                <a:prstGeom prst="ellipse">
                  <a:avLst/>
                </a:prstGeom>
                <a:solidFill>
                  <a:srgbClr val="FF0000">
                    <a:alpha val="8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b="1" i="1" smtClean="0">
                            <a:solidFill>
                              <a:srgbClr val="000000"/>
                            </a:solidFill>
                            <a:latin typeface="Cambria Math" panose="02040503050406030204" pitchFamily="18" charset="0"/>
                            <a:ea typeface="Cambria Math" panose="02040503050406030204" pitchFamily="18" charset="0"/>
                          </a:rPr>
                          <m:t>𝝈</m:t>
                        </m:r>
                      </m:oMath>
                    </m:oMathPara>
                  </a14:m>
                  <a:endParaRPr kumimoji="0" lang="en-US" sz="3600" b="1" i="0" u="none" strike="noStrike" kern="1200" cap="none" spc="0" normalizeH="0" baseline="0" noProof="0" dirty="0">
                    <a:ln>
                      <a:noFill/>
                    </a:ln>
                    <a:solidFill>
                      <a:prstClr val="white"/>
                    </a:solidFill>
                    <a:effectLst/>
                    <a:uLnTx/>
                    <a:uFillTx/>
                    <a:latin typeface="Calibri"/>
                  </a:endParaRPr>
                </a:p>
              </p:txBody>
            </p:sp>
          </mc:Choice>
          <mc:Fallback xmlns="">
            <p:sp>
              <p:nvSpPr>
                <p:cNvPr id="11" name="Oval 10">
                  <a:extLst>
                    <a:ext uri="{FF2B5EF4-FFF2-40B4-BE49-F238E27FC236}">
                      <a16:creationId xmlns:a16="http://schemas.microsoft.com/office/drawing/2014/main" id="{52A7D96A-25CE-4CD3-8AEB-AF902C1F1BCF}"/>
                    </a:ext>
                  </a:extLst>
                </p:cNvPr>
                <p:cNvSpPr>
                  <a:spLocks noRot="1" noChangeAspect="1" noMove="1" noResize="1" noEditPoints="1" noAdjustHandles="1" noChangeArrowheads="1" noChangeShapeType="1" noTextEdit="1"/>
                </p:cNvSpPr>
                <p:nvPr/>
              </p:nvSpPr>
              <p:spPr>
                <a:xfrm>
                  <a:off x="152400" y="5351757"/>
                  <a:ext cx="685800" cy="685800"/>
                </a:xfrm>
                <a:prstGeom prst="ellipse">
                  <a:avLst/>
                </a:prstGeom>
                <a:blipFill>
                  <a:blip r:embed="rId4"/>
                  <a:stretch>
                    <a:fillRect/>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11BA1FDE-F8F6-4CEE-A11F-B3F8FE2864B1}"/>
                    </a:ext>
                  </a:extLst>
                </p:cNvPr>
                <p:cNvSpPr/>
                <p:nvPr/>
              </p:nvSpPr>
              <p:spPr>
                <a:xfrm>
                  <a:off x="2057400" y="4132557"/>
                  <a:ext cx="685800" cy="685800"/>
                </a:xfrm>
                <a:prstGeom prst="ellipse">
                  <a:avLst/>
                </a:prstGeom>
                <a:solidFill>
                  <a:srgbClr val="FF0000">
                    <a:alpha val="8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1" i="1" smtClean="0">
                            <a:solidFill>
                              <a:srgbClr val="000000"/>
                            </a:solidFill>
                            <a:latin typeface="Cambria Math" panose="02040503050406030204" pitchFamily="18" charset="0"/>
                            <a:ea typeface="Cambria Math" panose="02040503050406030204" pitchFamily="18" charset="0"/>
                          </a:rPr>
                          <m:t>𝜺</m:t>
                        </m:r>
                      </m:oMath>
                    </m:oMathPara>
                  </a14:m>
                  <a:endParaRPr kumimoji="0" lang="en-US" sz="4600" b="1" i="0" u="none" strike="noStrike" kern="1200" cap="none" spc="0" normalizeH="0" baseline="0" noProof="0" dirty="0">
                    <a:ln>
                      <a:noFill/>
                    </a:ln>
                    <a:solidFill>
                      <a:prstClr val="white"/>
                    </a:solidFill>
                    <a:effectLst/>
                    <a:uLnTx/>
                    <a:uFillTx/>
                    <a:latin typeface="Calibri"/>
                  </a:endParaRPr>
                </a:p>
              </p:txBody>
            </p:sp>
          </mc:Choice>
          <mc:Fallback xmlns="">
            <p:sp>
              <p:nvSpPr>
                <p:cNvPr id="12" name="Oval 11">
                  <a:extLst>
                    <a:ext uri="{FF2B5EF4-FFF2-40B4-BE49-F238E27FC236}">
                      <a16:creationId xmlns:a16="http://schemas.microsoft.com/office/drawing/2014/main" id="{11BA1FDE-F8F6-4CEE-A11F-B3F8FE2864B1}"/>
                    </a:ext>
                  </a:extLst>
                </p:cNvPr>
                <p:cNvSpPr>
                  <a:spLocks noRot="1" noChangeAspect="1" noMove="1" noResize="1" noEditPoints="1" noAdjustHandles="1" noChangeArrowheads="1" noChangeShapeType="1" noTextEdit="1"/>
                </p:cNvSpPr>
                <p:nvPr/>
              </p:nvSpPr>
              <p:spPr>
                <a:xfrm>
                  <a:off x="2057400" y="4132557"/>
                  <a:ext cx="685800" cy="685800"/>
                </a:xfrm>
                <a:prstGeom prst="ellipse">
                  <a:avLst/>
                </a:prstGeom>
                <a:blipFill>
                  <a:blip r:embed="rId5"/>
                  <a:stretch>
                    <a:fillRect/>
                  </a:stretch>
                </a:blipFill>
                <a:ln>
                  <a:solidFill>
                    <a:srgbClr val="FF0000"/>
                  </a:solidFill>
                </a:ln>
              </p:spPr>
              <p:txBody>
                <a:bodyPr/>
                <a:lstStyle/>
                <a:p>
                  <a:r>
                    <a:rPr lang="en-US">
                      <a:noFill/>
                    </a:rPr>
                    <a:t> </a:t>
                  </a:r>
                </a:p>
              </p:txBody>
            </p:sp>
          </mc:Fallback>
        </mc:AlternateContent>
        <p:sp>
          <p:nvSpPr>
            <p:cNvPr id="13" name="Oval 12">
              <a:extLst>
                <a:ext uri="{FF2B5EF4-FFF2-40B4-BE49-F238E27FC236}">
                  <a16:creationId xmlns:a16="http://schemas.microsoft.com/office/drawing/2014/main" id="{2C05EA50-B4FA-499E-8C59-A2FDE7E4CB84}"/>
                </a:ext>
              </a:extLst>
            </p:cNvPr>
            <p:cNvSpPr/>
            <p:nvPr/>
          </p:nvSpPr>
          <p:spPr>
            <a:xfrm>
              <a:off x="2715490" y="2989557"/>
              <a:ext cx="685800" cy="685800"/>
            </a:xfrm>
            <a:prstGeom prst="ellipse">
              <a:avLst/>
            </a:prstGeom>
            <a:solidFill>
              <a:srgbClr val="92D050">
                <a:alpha val="82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P</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4" name="Oval 13">
              <a:extLst>
                <a:ext uri="{FF2B5EF4-FFF2-40B4-BE49-F238E27FC236}">
                  <a16:creationId xmlns:a16="http://schemas.microsoft.com/office/drawing/2014/main" id="{03B7D8B5-6F27-4A07-81DB-300C6E6531C4}"/>
                </a:ext>
              </a:extLst>
            </p:cNvPr>
            <p:cNvSpPr/>
            <p:nvPr/>
          </p:nvSpPr>
          <p:spPr>
            <a:xfrm>
              <a:off x="2743200" y="1084557"/>
              <a:ext cx="685800" cy="685800"/>
            </a:xfrm>
            <a:prstGeom prst="ellipse">
              <a:avLst/>
            </a:prstGeom>
            <a:solidFill>
              <a:srgbClr val="92D050">
                <a:alpha val="82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E</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5" name="Oval 14">
              <a:extLst>
                <a:ext uri="{FF2B5EF4-FFF2-40B4-BE49-F238E27FC236}">
                  <a16:creationId xmlns:a16="http://schemas.microsoft.com/office/drawing/2014/main" id="{26554E7D-8D4A-4323-81D4-2BF7769BFC6C}"/>
                </a:ext>
              </a:extLst>
            </p:cNvPr>
            <p:cNvSpPr/>
            <p:nvPr/>
          </p:nvSpPr>
          <p:spPr>
            <a:xfrm>
              <a:off x="5334000" y="5351757"/>
              <a:ext cx="685800" cy="685800"/>
            </a:xfrm>
            <a:prstGeom prst="ellipse">
              <a:avLst/>
            </a:prstGeom>
            <a:solidFill>
              <a:schemeClr val="accent1">
                <a:lumMod val="60000"/>
                <a:lumOff val="40000"/>
                <a:alpha val="8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H</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6" name="Oval 15">
              <a:extLst>
                <a:ext uri="{FF2B5EF4-FFF2-40B4-BE49-F238E27FC236}">
                  <a16:creationId xmlns:a16="http://schemas.microsoft.com/office/drawing/2014/main" id="{F43ECC72-356B-43CD-94B7-43DA85EF697A}"/>
                </a:ext>
              </a:extLst>
            </p:cNvPr>
            <p:cNvSpPr/>
            <p:nvPr/>
          </p:nvSpPr>
          <p:spPr>
            <a:xfrm>
              <a:off x="3352800" y="4132557"/>
              <a:ext cx="685800" cy="685800"/>
            </a:xfrm>
            <a:prstGeom prst="ellipse">
              <a:avLst/>
            </a:prstGeom>
            <a:solidFill>
              <a:schemeClr val="accent1">
                <a:lumMod val="60000"/>
                <a:lumOff val="40000"/>
                <a:alpha val="8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rPr>
                <a:t>M</a:t>
              </a:r>
            </a:p>
          </p:txBody>
        </p:sp>
        <p:cxnSp>
          <p:nvCxnSpPr>
            <p:cNvPr id="17" name="Straight Connector 16">
              <a:extLst>
                <a:ext uri="{FF2B5EF4-FFF2-40B4-BE49-F238E27FC236}">
                  <a16:creationId xmlns:a16="http://schemas.microsoft.com/office/drawing/2014/main" id="{CF779C35-B889-4400-92CC-F5B379C40E20}"/>
                </a:ext>
              </a:extLst>
            </p:cNvPr>
            <p:cNvCxnSpPr>
              <a:stCxn id="12" idx="6"/>
              <a:endCxn id="16" idx="2"/>
            </p:cNvCxnSpPr>
            <p:nvPr/>
          </p:nvCxnSpPr>
          <p:spPr>
            <a:xfrm>
              <a:off x="2743200" y="4475457"/>
              <a:ext cx="60960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A3104F-8A11-498D-B10D-99E7DBA9D673}"/>
                </a:ext>
              </a:extLst>
            </p:cNvPr>
            <p:cNvCxnSpPr>
              <a:stCxn id="12" idx="0"/>
              <a:endCxn id="13" idx="3"/>
            </p:cNvCxnSpPr>
            <p:nvPr/>
          </p:nvCxnSpPr>
          <p:spPr>
            <a:xfrm flipV="1">
              <a:off x="2400300" y="3574924"/>
              <a:ext cx="415623" cy="5576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85DFC5-0990-466A-A13A-52AE958E826F}"/>
                </a:ext>
              </a:extLst>
            </p:cNvPr>
            <p:cNvCxnSpPr>
              <a:stCxn id="16" idx="0"/>
              <a:endCxn id="13" idx="5"/>
            </p:cNvCxnSpPr>
            <p:nvPr/>
          </p:nvCxnSpPr>
          <p:spPr>
            <a:xfrm flipH="1" flipV="1">
              <a:off x="3300857" y="3574924"/>
              <a:ext cx="394843" cy="5576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9367C5-E1B8-48CA-B306-9C29C89F714F}"/>
                </a:ext>
              </a:extLst>
            </p:cNvPr>
            <p:cNvCxnSpPr>
              <a:stCxn id="11" idx="7"/>
              <a:endCxn id="12" idx="3"/>
            </p:cNvCxnSpPr>
            <p:nvPr/>
          </p:nvCxnSpPr>
          <p:spPr>
            <a:xfrm flipV="1">
              <a:off x="737767" y="4717924"/>
              <a:ext cx="1420066" cy="734266"/>
            </a:xfrm>
            <a:prstGeom prst="line">
              <a:avLst/>
            </a:prstGeom>
            <a:ln w="412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82771E-3B87-46FA-9BD5-576F92C96AA8}"/>
                </a:ext>
              </a:extLst>
            </p:cNvPr>
            <p:cNvCxnSpPr>
              <a:stCxn id="15" idx="1"/>
              <a:endCxn id="16" idx="5"/>
            </p:cNvCxnSpPr>
            <p:nvPr/>
          </p:nvCxnSpPr>
          <p:spPr>
            <a:xfrm flipH="1" flipV="1">
              <a:off x="3938167" y="4717924"/>
              <a:ext cx="1496266" cy="734266"/>
            </a:xfrm>
            <a:prstGeom prst="line">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51BF8F-247C-42DA-A6EA-B69801446FA8}"/>
                </a:ext>
              </a:extLst>
            </p:cNvPr>
            <p:cNvCxnSpPr>
              <a:stCxn id="14" idx="4"/>
              <a:endCxn id="13" idx="0"/>
            </p:cNvCxnSpPr>
            <p:nvPr/>
          </p:nvCxnSpPr>
          <p:spPr>
            <a:xfrm flipH="1">
              <a:off x="3058390" y="1770357"/>
              <a:ext cx="27710" cy="1219200"/>
            </a:xfrm>
            <a:prstGeom prst="line">
              <a:avLst/>
            </a:prstGeom>
            <a:ln w="41275">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47EC82-64DA-4F0A-B456-FB1B9B8F8693}"/>
                </a:ext>
              </a:extLst>
            </p:cNvPr>
            <p:cNvCxnSpPr>
              <a:stCxn id="11" idx="6"/>
              <a:endCxn id="15" idx="2"/>
            </p:cNvCxnSpPr>
            <p:nvPr/>
          </p:nvCxnSpPr>
          <p:spPr>
            <a:xfrm>
              <a:off x="838200" y="5694657"/>
              <a:ext cx="449580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C1CABE5-F6D1-468E-AFC0-22A703905FB8}"/>
                </a:ext>
              </a:extLst>
            </p:cNvPr>
            <p:cNvCxnSpPr>
              <a:stCxn id="11" idx="0"/>
              <a:endCxn id="14" idx="3"/>
            </p:cNvCxnSpPr>
            <p:nvPr/>
          </p:nvCxnSpPr>
          <p:spPr>
            <a:xfrm flipV="1">
              <a:off x="495300" y="1669924"/>
              <a:ext cx="2348333" cy="36818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BA83E0-809D-4EF6-A9B5-28F49659A215}"/>
                </a:ext>
              </a:extLst>
            </p:cNvPr>
            <p:cNvCxnSpPr>
              <a:stCxn id="15" idx="0"/>
              <a:endCxn id="14" idx="5"/>
            </p:cNvCxnSpPr>
            <p:nvPr/>
          </p:nvCxnSpPr>
          <p:spPr>
            <a:xfrm flipH="1" flipV="1">
              <a:off x="3328567" y="1669924"/>
              <a:ext cx="2348333" cy="36818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90CB2E-5721-454E-B155-D6AA9F4EAF15}"/>
                </a:ext>
              </a:extLst>
            </p:cNvPr>
            <p:cNvCxnSpPr>
              <a:endCxn id="13" idx="2"/>
            </p:cNvCxnSpPr>
            <p:nvPr/>
          </p:nvCxnSpPr>
          <p:spPr>
            <a:xfrm flipV="1">
              <a:off x="644235" y="3332457"/>
              <a:ext cx="2071255" cy="2047011"/>
            </a:xfrm>
            <a:prstGeom prst="line">
              <a:avLst/>
            </a:prstGeom>
            <a:ln w="63500">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FC81EE-832C-4B83-9941-337D66EBF509}"/>
                </a:ext>
              </a:extLst>
            </p:cNvPr>
            <p:cNvCxnSpPr>
              <a:endCxn id="13" idx="6"/>
            </p:cNvCxnSpPr>
            <p:nvPr/>
          </p:nvCxnSpPr>
          <p:spPr>
            <a:xfrm flipH="1" flipV="1">
              <a:off x="3401290" y="3332457"/>
              <a:ext cx="2154385" cy="2043546"/>
            </a:xfrm>
            <a:prstGeom prst="line">
              <a:avLst/>
            </a:prstGeom>
            <a:ln w="63500">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1B4160-7FAC-4257-B11B-25B4C2D94A62}"/>
                </a:ext>
              </a:extLst>
            </p:cNvPr>
            <p:cNvCxnSpPr>
              <a:cxnSpLocks/>
              <a:endCxn id="16" idx="3"/>
            </p:cNvCxnSpPr>
            <p:nvPr/>
          </p:nvCxnSpPr>
          <p:spPr>
            <a:xfrm flipV="1">
              <a:off x="796635" y="4717924"/>
              <a:ext cx="2656598" cy="862436"/>
            </a:xfrm>
            <a:prstGeom prst="line">
              <a:avLst/>
            </a:prstGeom>
            <a:ln w="63500">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1E7B19-2681-4E90-9369-DB743D2642C1}"/>
                </a:ext>
              </a:extLst>
            </p:cNvPr>
            <p:cNvCxnSpPr>
              <a:cxnSpLocks/>
              <a:endCxn id="12" idx="5"/>
            </p:cNvCxnSpPr>
            <p:nvPr/>
          </p:nvCxnSpPr>
          <p:spPr>
            <a:xfrm flipH="1" flipV="1">
              <a:off x="2642767" y="4717924"/>
              <a:ext cx="2718946" cy="848580"/>
            </a:xfrm>
            <a:prstGeom prst="line">
              <a:avLst/>
            </a:prstGeom>
            <a:ln w="63500">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6DA5ED-7271-4307-997D-F35459ED212C}"/>
                </a:ext>
              </a:extLst>
            </p:cNvPr>
            <p:cNvCxnSpPr>
              <a:endCxn id="12" idx="1"/>
            </p:cNvCxnSpPr>
            <p:nvPr/>
          </p:nvCxnSpPr>
          <p:spPr>
            <a:xfrm flipH="1">
              <a:off x="2157833" y="1756502"/>
              <a:ext cx="800101" cy="2476488"/>
            </a:xfrm>
            <a:prstGeom prst="line">
              <a:avLst/>
            </a:prstGeom>
            <a:ln w="63500">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05B82E-CA10-4856-9F1D-5D588455CADC}"/>
                </a:ext>
              </a:extLst>
            </p:cNvPr>
            <p:cNvCxnSpPr>
              <a:endCxn id="16" idx="7"/>
            </p:cNvCxnSpPr>
            <p:nvPr/>
          </p:nvCxnSpPr>
          <p:spPr>
            <a:xfrm>
              <a:off x="3214256" y="1756502"/>
              <a:ext cx="723911" cy="2476488"/>
            </a:xfrm>
            <a:prstGeom prst="line">
              <a:avLst/>
            </a:prstGeom>
            <a:ln w="63500">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A1C6A73-92BC-401B-83B6-EA6A91E0D862}"/>
                </a:ext>
              </a:extLst>
            </p:cNvPr>
            <p:cNvSpPr txBox="1"/>
            <p:nvPr/>
          </p:nvSpPr>
          <p:spPr>
            <a:xfrm rot="18129785">
              <a:off x="60608" y="2897930"/>
              <a:ext cx="2879893" cy="584775"/>
            </a:xfrm>
            <a:prstGeom prst="rect">
              <a:avLst/>
            </a:prstGeom>
            <a:solidFill>
              <a:srgbClr val="FCD5B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i="0" u="none" strike="noStrike" kern="1200" cap="none" spc="0" normalizeH="0" baseline="0" noProof="0" dirty="0">
                  <a:ln>
                    <a:noFill/>
                  </a:ln>
                  <a:solidFill>
                    <a:srgbClr val="C00000"/>
                  </a:solidFill>
                  <a:effectLst/>
                  <a:uLnTx/>
                  <a:uFillTx/>
                  <a:latin typeface="+mn-lt"/>
                  <a:ea typeface="+mn-ea"/>
                  <a:cs typeface="+mn-cs"/>
                </a:rPr>
                <a:t>Piezoelectricity</a:t>
              </a:r>
            </a:p>
          </p:txBody>
        </p:sp>
        <p:sp>
          <p:nvSpPr>
            <p:cNvPr id="33" name="TextBox 32">
              <a:extLst>
                <a:ext uri="{FF2B5EF4-FFF2-40B4-BE49-F238E27FC236}">
                  <a16:creationId xmlns:a16="http://schemas.microsoft.com/office/drawing/2014/main" id="{35EE8489-191D-4AF7-9790-BFFDCEB64BDA}"/>
                </a:ext>
              </a:extLst>
            </p:cNvPr>
            <p:cNvSpPr txBox="1"/>
            <p:nvPr/>
          </p:nvSpPr>
          <p:spPr>
            <a:xfrm>
              <a:off x="1539707" y="5735228"/>
              <a:ext cx="3146593" cy="584775"/>
            </a:xfrm>
            <a:prstGeom prst="rect">
              <a:avLst/>
            </a:prstGeom>
            <a:solidFill>
              <a:srgbClr val="FCD5B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i="0" u="none" strike="noStrike" kern="1200" cap="none" spc="0" normalizeH="0" baseline="0" noProof="0" dirty="0">
                  <a:ln>
                    <a:noFill/>
                  </a:ln>
                  <a:solidFill>
                    <a:srgbClr val="C00000"/>
                  </a:solidFill>
                  <a:effectLst/>
                  <a:uLnTx/>
                  <a:uFillTx/>
                  <a:latin typeface="+mn-lt"/>
                  <a:ea typeface="+mn-ea"/>
                  <a:cs typeface="+mn-cs"/>
                </a:rPr>
                <a:t>Magnetostriction</a:t>
              </a:r>
            </a:p>
          </p:txBody>
        </p:sp>
        <p:sp>
          <p:nvSpPr>
            <p:cNvPr id="34" name="TextBox 33">
              <a:extLst>
                <a:ext uri="{FF2B5EF4-FFF2-40B4-BE49-F238E27FC236}">
                  <a16:creationId xmlns:a16="http://schemas.microsoft.com/office/drawing/2014/main" id="{5D57F82D-2EEA-4D97-8A9E-43B2BFB04DBB}"/>
                </a:ext>
              </a:extLst>
            </p:cNvPr>
            <p:cNvSpPr txBox="1"/>
            <p:nvPr/>
          </p:nvSpPr>
          <p:spPr>
            <a:xfrm rot="3405324">
              <a:off x="2575780" y="3116807"/>
              <a:ext cx="4220803"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mn-lt"/>
                  <a:ea typeface="+mn-ea"/>
                  <a:cs typeface="+mn-cs"/>
                </a:rPr>
                <a:t>Magnetoelectricity (intrinsic)</a:t>
              </a:r>
            </a:p>
          </p:txBody>
        </p:sp>
      </p:grpSp>
      <p:sp>
        <p:nvSpPr>
          <p:cNvPr id="35" name="Rectangle 34">
            <a:extLst>
              <a:ext uri="{FF2B5EF4-FFF2-40B4-BE49-F238E27FC236}">
                <a16:creationId xmlns:a16="http://schemas.microsoft.com/office/drawing/2014/main" id="{524C1C6E-F959-4955-A0B2-275B5866409F}"/>
              </a:ext>
            </a:extLst>
          </p:cNvPr>
          <p:cNvSpPr/>
          <p:nvPr/>
        </p:nvSpPr>
        <p:spPr>
          <a:xfrm>
            <a:off x="5361711" y="2919500"/>
            <a:ext cx="3640419" cy="830997"/>
          </a:xfrm>
          <a:prstGeom prst="rect">
            <a:avLst/>
          </a:prstGeom>
          <a:solidFill>
            <a:schemeClr val="accent2">
              <a:lumMod val="20000"/>
              <a:lumOff val="80000"/>
            </a:schemeClr>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a:ea typeface="+mn-ea"/>
                <a:cs typeface="+mn-cs"/>
              </a:rPr>
              <a:t>Enhanced magnetoelectric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a:ea typeface="+mn-ea"/>
                <a:cs typeface="+mn-cs"/>
              </a:rPr>
              <a:t>coupling by strain</a:t>
            </a:r>
          </a:p>
        </p:txBody>
      </p:sp>
      <p:grpSp>
        <p:nvGrpSpPr>
          <p:cNvPr id="36" name="Group 35">
            <a:extLst>
              <a:ext uri="{FF2B5EF4-FFF2-40B4-BE49-F238E27FC236}">
                <a16:creationId xmlns:a16="http://schemas.microsoft.com/office/drawing/2014/main" id="{4C72871E-CD12-4647-AA48-4A064B028CAE}"/>
              </a:ext>
            </a:extLst>
          </p:cNvPr>
          <p:cNvGrpSpPr/>
          <p:nvPr/>
        </p:nvGrpSpPr>
        <p:grpSpPr>
          <a:xfrm>
            <a:off x="6023918" y="1739606"/>
            <a:ext cx="2383926" cy="990544"/>
            <a:chOff x="5791200" y="1143000"/>
            <a:chExt cx="2934228" cy="1219201"/>
          </a:xfrm>
        </p:grpSpPr>
        <p:sp>
          <p:nvSpPr>
            <p:cNvPr id="37" name="Rectangle 36">
              <a:extLst>
                <a:ext uri="{FF2B5EF4-FFF2-40B4-BE49-F238E27FC236}">
                  <a16:creationId xmlns:a16="http://schemas.microsoft.com/office/drawing/2014/main" id="{0F23A27C-E5A5-41C3-A109-1161EDD3EC3A}"/>
                </a:ext>
              </a:extLst>
            </p:cNvPr>
            <p:cNvSpPr/>
            <p:nvPr/>
          </p:nvSpPr>
          <p:spPr>
            <a:xfrm>
              <a:off x="5791202" y="1658829"/>
              <a:ext cx="1957944" cy="703372"/>
            </a:xfrm>
            <a:prstGeom prst="rect">
              <a:avLst/>
            </a:prstGeom>
            <a:solidFill>
              <a:srgbClr val="F79646">
                <a:lumMod val="75000"/>
              </a:srgbClr>
            </a:solidFill>
            <a:ln w="25400" cap="flat" cmpd="sng" algn="ctr">
              <a:solidFill>
                <a:srgbClr val="4F81BD">
                  <a:shade val="50000"/>
                </a:srgbClr>
              </a:solidFill>
              <a:prstDash val="solid"/>
            </a:ln>
            <a:effectLst/>
          </p:spPr>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mn-cs"/>
                </a:rPr>
                <a:t>Piezoelectric</a:t>
              </a:r>
            </a:p>
          </p:txBody>
        </p:sp>
        <p:sp>
          <p:nvSpPr>
            <p:cNvPr id="38" name="TextBox 37">
              <a:extLst>
                <a:ext uri="{FF2B5EF4-FFF2-40B4-BE49-F238E27FC236}">
                  <a16:creationId xmlns:a16="http://schemas.microsoft.com/office/drawing/2014/main" id="{FD4EB470-DBF0-497B-8FB0-F1D310781E0F}"/>
                </a:ext>
              </a:extLst>
            </p:cNvPr>
            <p:cNvSpPr txBox="1"/>
            <p:nvPr/>
          </p:nvSpPr>
          <p:spPr>
            <a:xfrm>
              <a:off x="7750908" y="1868412"/>
              <a:ext cx="974520" cy="4057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Strain</a:t>
              </a:r>
              <a:endParaRPr kumimoji="0" lang="en-US" sz="1600" b="0" i="0" u="none" strike="noStrike" kern="0" cap="none" spc="0" normalizeH="0" baseline="-25000" noProof="0" dirty="0">
                <a:ln>
                  <a:noFill/>
                </a:ln>
                <a:solidFill>
                  <a:prstClr val="black"/>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1CB47945-9E85-496E-ADA5-E4DDFF96C83D}"/>
                </a:ext>
              </a:extLst>
            </p:cNvPr>
            <p:cNvCxnSpPr>
              <a:cxnSpLocks/>
            </p:cNvCxnSpPr>
            <p:nvPr/>
          </p:nvCxnSpPr>
          <p:spPr>
            <a:xfrm flipV="1">
              <a:off x="8078381" y="1480747"/>
              <a:ext cx="1" cy="470960"/>
            </a:xfrm>
            <a:prstGeom prst="straightConnector1">
              <a:avLst/>
            </a:prstGeom>
            <a:noFill/>
            <a:ln w="25400" cap="flat" cmpd="sng" algn="ctr">
              <a:solidFill>
                <a:srgbClr val="4F81BD">
                  <a:shade val="95000"/>
                  <a:satMod val="105000"/>
                </a:srgbClr>
              </a:solidFill>
              <a:prstDash val="solid"/>
              <a:headEnd type="stealth" w="lg" len="lg"/>
              <a:tailEnd type="none" w="lg" len="lg"/>
            </a:ln>
            <a:effectLst/>
          </p:spPr>
        </p:cxnSp>
        <p:sp>
          <p:nvSpPr>
            <p:cNvPr id="40" name="Rectangle 39">
              <a:extLst>
                <a:ext uri="{FF2B5EF4-FFF2-40B4-BE49-F238E27FC236}">
                  <a16:creationId xmlns:a16="http://schemas.microsoft.com/office/drawing/2014/main" id="{916A0641-55E8-4140-A713-6BA96B509E47}"/>
                </a:ext>
              </a:extLst>
            </p:cNvPr>
            <p:cNvSpPr/>
            <p:nvPr/>
          </p:nvSpPr>
          <p:spPr>
            <a:xfrm>
              <a:off x="5791200" y="1143000"/>
              <a:ext cx="1957944" cy="534290"/>
            </a:xfrm>
            <a:prstGeom prst="rect">
              <a:avLst/>
            </a:prstGeom>
            <a:solidFill>
              <a:srgbClr val="4F81BD">
                <a:lumMod val="75000"/>
              </a:srgbClr>
            </a:solidFill>
            <a:ln w="25400" cap="flat" cmpd="sng" algn="ctr">
              <a:solidFill>
                <a:srgbClr val="4F81BD">
                  <a:shade val="50000"/>
                </a:srgbClr>
              </a:solidFill>
              <a:prstDash val="solid"/>
            </a:ln>
            <a:effectLst/>
          </p:spPr>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mn-cs"/>
                </a:rPr>
                <a:t>Magnetostrictive</a:t>
              </a:r>
            </a:p>
          </p:txBody>
        </p:sp>
      </p:grpSp>
    </p:spTree>
    <p:extLst>
      <p:ext uri="{BB962C8B-B14F-4D97-AF65-F5344CB8AC3E}">
        <p14:creationId xmlns:p14="http://schemas.microsoft.com/office/powerpoint/2010/main" val="412408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58FC-5B68-4297-8DB2-41976E7705A0}"/>
              </a:ext>
            </a:extLst>
          </p:cNvPr>
          <p:cNvSpPr>
            <a:spLocks noGrp="1"/>
          </p:cNvSpPr>
          <p:nvPr>
            <p:ph type="title"/>
          </p:nvPr>
        </p:nvSpPr>
        <p:spPr/>
        <p:txBody>
          <a:bodyPr/>
          <a:lstStyle/>
          <a:p>
            <a:r>
              <a:rPr lang="en-US" dirty="0"/>
              <a:t>Magnetostriction</a:t>
            </a:r>
          </a:p>
        </p:txBody>
      </p:sp>
      <p:sp>
        <p:nvSpPr>
          <p:cNvPr id="4" name="Date Placeholder 3">
            <a:extLst>
              <a:ext uri="{FF2B5EF4-FFF2-40B4-BE49-F238E27FC236}">
                <a16:creationId xmlns:a16="http://schemas.microsoft.com/office/drawing/2014/main" id="{FDBEB9D5-58D8-4CE8-B38E-F6D7F8449F90}"/>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EB28501C-E39A-4731-B34C-59FF852BD111}"/>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22F8674-A84C-4B9B-8598-D060EFB6FC96}"/>
              </a:ext>
            </a:extLst>
          </p:cNvPr>
          <p:cNvSpPr>
            <a:spLocks noGrp="1"/>
          </p:cNvSpPr>
          <p:nvPr>
            <p:ph type="sldNum" sz="quarter" idx="12"/>
          </p:nvPr>
        </p:nvSpPr>
        <p:spPr/>
        <p:txBody>
          <a:bodyPr/>
          <a:lstStyle/>
          <a:p>
            <a:fld id="{ABF20D17-0043-4445-9B8B-9F103D2306E2}" type="slidenum">
              <a:rPr lang="en-IN" smtClean="0"/>
              <a:pPr/>
              <a:t>27</a:t>
            </a:fld>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8D63A0-BC27-4AAA-AE7F-D7D59CF8836F}"/>
                  </a:ext>
                </a:extLst>
              </p:cNvPr>
              <p:cNvSpPr txBox="1"/>
              <p:nvPr/>
            </p:nvSpPr>
            <p:spPr>
              <a:xfrm>
                <a:off x="157006" y="961844"/>
                <a:ext cx="8329185" cy="1200329"/>
              </a:xfrm>
              <a:prstGeom prst="rect">
                <a:avLst/>
              </a:prstGeom>
              <a:noFill/>
            </p:spPr>
            <p:txBody>
              <a:bodyPr wrap="square">
                <a:spAutoFit/>
              </a:bodyPr>
              <a:lstStyle/>
              <a:p>
                <a:pPr algn="ctr"/>
                <a:r>
                  <a:rPr lang="en-US" sz="2400" b="1" dirty="0">
                    <a:latin typeface="+mn-lt"/>
                  </a:rPr>
                  <a:t>Magnetostrictive Material </a:t>
                </a:r>
                <a:r>
                  <a:rPr lang="en-US" sz="2400" dirty="0">
                    <a:latin typeface="+mn-lt"/>
                  </a:rPr>
                  <a:t>: Certain ferromagnetic specimen changes its shape (strain</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𝜖</m:t>
                    </m:r>
                  </m:oMath>
                </a14:m>
                <a:r>
                  <a:rPr lang="en-US" sz="2400" dirty="0">
                    <a:latin typeface="+mn-lt"/>
                  </a:rPr>
                  <a:t>:</a:t>
                </a:r>
                <a14:m>
                  <m:oMath xmlns:m="http://schemas.openxmlformats.org/officeDocument/2006/math">
                    <m:r>
                      <a:rPr lang="en-US" sz="2400" b="0" i="0" dirty="0" smtClean="0">
                        <a:latin typeface="Cambria Math" panose="02040503050406030204" pitchFamily="18" charset="0"/>
                      </a:rPr>
                      <m:t> </m:t>
                    </m:r>
                    <m:r>
                      <a:rPr lang="en-US" sz="2400" b="0" i="1" dirty="0" smtClean="0">
                        <a:latin typeface="Cambria Math" panose="02040503050406030204" pitchFamily="18" charset="0"/>
                      </a:rPr>
                      <m:t>𝜕</m:t>
                    </m:r>
                    <m:r>
                      <a:rPr lang="en-US" sz="2400" b="0" i="1" dirty="0" smtClean="0">
                        <a:latin typeface="Cambria Math" panose="02040503050406030204" pitchFamily="18" charset="0"/>
                      </a:rPr>
                      <m:t>𝑙</m:t>
                    </m:r>
                    <m:r>
                      <a:rPr lang="en-US" sz="2400" b="0" i="1" dirty="0" smtClean="0">
                        <a:latin typeface="Cambria Math" panose="02040503050406030204" pitchFamily="18" charset="0"/>
                      </a:rPr>
                      <m:t>/</m:t>
                    </m:r>
                    <m:r>
                      <a:rPr lang="en-US" sz="2400" b="0" i="1" dirty="0" smtClean="0">
                        <a:latin typeface="Cambria Math" panose="02040503050406030204" pitchFamily="18" charset="0"/>
                      </a:rPr>
                      <m:t>𝑙</m:t>
                    </m:r>
                  </m:oMath>
                </a14:m>
                <a:r>
                  <a:rPr lang="en-US" sz="2400" dirty="0">
                    <a:latin typeface="+mn-lt"/>
                  </a:rPr>
                  <a:t>) during the process of magnetization</a:t>
                </a:r>
                <a:endParaRPr lang="en-IN" sz="2400" dirty="0">
                  <a:latin typeface="+mn-lt"/>
                </a:endParaRPr>
              </a:p>
            </p:txBody>
          </p:sp>
        </mc:Choice>
        <mc:Fallback xmlns="">
          <p:sp>
            <p:nvSpPr>
              <p:cNvPr id="8" name="TextBox 7">
                <a:extLst>
                  <a:ext uri="{FF2B5EF4-FFF2-40B4-BE49-F238E27FC236}">
                    <a16:creationId xmlns:a16="http://schemas.microsoft.com/office/drawing/2014/main" id="{B68D63A0-BC27-4AAA-AE7F-D7D59CF8836F}"/>
                  </a:ext>
                </a:extLst>
              </p:cNvPr>
              <p:cNvSpPr txBox="1">
                <a:spLocks noRot="1" noChangeAspect="1" noMove="1" noResize="1" noEditPoints="1" noAdjustHandles="1" noChangeArrowheads="1" noChangeShapeType="1" noTextEdit="1"/>
              </p:cNvSpPr>
              <p:nvPr/>
            </p:nvSpPr>
            <p:spPr>
              <a:xfrm>
                <a:off x="157006" y="961844"/>
                <a:ext cx="8329185" cy="1200329"/>
              </a:xfrm>
              <a:prstGeom prst="rect">
                <a:avLst/>
              </a:prstGeom>
              <a:blipFill>
                <a:blip r:embed="rId2"/>
                <a:stretch>
                  <a:fillRect t="-4061" b="-1066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A892ABF1-7EA7-4A98-A9D4-E9B2CA6F1970}"/>
              </a:ext>
            </a:extLst>
          </p:cNvPr>
          <p:cNvSpPr txBox="1"/>
          <p:nvPr/>
        </p:nvSpPr>
        <p:spPr>
          <a:xfrm>
            <a:off x="2090056" y="2162173"/>
            <a:ext cx="6396135" cy="461665"/>
          </a:xfrm>
          <a:prstGeom prst="rect">
            <a:avLst/>
          </a:prstGeom>
          <a:solidFill>
            <a:schemeClr val="accent2">
              <a:lumMod val="20000"/>
              <a:lumOff val="80000"/>
            </a:schemeClr>
          </a:solidFill>
        </p:spPr>
        <p:txBody>
          <a:bodyPr wrap="square" rtlCol="0">
            <a:spAutoFit/>
          </a:bodyPr>
          <a:lstStyle/>
          <a:p>
            <a:pPr algn="ctr"/>
            <a:r>
              <a:rPr lang="en-US" sz="2400" dirty="0">
                <a:latin typeface="+mn-lt"/>
              </a:rPr>
              <a:t>Magnetostrictive Anisotropy ↔ Stress Anisotropy</a:t>
            </a:r>
            <a:endParaRPr lang="en-IN" sz="2400" dirty="0">
              <a:latin typeface="+mn-lt"/>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3B3379E-A9DB-4968-AD0E-8C2C571DD758}"/>
                  </a:ext>
                </a:extLst>
              </p:cNvPr>
              <p:cNvSpPr txBox="1"/>
              <p:nvPr/>
            </p:nvSpPr>
            <p:spPr>
              <a:xfrm>
                <a:off x="5953440" y="2973365"/>
                <a:ext cx="2456459" cy="691471"/>
              </a:xfrm>
              <a:prstGeom prst="rect">
                <a:avLst/>
              </a:prstGeom>
              <a:noFill/>
              <a:ln>
                <a:solidFill>
                  <a:schemeClr val="tx1"/>
                </a:solidFill>
                <a:prstDash val="dashDot"/>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m:t>
                      </m:r>
                      <m:f>
                        <m:fPr>
                          <m:ctrlPr>
                            <a:rPr lang="en-IN"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𝜆</m:t>
                      </m:r>
                      <m:r>
                        <a:rPr lang="en-US" sz="2400" b="0" i="1" smtClean="0">
                          <a:latin typeface="Cambria Math" panose="02040503050406030204" pitchFamily="18" charset="0"/>
                        </a:rPr>
                        <m:t> </m:t>
                      </m:r>
                      <m:r>
                        <a:rPr lang="en-US" sz="2400" b="0" i="1" smtClean="0">
                          <a:latin typeface="Cambria Math" panose="02040503050406030204" pitchFamily="18" charset="0"/>
                        </a:rPr>
                        <m:t>𝜎</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Ω</m:t>
                      </m:r>
                      <m:r>
                        <a:rPr lang="en-US" sz="2400" b="0" i="0" smtClean="0">
                          <a:latin typeface="Cambria Math" panose="02040503050406030204" pitchFamily="18" charset="0"/>
                        </a:rPr>
                        <m:t> </m:t>
                      </m:r>
                      <m:sSup>
                        <m:sSupPr>
                          <m:ctrlPr>
                            <a:rPr lang="en-US" sz="2400" b="0" i="1" smtClean="0">
                              <a:latin typeface="Cambria Math" panose="02040503050406030204" pitchFamily="18" charset="0"/>
                            </a:rPr>
                          </m:ctrlPr>
                        </m:sSupPr>
                        <m:e>
                          <m:r>
                            <m:rPr>
                              <m:sty m:val="p"/>
                            </m:rPr>
                            <a:rPr lang="en-IN" sz="2400" b="0" i="0" smtClean="0">
                              <a:latin typeface="Cambria Math" panose="02040503050406030204" pitchFamily="18" charset="0"/>
                            </a:rPr>
                            <m:t>c</m:t>
                          </m:r>
                          <m:r>
                            <m:rPr>
                              <m:sty m:val="p"/>
                            </m:rPr>
                            <a:rPr lang="en-US" sz="2400" b="0" i="0" smtClean="0">
                              <a:latin typeface="Cambria Math" panose="02040503050406030204" pitchFamily="18" charset="0"/>
                            </a:rPr>
                            <m:t>os</m:t>
                          </m:r>
                        </m:e>
                        <m:sup>
                          <m:r>
                            <a:rPr lang="en-US" sz="2400" b="0" i="0" smtClean="0">
                              <a:latin typeface="Cambria Math" panose="02040503050406030204" pitchFamily="18" charset="0"/>
                            </a:rPr>
                            <m:t>2</m:t>
                          </m:r>
                        </m:sup>
                      </m:sSup>
                      <m:r>
                        <a:rPr lang="en-US" sz="2400" b="0" i="1" smtClean="0">
                          <a:latin typeface="Cambria Math" panose="02040503050406030204" pitchFamily="18" charset="0"/>
                        </a:rPr>
                        <m:t>𝜃</m:t>
                      </m:r>
                    </m:oMath>
                  </m:oMathPara>
                </a14:m>
                <a:endParaRPr lang="en-IN" sz="2400" dirty="0"/>
              </a:p>
            </p:txBody>
          </p:sp>
        </mc:Choice>
        <mc:Fallback xmlns="">
          <p:sp>
            <p:nvSpPr>
              <p:cNvPr id="18" name="TextBox 17">
                <a:extLst>
                  <a:ext uri="{FF2B5EF4-FFF2-40B4-BE49-F238E27FC236}">
                    <a16:creationId xmlns:a16="http://schemas.microsoft.com/office/drawing/2014/main" id="{73B3379E-A9DB-4968-AD0E-8C2C571DD758}"/>
                  </a:ext>
                </a:extLst>
              </p:cNvPr>
              <p:cNvSpPr txBox="1">
                <a:spLocks noRot="1" noChangeAspect="1" noMove="1" noResize="1" noEditPoints="1" noAdjustHandles="1" noChangeArrowheads="1" noChangeShapeType="1" noTextEdit="1"/>
              </p:cNvSpPr>
              <p:nvPr/>
            </p:nvSpPr>
            <p:spPr>
              <a:xfrm>
                <a:off x="5953440" y="2973365"/>
                <a:ext cx="2456459" cy="691471"/>
              </a:xfrm>
              <a:prstGeom prst="rect">
                <a:avLst/>
              </a:prstGeom>
              <a:blipFill>
                <a:blip r:embed="rId3"/>
                <a:stretch>
                  <a:fillRect/>
                </a:stretch>
              </a:blipFill>
              <a:ln>
                <a:solidFill>
                  <a:schemeClr val="tx1"/>
                </a:solidFill>
                <a:prstDash val="dashDot"/>
              </a:ln>
            </p:spPr>
            <p:txBody>
              <a:bodyPr/>
              <a:lstStyle/>
              <a:p>
                <a:r>
                  <a:rPr lang="en-US">
                    <a:noFill/>
                  </a:rPr>
                  <a:t> </a:t>
                </a:r>
              </a:p>
            </p:txBody>
          </p:sp>
        </mc:Fallback>
      </mc:AlternateContent>
      <p:sp>
        <p:nvSpPr>
          <p:cNvPr id="19" name="Left Brace 18">
            <a:extLst>
              <a:ext uri="{FF2B5EF4-FFF2-40B4-BE49-F238E27FC236}">
                <a16:creationId xmlns:a16="http://schemas.microsoft.com/office/drawing/2014/main" id="{187E94D0-3A45-4146-A67F-81E669E943BA}"/>
              </a:ext>
            </a:extLst>
          </p:cNvPr>
          <p:cNvSpPr/>
          <p:nvPr/>
        </p:nvSpPr>
        <p:spPr>
          <a:xfrm rot="16200000">
            <a:off x="6841359" y="1603784"/>
            <a:ext cx="365125" cy="237403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E8C7E50-3282-40A9-B2CD-EC38AFC6311D}"/>
                  </a:ext>
                </a:extLst>
              </p:cNvPr>
              <p:cNvSpPr txBox="1"/>
              <p:nvPr/>
            </p:nvSpPr>
            <p:spPr>
              <a:xfrm>
                <a:off x="6729672" y="3627778"/>
                <a:ext cx="144544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𝑆𝑡𝑟𝑒𝑠𝑠</m:t>
                      </m:r>
                    </m:oMath>
                  </m:oMathPara>
                </a14:m>
                <a:endParaRPr lang="en-US" sz="2400" b="0" dirty="0">
                  <a:latin typeface="+mn-lt"/>
                </a:endParaRPr>
              </a:p>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r>
                        <a:rPr lang="en-US" sz="2400" b="0" i="1" smtClean="0">
                          <a:latin typeface="Cambria Math" panose="02040503050406030204" pitchFamily="18" charset="0"/>
                        </a:rPr>
                        <m:t>𝑉𝑜𝑙𝑢𝑚𝑒</m:t>
                      </m:r>
                      <m:r>
                        <a:rPr lang="en-US" sz="2400" b="0" i="1" smtClean="0">
                          <a:latin typeface="Cambria Math" panose="02040503050406030204" pitchFamily="18" charset="0"/>
                        </a:rPr>
                        <m:t> </m:t>
                      </m:r>
                    </m:oMath>
                  </m:oMathPara>
                </a14:m>
                <a:endParaRPr lang="en-IN" sz="2400" dirty="0">
                  <a:latin typeface="+mn-lt"/>
                </a:endParaRPr>
              </a:p>
            </p:txBody>
          </p:sp>
        </mc:Choice>
        <mc:Fallback xmlns="">
          <p:sp>
            <p:nvSpPr>
              <p:cNvPr id="20" name="TextBox 19">
                <a:extLst>
                  <a:ext uri="{FF2B5EF4-FFF2-40B4-BE49-F238E27FC236}">
                    <a16:creationId xmlns:a16="http://schemas.microsoft.com/office/drawing/2014/main" id="{FE8C7E50-3282-40A9-B2CD-EC38AFC6311D}"/>
                  </a:ext>
                </a:extLst>
              </p:cNvPr>
              <p:cNvSpPr txBox="1">
                <a:spLocks noRot="1" noChangeAspect="1" noMove="1" noResize="1" noEditPoints="1" noAdjustHandles="1" noChangeArrowheads="1" noChangeShapeType="1" noTextEdit="1"/>
              </p:cNvSpPr>
              <p:nvPr/>
            </p:nvSpPr>
            <p:spPr>
              <a:xfrm>
                <a:off x="6729672" y="3627778"/>
                <a:ext cx="1445448" cy="830997"/>
              </a:xfrm>
              <a:prstGeom prst="rect">
                <a:avLst/>
              </a:prstGeom>
              <a:blipFill>
                <a:blip r:embed="rId4"/>
                <a:stretch>
                  <a:fillRect l="-1266" r="-8861"/>
                </a:stretch>
              </a:blipFill>
            </p:spPr>
            <p:txBody>
              <a:bodyPr/>
              <a:lstStyle/>
              <a:p>
                <a:r>
                  <a:rPr lang="en-US">
                    <a:noFill/>
                  </a:rPr>
                  <a:t> </a:t>
                </a:r>
              </a:p>
            </p:txBody>
          </p:sp>
        </mc:Fallback>
      </mc:AlternateContent>
      <p:pic>
        <p:nvPicPr>
          <p:cNvPr id="21" name="Picture 20" descr="A picture containing diagram&#10;&#10;Description automatically generated">
            <a:extLst>
              <a:ext uri="{FF2B5EF4-FFF2-40B4-BE49-F238E27FC236}">
                <a16:creationId xmlns:a16="http://schemas.microsoft.com/office/drawing/2014/main" id="{DB00771A-FA6B-478A-A22F-E808FB92407E}"/>
              </a:ext>
            </a:extLst>
          </p:cNvPr>
          <p:cNvPicPr>
            <a:picLocks noChangeAspect="1"/>
          </p:cNvPicPr>
          <p:nvPr/>
        </p:nvPicPr>
        <p:blipFill rotWithShape="1">
          <a:blip r:embed="rId5">
            <a:extLst>
              <a:ext uri="{28A0092B-C50C-407E-A947-70E740481C1C}">
                <a14:useLocalDpi xmlns:a14="http://schemas.microsoft.com/office/drawing/2010/main" val="0"/>
              </a:ext>
            </a:extLst>
          </a:blip>
          <a:srcRect l="3675"/>
          <a:stretch/>
        </p:blipFill>
        <p:spPr>
          <a:xfrm>
            <a:off x="157006" y="3239006"/>
            <a:ext cx="3192957" cy="207299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FA98E50-F180-40C1-A89C-44F5DE81140C}"/>
                  </a:ext>
                </a:extLst>
              </p:cNvPr>
              <p:cNvSpPr txBox="1"/>
              <p:nvPr/>
            </p:nvSpPr>
            <p:spPr>
              <a:xfrm>
                <a:off x="500132" y="2964723"/>
                <a:ext cx="2712602" cy="246221"/>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IN" b="0" dirty="0">
                    <a:latin typeface="+mn-lt"/>
                  </a:rPr>
                  <a:t> Magnetostriction Co-efficien</a:t>
                </a:r>
                <a:r>
                  <a:rPr lang="en-IN" dirty="0">
                    <a:latin typeface="+mn-lt"/>
                  </a:rPr>
                  <a:t>t </a:t>
                </a:r>
                <a:endParaRPr lang="en-US" b="0" dirty="0">
                  <a:latin typeface="+mn-lt"/>
                </a:endParaRPr>
              </a:p>
            </p:txBody>
          </p:sp>
        </mc:Choice>
        <mc:Fallback xmlns="">
          <p:sp>
            <p:nvSpPr>
              <p:cNvPr id="22" name="TextBox 21">
                <a:extLst>
                  <a:ext uri="{FF2B5EF4-FFF2-40B4-BE49-F238E27FC236}">
                    <a16:creationId xmlns:a16="http://schemas.microsoft.com/office/drawing/2014/main" id="{7FA98E50-F180-40C1-A89C-44F5DE81140C}"/>
                  </a:ext>
                </a:extLst>
              </p:cNvPr>
              <p:cNvSpPr txBox="1">
                <a:spLocks noRot="1" noChangeAspect="1" noMove="1" noResize="1" noEditPoints="1" noAdjustHandles="1" noChangeArrowheads="1" noChangeShapeType="1" noTextEdit="1"/>
              </p:cNvSpPr>
              <p:nvPr/>
            </p:nvSpPr>
            <p:spPr>
              <a:xfrm>
                <a:off x="500132" y="2964723"/>
                <a:ext cx="2712602" cy="246221"/>
              </a:xfrm>
              <a:prstGeom prst="rect">
                <a:avLst/>
              </a:prstGeom>
              <a:blipFill>
                <a:blip r:embed="rId6"/>
                <a:stretch>
                  <a:fillRect l="-2697" t="-24390" r="-3820" b="-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4104001-31A5-46BF-BA52-3F86B75CF105}"/>
                  </a:ext>
                </a:extLst>
              </p:cNvPr>
              <p:cNvSpPr txBox="1"/>
              <p:nvPr/>
            </p:nvSpPr>
            <p:spPr>
              <a:xfrm>
                <a:off x="3517798" y="4140159"/>
                <a:ext cx="4552481" cy="2213939"/>
              </a:xfrm>
              <a:prstGeom prst="rect">
                <a:avLst/>
              </a:prstGeom>
              <a:noFill/>
            </p:spPr>
            <p:txBody>
              <a:bodyPr wrap="square" rtlCol="0">
                <a:spAutoFit/>
              </a:bodyPr>
              <a:lstStyle/>
              <a:p>
                <a:r>
                  <a:rPr lang="en-US" sz="2400" b="1" dirty="0">
                    <a:latin typeface="+mn-lt"/>
                  </a:rPr>
                  <a:t>Cobalt:</a:t>
                </a:r>
              </a:p>
              <a:p>
                <a:pPr/>
                <a14:m>
                  <m:oMathPara xmlns:m="http://schemas.openxmlformats.org/officeDocument/2006/math">
                    <m:oMathParaPr>
                      <m:jc m:val="center"/>
                    </m:oMathParaPr>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𝜆</m:t>
                      </m:r>
                      <m:r>
                        <a:rPr lang="en-US" sz="2400" b="0" i="1" smtClean="0">
                          <a:latin typeface="Cambria Math" panose="02040503050406030204" pitchFamily="18" charset="0"/>
                        </a:rPr>
                        <m:t>=−30×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m:oMathPara>
                </a14:m>
                <a:endParaRPr lang="en-IN" sz="2400" dirty="0"/>
              </a:p>
              <a:p>
                <a:r>
                  <a:rPr lang="en-IN" sz="2400" b="1" dirty="0" err="1">
                    <a:latin typeface="+mn-lt"/>
                  </a:rPr>
                  <a:t>FeGa</a:t>
                </a:r>
                <a:r>
                  <a:rPr lang="en-IN" sz="2400" b="1" dirty="0">
                    <a:latin typeface="+mn-lt"/>
                  </a:rPr>
                  <a:t>:</a:t>
                </a:r>
              </a:p>
              <a:p>
                <a:pPr/>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𝜆</m:t>
                      </m:r>
                      <m:r>
                        <a:rPr lang="en-US" sz="2400" b="0" i="1" smtClean="0">
                          <a:latin typeface="Cambria Math" panose="02040503050406030204" pitchFamily="18" charset="0"/>
                        </a:rPr>
                        <m:t>=150×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m:oMathPara>
                </a14:m>
                <a:endParaRPr lang="en-IN" sz="2400" dirty="0"/>
              </a:p>
            </p:txBody>
          </p:sp>
        </mc:Choice>
        <mc:Fallback xmlns="">
          <p:sp>
            <p:nvSpPr>
              <p:cNvPr id="23" name="TextBox 22">
                <a:extLst>
                  <a:ext uri="{FF2B5EF4-FFF2-40B4-BE49-F238E27FC236}">
                    <a16:creationId xmlns:a16="http://schemas.microsoft.com/office/drawing/2014/main" id="{94104001-31A5-46BF-BA52-3F86B75CF105}"/>
                  </a:ext>
                </a:extLst>
              </p:cNvPr>
              <p:cNvSpPr txBox="1">
                <a:spLocks noRot="1" noChangeAspect="1" noMove="1" noResize="1" noEditPoints="1" noAdjustHandles="1" noChangeArrowheads="1" noChangeShapeType="1" noTextEdit="1"/>
              </p:cNvSpPr>
              <p:nvPr/>
            </p:nvSpPr>
            <p:spPr>
              <a:xfrm>
                <a:off x="3517798" y="4140159"/>
                <a:ext cx="4552481" cy="2213939"/>
              </a:xfrm>
              <a:prstGeom prst="rect">
                <a:avLst/>
              </a:prstGeom>
              <a:blipFill>
                <a:blip r:embed="rId7"/>
                <a:stretch>
                  <a:fillRect l="-2008" t="-2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F8A02E-13B7-4DF2-A960-85F8DEE0342A}"/>
                  </a:ext>
                </a:extLst>
              </p:cNvPr>
              <p:cNvSpPr txBox="1"/>
              <p:nvPr/>
            </p:nvSpPr>
            <p:spPr>
              <a:xfrm>
                <a:off x="557654" y="5535695"/>
                <a:ext cx="2162348" cy="827026"/>
              </a:xfrm>
              <a:prstGeom prst="rect">
                <a:avLst/>
              </a:prstGeom>
              <a:solidFill>
                <a:schemeClr val="accent1">
                  <a:lumMod val="20000"/>
                  <a:lumOff val="80000"/>
                </a:schemeClr>
              </a:solidFill>
              <a:ln>
                <a:solidFill>
                  <a:schemeClr val="accent1">
                    <a:lumMod val="20000"/>
                    <a:lumOff val="80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i="1">
                          <a:latin typeface="Cambria Math" panose="02040503050406030204" pitchFamily="18" charset="0"/>
                        </a:rPr>
                        <m:t>𝜖</m:t>
                      </m:r>
                      <m:r>
                        <a:rPr lang="en-US" sz="2400" b="0" i="1" smtClean="0">
                          <a:latin typeface="Cambria Math" panose="02040503050406030204" pitchFamily="18" charset="0"/>
                        </a:rPr>
                        <m:t>=</m:t>
                      </m:r>
                      <m:r>
                        <a:rPr lang="en-US" sz="2400" b="0" i="1" smtClean="0">
                          <a:latin typeface="Cambria Math" panose="02040503050406030204" pitchFamily="18" charset="0"/>
                        </a:rPr>
                        <m:t>𝑌𝑑</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𝑉</m:t>
                          </m:r>
                        </m:num>
                        <m:den>
                          <m:r>
                            <a:rPr lang="en-US" sz="2400" b="0" i="1" smtClean="0">
                              <a:latin typeface="Cambria Math" panose="02040503050406030204" pitchFamily="18" charset="0"/>
                            </a:rPr>
                            <m:t>𝑡</m:t>
                          </m:r>
                        </m:den>
                      </m:f>
                    </m:oMath>
                  </m:oMathPara>
                </a14:m>
                <a:endParaRPr lang="en-US" sz="2400" b="0" dirty="0"/>
              </a:p>
            </p:txBody>
          </p:sp>
        </mc:Choice>
        <mc:Fallback xmlns="">
          <p:sp>
            <p:nvSpPr>
              <p:cNvPr id="24" name="TextBox 23">
                <a:extLst>
                  <a:ext uri="{FF2B5EF4-FFF2-40B4-BE49-F238E27FC236}">
                    <a16:creationId xmlns:a16="http://schemas.microsoft.com/office/drawing/2014/main" id="{32F8A02E-13B7-4DF2-A960-85F8DEE0342A}"/>
                  </a:ext>
                </a:extLst>
              </p:cNvPr>
              <p:cNvSpPr txBox="1">
                <a:spLocks noRot="1" noChangeAspect="1" noMove="1" noResize="1" noEditPoints="1" noAdjustHandles="1" noChangeArrowheads="1" noChangeShapeType="1" noTextEdit="1"/>
              </p:cNvSpPr>
              <p:nvPr/>
            </p:nvSpPr>
            <p:spPr>
              <a:xfrm>
                <a:off x="557654" y="5535695"/>
                <a:ext cx="2162348" cy="827026"/>
              </a:xfrm>
              <a:prstGeom prst="rect">
                <a:avLst/>
              </a:prstGeom>
              <a:blipFill>
                <a:blip r:embed="rId8"/>
                <a:stretch>
                  <a:fillRect/>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270580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A350-2F7B-4A85-A090-B5A5BC16961A}"/>
              </a:ext>
            </a:extLst>
          </p:cNvPr>
          <p:cNvSpPr>
            <a:spLocks noGrp="1"/>
          </p:cNvSpPr>
          <p:nvPr>
            <p:ph type="title"/>
          </p:nvPr>
        </p:nvSpPr>
        <p:spPr>
          <a:xfrm>
            <a:off x="0" y="26412"/>
            <a:ext cx="9143999" cy="1022228"/>
          </a:xfrm>
        </p:spPr>
        <p:txBody>
          <a:bodyPr>
            <a:normAutofit fontScale="90000"/>
          </a:bodyPr>
          <a:lstStyle/>
          <a:p>
            <a:r>
              <a:rPr lang="en-US" dirty="0"/>
              <a:t>Multiferroic composites</a:t>
            </a:r>
            <a:br>
              <a:rPr lang="en-US" dirty="0"/>
            </a:br>
            <a:r>
              <a:rPr lang="en-US" dirty="0"/>
              <a:t>Voltage vs stress anisotropy</a:t>
            </a:r>
          </a:p>
        </p:txBody>
      </p:sp>
      <p:sp>
        <p:nvSpPr>
          <p:cNvPr id="4" name="Date Placeholder 3">
            <a:extLst>
              <a:ext uri="{FF2B5EF4-FFF2-40B4-BE49-F238E27FC236}">
                <a16:creationId xmlns:a16="http://schemas.microsoft.com/office/drawing/2014/main" id="{17183D8C-A390-4BB4-A32C-A69B93D38BE6}"/>
              </a:ext>
            </a:extLst>
          </p:cNvPr>
          <p:cNvSpPr>
            <a:spLocks noGrp="1"/>
          </p:cNvSpPr>
          <p:nvPr>
            <p:ph type="dt" sz="half" idx="10"/>
          </p:nvPr>
        </p:nvSpPr>
        <p:spPr>
          <a:xfrm>
            <a:off x="17257" y="6473525"/>
            <a:ext cx="2057400" cy="365125"/>
          </a:xfrm>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C79AA0FB-D9EB-4CEC-960D-4E88B03B91F5}"/>
              </a:ext>
            </a:extLst>
          </p:cNvPr>
          <p:cNvSpPr>
            <a:spLocks noGrp="1"/>
          </p:cNvSpPr>
          <p:nvPr>
            <p:ph type="ftr" sz="quarter" idx="11"/>
          </p:nvPr>
        </p:nvSpPr>
        <p:spPr>
          <a:xfrm>
            <a:off x="3028950" y="6471668"/>
            <a:ext cx="3086100" cy="365125"/>
          </a:xfrm>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F75E0541-5B2D-4E03-9660-0EEFEDF9D431}"/>
              </a:ext>
            </a:extLst>
          </p:cNvPr>
          <p:cNvSpPr>
            <a:spLocks noGrp="1"/>
          </p:cNvSpPr>
          <p:nvPr>
            <p:ph type="sldNum" sz="quarter" idx="12"/>
          </p:nvPr>
        </p:nvSpPr>
        <p:spPr>
          <a:xfrm>
            <a:off x="7077969" y="6464182"/>
            <a:ext cx="2057400" cy="365125"/>
          </a:xfrm>
        </p:spPr>
        <p:txBody>
          <a:bodyPr/>
          <a:lstStyle/>
          <a:p>
            <a:fld id="{ABF20D17-0043-4445-9B8B-9F103D2306E2}" type="slidenum">
              <a:rPr lang="en-IN" smtClean="0"/>
              <a:pPr/>
              <a:t>28</a:t>
            </a:fld>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F11746-971C-4240-8314-AD3CA6032BBE}"/>
                  </a:ext>
                </a:extLst>
              </p:cNvPr>
              <p:cNvSpPr txBox="1"/>
              <p:nvPr/>
            </p:nvSpPr>
            <p:spPr>
              <a:xfrm>
                <a:off x="5068148" y="1180555"/>
                <a:ext cx="3517181" cy="2374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𝑝𝑖𝑒𝑧𝑜</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𝑝𝑖𝑒𝑧𝑜</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𝑖𝑛</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𝑝𝑖𝑒𝑧𝑜</m:t>
                                  </m:r>
                                </m:sub>
                              </m:sSub>
                            </m:den>
                          </m:f>
                        </m:e>
                      </m:d>
                    </m:oMath>
                  </m:oMathPara>
                </a14:m>
                <a:endParaRPr lang="en-US" sz="2400" b="0" dirty="0">
                  <a:latin typeface="+mn-lt"/>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𝑚𝑎𝑔</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𝑝𝑖𝑒𝑧𝑜</m:t>
                          </m:r>
                        </m:sub>
                      </m:sSub>
                    </m:oMath>
                  </m:oMathPara>
                </a14:m>
                <a:endParaRPr lang="en-US" sz="2400" b="0" dirty="0">
                  <a:latin typeface="+mn-lt"/>
                </a:endParaRPr>
              </a:p>
              <a:p>
                <a:endParaRPr lang="en-US" sz="2400" b="0" dirty="0">
                  <a:latin typeface="+mn-lt"/>
                </a:endParaRPr>
              </a:p>
              <a:p>
                <a:endParaRPr lang="en-US" sz="2400" b="0" dirty="0">
                  <a:latin typeface="+mn-lt"/>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𝑌</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𝑚𝑎𝑔</m:t>
                          </m:r>
                        </m:sub>
                      </m:sSub>
                    </m:oMath>
                  </m:oMathPara>
                </a14:m>
                <a:endParaRPr lang="en-IN" sz="2400" dirty="0">
                  <a:latin typeface="+mn-lt"/>
                </a:endParaRPr>
              </a:p>
            </p:txBody>
          </p:sp>
        </mc:Choice>
        <mc:Fallback xmlns="">
          <p:sp>
            <p:nvSpPr>
              <p:cNvPr id="7" name="TextBox 6">
                <a:extLst>
                  <a:ext uri="{FF2B5EF4-FFF2-40B4-BE49-F238E27FC236}">
                    <a16:creationId xmlns:a16="http://schemas.microsoft.com/office/drawing/2014/main" id="{3CF11746-971C-4240-8314-AD3CA6032BBE}"/>
                  </a:ext>
                </a:extLst>
              </p:cNvPr>
              <p:cNvSpPr txBox="1">
                <a:spLocks noRot="1" noChangeAspect="1" noMove="1" noResize="1" noEditPoints="1" noAdjustHandles="1" noChangeArrowheads="1" noChangeShapeType="1" noTextEdit="1"/>
              </p:cNvSpPr>
              <p:nvPr/>
            </p:nvSpPr>
            <p:spPr>
              <a:xfrm>
                <a:off x="5068148" y="1180555"/>
                <a:ext cx="3517181" cy="2374111"/>
              </a:xfrm>
              <a:prstGeom prst="rect">
                <a:avLst/>
              </a:prstGeom>
              <a:blipFill>
                <a:blip r:embed="rId2"/>
                <a:stretch>
                  <a:fillRect b="-3085"/>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6DC899AC-4C89-4B54-8111-24567DBCE0E8}"/>
              </a:ext>
            </a:extLst>
          </p:cNvPr>
          <p:cNvCxnSpPr/>
          <p:nvPr/>
        </p:nvCxnSpPr>
        <p:spPr>
          <a:xfrm flipH="1">
            <a:off x="2105737" y="2940574"/>
            <a:ext cx="794" cy="230986"/>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9A65EA-5C2F-4E4C-8944-91E735E16013}"/>
              </a:ext>
            </a:extLst>
          </p:cNvPr>
          <p:cNvCxnSpPr/>
          <p:nvPr/>
        </p:nvCxnSpPr>
        <p:spPr>
          <a:xfrm rot="10800000">
            <a:off x="1926173" y="3147064"/>
            <a:ext cx="381000" cy="1922"/>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87D04B-1CD4-4F11-8D94-D589B5D6E491}"/>
              </a:ext>
            </a:extLst>
          </p:cNvPr>
          <p:cNvCxnSpPr/>
          <p:nvPr/>
        </p:nvCxnSpPr>
        <p:spPr>
          <a:xfrm rot="10800000">
            <a:off x="2002373" y="3223267"/>
            <a:ext cx="228600" cy="1920"/>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DF5E717-D056-449A-A17F-18C0973493BE}"/>
              </a:ext>
            </a:extLst>
          </p:cNvPr>
          <p:cNvCxnSpPr/>
          <p:nvPr/>
        </p:nvCxnSpPr>
        <p:spPr>
          <a:xfrm rot="10800000">
            <a:off x="2078573" y="3299467"/>
            <a:ext cx="76200" cy="1920"/>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5A8BFE-7022-4F4B-B343-6F530368F272}"/>
              </a:ext>
            </a:extLst>
          </p:cNvPr>
          <p:cNvCxnSpPr/>
          <p:nvPr/>
        </p:nvCxnSpPr>
        <p:spPr>
          <a:xfrm rot="5400000">
            <a:off x="1929029" y="1585843"/>
            <a:ext cx="381794" cy="960"/>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0324D331-78EF-4D3F-888C-9733350E2D03}"/>
              </a:ext>
            </a:extLst>
          </p:cNvPr>
          <p:cNvSpPr txBox="1">
            <a:spLocks noChangeArrowheads="1"/>
          </p:cNvSpPr>
          <p:nvPr/>
        </p:nvSpPr>
        <p:spPr bwMode="auto">
          <a:xfrm>
            <a:off x="1654158" y="1033013"/>
            <a:ext cx="645842" cy="33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Arial" charset="0"/>
              </a:rPr>
              <a:t>V</a:t>
            </a:r>
            <a:r>
              <a:rPr kumimoji="0" lang="en-US" sz="1600" b="0" i="0" u="none" strike="noStrike" kern="1200" cap="none" spc="0" normalizeH="0" baseline="-25000" noProof="0" dirty="0">
                <a:ln>
                  <a:noFill/>
                </a:ln>
                <a:solidFill>
                  <a:prstClr val="black"/>
                </a:solidFill>
                <a:effectLst/>
                <a:uLnTx/>
                <a:uFillTx/>
                <a:latin typeface="+mn-lt"/>
                <a:ea typeface="+mn-ea"/>
                <a:cs typeface="Arial" charset="0"/>
              </a:rPr>
              <a:t>in</a:t>
            </a:r>
          </a:p>
        </p:txBody>
      </p:sp>
      <p:cxnSp>
        <p:nvCxnSpPr>
          <p:cNvPr id="14" name="Straight Arrow Connector 13">
            <a:extLst>
              <a:ext uri="{FF2B5EF4-FFF2-40B4-BE49-F238E27FC236}">
                <a16:creationId xmlns:a16="http://schemas.microsoft.com/office/drawing/2014/main" id="{36AB4E46-C221-426B-83A9-D38281EFE007}"/>
              </a:ext>
            </a:extLst>
          </p:cNvPr>
          <p:cNvCxnSpPr/>
          <p:nvPr/>
        </p:nvCxnSpPr>
        <p:spPr>
          <a:xfrm rot="10800000">
            <a:off x="3136614" y="2309738"/>
            <a:ext cx="381000" cy="1922"/>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F6AF44D-7C8A-4263-8D8D-80082FBF69AC}"/>
              </a:ext>
            </a:extLst>
          </p:cNvPr>
          <p:cNvCxnSpPr/>
          <p:nvPr/>
        </p:nvCxnSpPr>
        <p:spPr>
          <a:xfrm rot="10800000">
            <a:off x="3152694" y="3008010"/>
            <a:ext cx="381000" cy="1922"/>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BBD86B-E8CB-4DF6-8F55-7DD760D8931E}"/>
              </a:ext>
            </a:extLst>
          </p:cNvPr>
          <p:cNvSpPr txBox="1"/>
          <p:nvPr/>
        </p:nvSpPr>
        <p:spPr>
          <a:xfrm>
            <a:off x="3136613" y="2344809"/>
            <a:ext cx="7459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a:t>
            </a:r>
            <a:r>
              <a:rPr kumimoji="0" lang="en-US" sz="2000" b="0" i="0" u="none" strike="noStrike" kern="1200" cap="none" spc="0" normalizeH="0" baseline="-25000" noProof="0" dirty="0">
                <a:ln>
                  <a:noFill/>
                </a:ln>
                <a:solidFill>
                  <a:prstClr val="black"/>
                </a:solidFill>
                <a:effectLst/>
                <a:uLnTx/>
                <a:uFillTx/>
                <a:latin typeface="+mn-lt"/>
                <a:ea typeface="+mn-ea"/>
                <a:cs typeface="+mn-cs"/>
              </a:rPr>
              <a:t>piezo</a:t>
            </a:r>
          </a:p>
        </p:txBody>
      </p:sp>
      <p:cxnSp>
        <p:nvCxnSpPr>
          <p:cNvPr id="17" name="Straight Arrow Connector 16">
            <a:extLst>
              <a:ext uri="{FF2B5EF4-FFF2-40B4-BE49-F238E27FC236}">
                <a16:creationId xmlns:a16="http://schemas.microsoft.com/office/drawing/2014/main" id="{11F9CEDB-D8A0-4B2C-9B75-2289B6FE9E5A}"/>
              </a:ext>
            </a:extLst>
          </p:cNvPr>
          <p:cNvCxnSpPr/>
          <p:nvPr/>
        </p:nvCxnSpPr>
        <p:spPr>
          <a:xfrm flipH="1">
            <a:off x="3317906" y="2058093"/>
            <a:ext cx="794" cy="275739"/>
          </a:xfrm>
          <a:prstGeom prst="straightConnector1">
            <a:avLst/>
          </a:prstGeom>
          <a:ln w="25400">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BFE4CA-2E3F-4E86-9FD8-F2BCA18BB90A}"/>
              </a:ext>
            </a:extLst>
          </p:cNvPr>
          <p:cNvCxnSpPr/>
          <p:nvPr/>
        </p:nvCxnSpPr>
        <p:spPr>
          <a:xfrm flipH="1">
            <a:off x="3324639" y="2973209"/>
            <a:ext cx="794" cy="275739"/>
          </a:xfrm>
          <a:prstGeom prst="straightConnector1">
            <a:avLst/>
          </a:prstGeom>
          <a:ln w="25400">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23538D9-04CC-4E71-9DDF-3112F90146F4}"/>
              </a:ext>
            </a:extLst>
          </p:cNvPr>
          <p:cNvSpPr txBox="1"/>
          <p:nvPr/>
        </p:nvSpPr>
        <p:spPr>
          <a:xfrm>
            <a:off x="5727879" y="3640777"/>
            <a:ext cx="2590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Y: Young’s modulus</a:t>
            </a:r>
          </a:p>
        </p:txBody>
      </p:sp>
      <p:sp>
        <p:nvSpPr>
          <p:cNvPr id="20" name="TextBox 19">
            <a:extLst>
              <a:ext uri="{FF2B5EF4-FFF2-40B4-BE49-F238E27FC236}">
                <a16:creationId xmlns:a16="http://schemas.microsoft.com/office/drawing/2014/main" id="{01FBDC34-F96A-4C3F-B06D-CF0F6F06C666}"/>
              </a:ext>
            </a:extLst>
          </p:cNvPr>
          <p:cNvSpPr txBox="1"/>
          <p:nvPr/>
        </p:nvSpPr>
        <p:spPr>
          <a:xfrm>
            <a:off x="5836139" y="2588265"/>
            <a:ext cx="1981200" cy="461665"/>
          </a:xfrm>
          <a:prstGeom prst="rect">
            <a:avLst/>
          </a:prstGeom>
          <a:solidFill>
            <a:schemeClr val="accent6">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strain transfer</a:t>
            </a:r>
          </a:p>
        </p:txBody>
      </p:sp>
      <mc:AlternateContent xmlns:mc="http://schemas.openxmlformats.org/markup-compatibility/2006" xmlns:a14="http://schemas.microsoft.com/office/drawing/2010/main">
        <mc:Choice Requires="a14">
          <p:sp>
            <p:nvSpPr>
              <p:cNvPr id="21" name="Object 20">
                <a:extLst>
                  <a:ext uri="{FF2B5EF4-FFF2-40B4-BE49-F238E27FC236}">
                    <a16:creationId xmlns:a16="http://schemas.microsoft.com/office/drawing/2014/main" id="{70B3A17D-E662-49F4-ADC0-0FEAE110FB9D}"/>
                  </a:ext>
                </a:extLst>
              </p:cNvPr>
              <p:cNvSpPr txBox="1"/>
              <p:nvPr/>
            </p:nvSpPr>
            <p:spPr bwMode="auto">
              <a:xfrm>
                <a:off x="5191641" y="4204937"/>
                <a:ext cx="3517181" cy="801687"/>
              </a:xfrm>
              <a:prstGeom prst="rect">
                <a:avLst/>
              </a:prstGeom>
              <a:solidFill>
                <a:srgbClr val="FCD5B5"/>
              </a:solid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𝐸</m:t>
                          </m:r>
                        </m:e>
                        <m:sub>
                          <m:r>
                            <a:rPr lang="en-US" sz="2400" i="1">
                              <a:solidFill>
                                <a:srgbClr val="000000"/>
                              </a:solidFill>
                              <a:latin typeface="Cambria Math" panose="02040503050406030204" pitchFamily="18" charset="0"/>
                            </a:rPr>
                            <m:t>𝑠𝑡𝑟𝑒𝑠𝑠</m:t>
                          </m:r>
                        </m:sub>
                      </m:sSub>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3</m:t>
                          </m:r>
                        </m:num>
                        <m:den>
                          <m:r>
                            <a:rPr lang="en-US" sz="2400" i="1">
                              <a:solidFill>
                                <a:srgbClr val="000000"/>
                              </a:solidFill>
                              <a:latin typeface="Cambria Math" panose="02040503050406030204" pitchFamily="18" charset="0"/>
                            </a:rPr>
                            <m:t>2</m:t>
                          </m:r>
                        </m:den>
                      </m:f>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𝜆</m:t>
                          </m:r>
                        </m:e>
                        <m:sub>
                          <m:r>
                            <a:rPr lang="en-US" sz="2400" i="1">
                              <a:solidFill>
                                <a:srgbClr val="000000"/>
                              </a:solidFill>
                              <a:latin typeface="Cambria Math" panose="02040503050406030204" pitchFamily="18" charset="0"/>
                            </a:rPr>
                            <m:t>𝑠</m:t>
                          </m:r>
                        </m:sub>
                      </m:sSub>
                      <m:r>
                        <a:rPr lang="en-US" sz="2400" i="1">
                          <a:solidFill>
                            <a:srgbClr val="000000"/>
                          </a:solidFill>
                          <a:latin typeface="Cambria Math" panose="02040503050406030204" pitchFamily="18" charset="0"/>
                        </a:rPr>
                        <m:t>𝜎</m:t>
                      </m:r>
                      <m:r>
                        <m:rPr>
                          <m:sty m:val="p"/>
                        </m:rPr>
                        <a:rPr lang="en-US" sz="2400" i="1">
                          <a:solidFill>
                            <a:srgbClr val="000000"/>
                          </a:solidFill>
                          <a:latin typeface="Cambria Math" panose="02040503050406030204" pitchFamily="18" charset="0"/>
                        </a:rPr>
                        <m:t>Ω</m:t>
                      </m:r>
                      <m:func>
                        <m:funcPr>
                          <m:ctrlPr>
                            <a:rPr lang="en-US" sz="2400" i="1">
                              <a:solidFill>
                                <a:srgbClr val="000000"/>
                              </a:solidFill>
                              <a:latin typeface="Cambria Math" panose="02040503050406030204" pitchFamily="18" charset="0"/>
                            </a:rPr>
                          </m:ctrlPr>
                        </m:funcPr>
                        <m:fName>
                          <m:sSup>
                            <m:sSupPr>
                              <m:ctrlPr>
                                <a:rPr lang="en-US" sz="2400" i="1">
                                  <a:solidFill>
                                    <a:srgbClr val="000000"/>
                                  </a:solidFill>
                                  <a:latin typeface="Cambria Math" panose="02040503050406030204" pitchFamily="18" charset="0"/>
                                </a:rPr>
                              </m:ctrlPr>
                            </m:sSupPr>
                            <m:e>
                              <m:r>
                                <m:rPr>
                                  <m:sty m:val="p"/>
                                </m:rPr>
                                <a:rPr lang="en-US" sz="2400" i="0">
                                  <a:solidFill>
                                    <a:srgbClr val="000000"/>
                                  </a:solidFill>
                                  <a:latin typeface="Cambria Math" panose="02040503050406030204" pitchFamily="18" charset="0"/>
                                </a:rPr>
                                <m:t>cos</m:t>
                              </m:r>
                            </m:e>
                            <m:sup>
                              <m:r>
                                <a:rPr lang="en-US" sz="2400" i="1">
                                  <a:solidFill>
                                    <a:srgbClr val="000000"/>
                                  </a:solidFill>
                                  <a:latin typeface="Cambria Math" panose="02040503050406030204" pitchFamily="18" charset="0"/>
                                </a:rPr>
                                <m:t>2</m:t>
                              </m:r>
                            </m:sup>
                          </m:sSup>
                        </m:fName>
                        <m:e>
                          <m:r>
                            <a:rPr lang="en-US" sz="2400" i="1">
                              <a:solidFill>
                                <a:srgbClr val="000000"/>
                              </a:solidFill>
                              <a:latin typeface="Cambria Math" panose="02040503050406030204" pitchFamily="18" charset="0"/>
                            </a:rPr>
                            <m:t>𝜃</m:t>
                          </m:r>
                        </m:e>
                      </m:func>
                    </m:oMath>
                  </m:oMathPara>
                </a14:m>
                <a:endParaRPr lang="en-US" sz="2400" dirty="0"/>
              </a:p>
            </p:txBody>
          </p:sp>
        </mc:Choice>
        <mc:Fallback xmlns="">
          <p:sp>
            <p:nvSpPr>
              <p:cNvPr id="21" name="Object 20">
                <a:extLst>
                  <a:ext uri="{FF2B5EF4-FFF2-40B4-BE49-F238E27FC236}">
                    <a16:creationId xmlns:a16="http://schemas.microsoft.com/office/drawing/2014/main" id="{70B3A17D-E662-49F4-ADC0-0FEAE110FB9D}"/>
                  </a:ext>
                </a:extLst>
              </p:cNvPr>
              <p:cNvSpPr txBox="1">
                <a:spLocks noRot="1" noChangeAspect="1" noMove="1" noResize="1" noEditPoints="1" noAdjustHandles="1" noChangeArrowheads="1" noChangeShapeType="1" noTextEdit="1"/>
              </p:cNvSpPr>
              <p:nvPr/>
            </p:nvSpPr>
            <p:spPr bwMode="auto">
              <a:xfrm>
                <a:off x="5191641" y="4204937"/>
                <a:ext cx="3517181" cy="801687"/>
              </a:xfrm>
              <a:prstGeom prst="rect">
                <a:avLst/>
              </a:prstGeom>
              <a:blipFill>
                <a:blip r:embed="rId3"/>
                <a:stretch>
                  <a:fillRect/>
                </a:stretch>
              </a:blipFill>
              <a:ln>
                <a:noFill/>
              </a:ln>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2E19ADD-4951-4848-B2D8-A94AF91C022E}"/>
              </a:ext>
            </a:extLst>
          </p:cNvPr>
          <p:cNvSpPr/>
          <p:nvPr/>
        </p:nvSpPr>
        <p:spPr>
          <a:xfrm>
            <a:off x="1104056" y="2219195"/>
            <a:ext cx="1957944" cy="85107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Piezoelectric</a:t>
            </a:r>
          </a:p>
        </p:txBody>
      </p:sp>
      <p:sp>
        <p:nvSpPr>
          <p:cNvPr id="23" name="Rectangle 22">
            <a:extLst>
              <a:ext uri="{FF2B5EF4-FFF2-40B4-BE49-F238E27FC236}">
                <a16:creationId xmlns:a16="http://schemas.microsoft.com/office/drawing/2014/main" id="{DB839A13-1973-4B98-A631-07EC28B9208A}"/>
              </a:ext>
            </a:extLst>
          </p:cNvPr>
          <p:cNvSpPr/>
          <p:nvPr/>
        </p:nvSpPr>
        <p:spPr>
          <a:xfrm>
            <a:off x="1104056" y="1721120"/>
            <a:ext cx="1957944" cy="64649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Magnetostrictive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8160DEC-F9FB-439E-89C6-52480D2BC17C}"/>
                  </a:ext>
                </a:extLst>
              </p:cNvPr>
              <p:cNvSpPr txBox="1"/>
              <p:nvPr/>
            </p:nvSpPr>
            <p:spPr>
              <a:xfrm>
                <a:off x="668612" y="4265800"/>
                <a:ext cx="3372707" cy="830997"/>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mn-lt"/>
                  </a:rPr>
                  <a:t>M</a:t>
                </a:r>
                <a:r>
                  <a:rPr kumimoji="0" lang="en-US" sz="2400" b="0" i="0" u="none" strike="noStrike" kern="1200" cap="none" spc="0" normalizeH="0" baseline="0" noProof="0" dirty="0" err="1">
                    <a:ln>
                      <a:noFill/>
                    </a:ln>
                    <a:solidFill>
                      <a:prstClr val="black"/>
                    </a:solidFill>
                    <a:effectLst/>
                    <a:uLnTx/>
                    <a:uFillTx/>
                    <a:latin typeface="+mn-lt"/>
                    <a:ea typeface="+mn-ea"/>
                    <a:cs typeface="+mn-cs"/>
                  </a:rPr>
                  <a:t>agnetostrictive</a:t>
                </a:r>
                <a:r>
                  <a:rPr kumimoji="0" lang="en-US" sz="2400" b="0" i="0" u="none" strike="noStrike" kern="1200" cap="none" spc="0" normalizeH="0" baseline="0" noProof="0" dirty="0">
                    <a:ln>
                      <a:noFill/>
                    </a:ln>
                    <a:solidFill>
                      <a:prstClr val="black"/>
                    </a:solidFill>
                    <a:effectLst/>
                    <a:uLnTx/>
                    <a:uFillTx/>
                    <a:latin typeface="+mn-lt"/>
                    <a:ea typeface="+mn-ea"/>
                    <a:cs typeface="+mn-cs"/>
                  </a:rPr>
                  <a:t> layer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with high</a:t>
                </a:r>
                <a:r>
                  <a:rPr kumimoji="0" lang="en-US" sz="2400" b="0" i="0" u="none" strike="noStrike" kern="1200" cap="none" spc="0" normalizeH="0" noProof="0" dirty="0">
                    <a:ln>
                      <a:noFill/>
                    </a:ln>
                    <a:solidFill>
                      <a:prstClr val="black"/>
                    </a:solidFill>
                    <a:effectLst/>
                    <a:uLnTx/>
                    <a:uFillTx/>
                    <a:latin typeface="+mn-lt"/>
                    <a:ea typeface="+mn-ea"/>
                    <a:cs typeface="+mn-cs"/>
                  </a:rPr>
                  <a:t> </a:t>
                </a:r>
                <a14:m>
                  <m:oMath xmlns:m="http://schemas.openxmlformats.org/officeDocument/2006/math">
                    <m:sSub>
                      <m:sSubPr>
                        <m:ctrlPr>
                          <a:rPr kumimoji="0" lang="en-US"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𝜆</m:t>
                        </m:r>
                      </m:e>
                      <m:sub>
                        <m:r>
                          <a:rPr kumimoji="0" lang="en-US"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𝑠</m:t>
                        </m:r>
                      </m:sub>
                    </m:sSub>
                    <m:r>
                      <a:rPr kumimoji="0" lang="en-US"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𝑌</m:t>
                    </m:r>
                  </m:oMath>
                </a14:m>
                <a:endParaRPr kumimoji="0" lang="en-US" sz="2400" b="0" i="0" u="none" strike="noStrike" kern="1200" cap="none" spc="0" normalizeH="0" baseline="0" noProof="0" dirty="0">
                  <a:ln>
                    <a:noFill/>
                  </a:ln>
                  <a:solidFill>
                    <a:prstClr val="black"/>
                  </a:solidFill>
                  <a:effectLst/>
                  <a:uLnTx/>
                  <a:uFillTx/>
                  <a:latin typeface="+mn-lt"/>
                  <a:ea typeface="+mn-ea"/>
                  <a:cs typeface="+mn-cs"/>
                  <a:sym typeface="Mathematica1"/>
                </a:endParaRPr>
              </a:p>
            </p:txBody>
          </p:sp>
        </mc:Choice>
        <mc:Fallback xmlns="">
          <p:sp>
            <p:nvSpPr>
              <p:cNvPr id="24" name="TextBox 23">
                <a:extLst>
                  <a:ext uri="{FF2B5EF4-FFF2-40B4-BE49-F238E27FC236}">
                    <a16:creationId xmlns:a16="http://schemas.microsoft.com/office/drawing/2014/main" id="{28160DEC-F9FB-439E-89C6-52480D2BC17C}"/>
                  </a:ext>
                </a:extLst>
              </p:cNvPr>
              <p:cNvSpPr txBox="1">
                <a:spLocks noRot="1" noChangeAspect="1" noMove="1" noResize="1" noEditPoints="1" noAdjustHandles="1" noChangeArrowheads="1" noChangeShapeType="1" noTextEdit="1"/>
              </p:cNvSpPr>
              <p:nvPr/>
            </p:nvSpPr>
            <p:spPr>
              <a:xfrm>
                <a:off x="668612" y="4265800"/>
                <a:ext cx="3372707" cy="830997"/>
              </a:xfrm>
              <a:prstGeom prst="rect">
                <a:avLst/>
              </a:prstGeom>
              <a:blipFill>
                <a:blip r:embed="rId4"/>
                <a:stretch>
                  <a:fillRect t="-5882" b="-1617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A89BEA9-D0D4-4548-A407-80E7093AE877}"/>
              </a:ext>
            </a:extLst>
          </p:cNvPr>
          <p:cNvSpPr txBox="1"/>
          <p:nvPr/>
        </p:nvSpPr>
        <p:spPr>
          <a:xfrm>
            <a:off x="236062" y="3387948"/>
            <a:ext cx="4179568" cy="830997"/>
          </a:xfrm>
          <a:prstGeom prst="rect">
            <a:avLst/>
          </a:prstGeom>
          <a:solidFill>
            <a:schemeClr val="accent2">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Choose piezoelectric layer with high </a:t>
            </a:r>
            <a:r>
              <a:rPr lang="en-US" sz="2400" dirty="0">
                <a:solidFill>
                  <a:prstClr val="black"/>
                </a:solidFill>
                <a:latin typeface="+mn-lt"/>
              </a:rPr>
              <a:t>de-</a:t>
            </a:r>
            <a:r>
              <a:rPr kumimoji="0" lang="en-US" sz="2400" i="0" u="none" strike="noStrike" kern="1200" cap="none" spc="0" normalizeH="0" baseline="0" noProof="0" dirty="0">
                <a:ln>
                  <a:noFill/>
                </a:ln>
                <a:solidFill>
                  <a:prstClr val="black"/>
                </a:solidFill>
                <a:effectLst/>
                <a:uLnTx/>
                <a:uFillTx/>
                <a:latin typeface="+mn-lt"/>
                <a:ea typeface="+mn-ea"/>
                <a:cs typeface="+mn-cs"/>
              </a:rPr>
              <a:t>coefficient</a:t>
            </a:r>
            <a:r>
              <a:rPr kumimoji="0" lang="en-US" sz="2400" b="1" i="0" u="none" strike="noStrike" kern="1200" cap="none" spc="0" normalizeH="0" baseline="0" noProof="0" dirty="0">
                <a:ln>
                  <a:noFill/>
                </a:ln>
                <a:solidFill>
                  <a:prstClr val="black"/>
                </a:solidFill>
                <a:effectLst/>
                <a:uLnTx/>
                <a:uFillTx/>
                <a:latin typeface="+mn-lt"/>
                <a:ea typeface="+mn-ea"/>
                <a:cs typeface="+mn-cs"/>
              </a:rPr>
              <a:t> </a:t>
            </a:r>
            <a:endParaRPr kumimoji="0" lang="en-US" sz="2400" b="1" i="0" u="none" strike="noStrike" kern="1200" cap="none" spc="0" normalizeH="0" baseline="-25000" noProof="0" dirty="0">
              <a:ln>
                <a:noFill/>
              </a:ln>
              <a:solidFill>
                <a:prstClr val="black"/>
              </a:solidFill>
              <a:effectLst/>
              <a:uLnTx/>
              <a:uFillTx/>
              <a:latin typeface="+mn-lt"/>
              <a:ea typeface="+mn-ea"/>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D3DB61C-01F8-4DBC-A4E9-6926A6E83AA9}"/>
                  </a:ext>
                </a:extLst>
              </p:cNvPr>
              <p:cNvSpPr txBox="1"/>
              <p:nvPr/>
            </p:nvSpPr>
            <p:spPr>
              <a:xfrm>
                <a:off x="4041319" y="5025940"/>
                <a:ext cx="5369333" cy="1371081"/>
              </a:xfrm>
              <a:prstGeom prst="rect">
                <a:avLst/>
              </a:prstGeom>
              <a:noFill/>
            </p:spPr>
            <p:txBody>
              <a:bodyPr wrap="square" rtlCol="0">
                <a:spAutoFit/>
              </a:bodyPr>
              <a:lstStyle/>
              <a:p>
                <a:r>
                  <a:rPr lang="en-US" sz="2400" b="1" dirty="0">
                    <a:latin typeface="+mn-lt"/>
                  </a:rPr>
                  <a:t>Stress Anisotropy (for </a:t>
                </a:r>
                <a:r>
                  <a:rPr lang="en-US" sz="2400" b="1" dirty="0" err="1">
                    <a:latin typeface="+mn-lt"/>
                  </a:rPr>
                  <a:t>FeGa</a:t>
                </a:r>
                <a:r>
                  <a:rPr lang="en-US" sz="2400" b="1" dirty="0">
                    <a:latin typeface="+mn-lt"/>
                  </a:rPr>
                  <a:t>):</a:t>
                </a:r>
              </a:p>
              <a:p>
                <a:pPr algn="ctr"/>
                <a:r>
                  <a:rPr lang="en-US" sz="2400" dirty="0">
                    <a:latin typeface="+mn-lt"/>
                  </a:rPr>
                  <a:t> </a:t>
                </a:r>
                <a14:m>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𝜆</m:t>
                    </m:r>
                    <m:r>
                      <a:rPr lang="en-US" sz="2400" b="0" i="1" smtClean="0">
                        <a:latin typeface="Cambria Math" panose="02040503050406030204" pitchFamily="18" charset="0"/>
                      </a:rPr>
                      <m:t> </m:t>
                    </m:r>
                    <m:r>
                      <a:rPr lang="en-US" sz="2400" b="0" i="1" smtClean="0">
                        <a:latin typeface="Cambria Math" panose="02040503050406030204" pitchFamily="18" charset="0"/>
                      </a:rPr>
                      <m:t>𝜎</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Ω</m:t>
                    </m:r>
                    <m:r>
                      <a:rPr lang="en-US" sz="2400" b="0" i="0" smtClean="0">
                        <a:latin typeface="Cambria Math" panose="02040503050406030204" pitchFamily="18" charset="0"/>
                      </a:rPr>
                      <m:t> </m:t>
                    </m:r>
                    <m:sSup>
                      <m:sSupPr>
                        <m:ctrlPr>
                          <a:rPr lang="en-US" sz="2400" b="0" i="1" smtClean="0">
                            <a:latin typeface="Cambria Math" panose="02040503050406030204" pitchFamily="18" charset="0"/>
                          </a:rPr>
                        </m:ctrlPr>
                      </m:sSupPr>
                      <m:e>
                        <m:r>
                          <m:rPr>
                            <m:sty m:val="p"/>
                          </m:rPr>
                          <a:rPr lang="en-IN" sz="2400" b="0" i="0" smtClean="0">
                            <a:latin typeface="Cambria Math" panose="02040503050406030204" pitchFamily="18" charset="0"/>
                          </a:rPr>
                          <m:t>c</m:t>
                        </m:r>
                        <m:r>
                          <m:rPr>
                            <m:sty m:val="p"/>
                          </m:rPr>
                          <a:rPr lang="en-US" sz="2400" b="0" i="0" smtClean="0">
                            <a:latin typeface="Cambria Math" panose="02040503050406030204" pitchFamily="18" charset="0"/>
                          </a:rPr>
                          <m:t>os</m:t>
                        </m:r>
                      </m:e>
                      <m:sup>
                        <m:r>
                          <a:rPr lang="en-US" sz="2400" b="0" i="0" smtClean="0">
                            <a:latin typeface="Cambria Math" panose="02040503050406030204" pitchFamily="18" charset="0"/>
                          </a:rPr>
                          <m:t>2</m:t>
                        </m:r>
                      </m:sup>
                    </m:sSup>
                    <m:r>
                      <a:rPr lang="en-US" sz="2400" b="0" i="1" smtClean="0">
                        <a:latin typeface="Cambria Math" panose="02040503050406030204" pitchFamily="18" charset="0"/>
                      </a:rPr>
                      <m:t>𝜃</m:t>
                    </m:r>
                  </m:oMath>
                </a14:m>
                <a:endParaRPr lang="en-US" sz="2400" dirty="0">
                  <a:latin typeface="+mn-lt"/>
                </a:endParaRPr>
              </a:p>
              <a:p>
                <a:pPr algn="ctr"/>
                <a14:m>
                  <m:oMath xmlns:m="http://schemas.openxmlformats.org/officeDocument/2006/math">
                    <m:r>
                      <a:rPr lang="en-US" sz="2400" b="0" i="1" smtClean="0">
                        <a:latin typeface="Cambria Math" panose="02040503050406030204" pitchFamily="18" charset="0"/>
                      </a:rPr>
                      <m:t>=2.4×</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 </m:t>
                    </m:r>
                    <m:r>
                      <a:rPr lang="en-IN" sz="2400" b="0" i="1" smtClean="0">
                        <a:latin typeface="Cambria Math" panose="02040503050406030204" pitchFamily="18" charset="0"/>
                      </a:rPr>
                      <m:t>𝐽</m:t>
                    </m:r>
                  </m:oMath>
                </a14:m>
                <a:r>
                  <a:rPr lang="en-US" sz="2400" b="0" dirty="0">
                    <a:latin typeface="+mn-lt"/>
                  </a:rPr>
                  <a:t> (max.)</a:t>
                </a:r>
              </a:p>
            </p:txBody>
          </p:sp>
        </mc:Choice>
        <mc:Fallback xmlns="">
          <p:sp>
            <p:nvSpPr>
              <p:cNvPr id="26" name="TextBox 25">
                <a:extLst>
                  <a:ext uri="{FF2B5EF4-FFF2-40B4-BE49-F238E27FC236}">
                    <a16:creationId xmlns:a16="http://schemas.microsoft.com/office/drawing/2014/main" id="{CD3DB61C-01F8-4DBC-A4E9-6926A6E83AA9}"/>
                  </a:ext>
                </a:extLst>
              </p:cNvPr>
              <p:cNvSpPr txBox="1">
                <a:spLocks noRot="1" noChangeAspect="1" noMove="1" noResize="1" noEditPoints="1" noAdjustHandles="1" noChangeArrowheads="1" noChangeShapeType="1" noTextEdit="1"/>
              </p:cNvSpPr>
              <p:nvPr/>
            </p:nvSpPr>
            <p:spPr>
              <a:xfrm>
                <a:off x="4041319" y="5025940"/>
                <a:ext cx="5369333" cy="1371081"/>
              </a:xfrm>
              <a:prstGeom prst="rect">
                <a:avLst/>
              </a:prstGeom>
              <a:blipFill>
                <a:blip r:embed="rId5"/>
                <a:stretch>
                  <a:fillRect l="-1816" t="-3556" b="-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5544CE4-12F6-48BF-9D70-19182C78566B}"/>
                  </a:ext>
                </a:extLst>
              </p:cNvPr>
              <p:cNvSpPr txBox="1"/>
              <p:nvPr/>
            </p:nvSpPr>
            <p:spPr>
              <a:xfrm>
                <a:off x="1280730" y="5150018"/>
                <a:ext cx="2452509" cy="1477328"/>
              </a:xfrm>
              <a:prstGeom prst="rect">
                <a:avLst/>
              </a:prstGeom>
              <a:solidFill>
                <a:schemeClr val="bg1"/>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=3000 </m:t>
                      </m:r>
                      <m:r>
                        <a:rPr lang="en-US" sz="2400" i="1" dirty="0" smtClean="0">
                          <a:latin typeface="Cambria Math" panose="02040503050406030204" pitchFamily="18" charset="0"/>
                        </a:rPr>
                        <m:t>𝑝𝑚</m:t>
                      </m:r>
                      <m:r>
                        <a:rPr lang="en-US" sz="2400" i="1" dirty="0" smtClean="0">
                          <a:latin typeface="Cambria Math" panose="02040503050406030204" pitchFamily="18" charset="0"/>
                        </a:rPr>
                        <m:t>/</m:t>
                      </m:r>
                      <m:r>
                        <a:rPr lang="en-US" sz="2400" b="0" i="1" dirty="0" smtClean="0">
                          <a:latin typeface="Cambria Math" panose="02040503050406030204" pitchFamily="18" charset="0"/>
                        </a:rPr>
                        <m:t>𝑉</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panose="02040503050406030204" pitchFamily="18" charset="0"/>
                        </a:rPr>
                        <m:t>=250×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9</m:t>
                          </m:r>
                        </m:sup>
                      </m:sSup>
                      <m:r>
                        <a:rPr lang="en-US" sz="2400" b="0" i="1" smtClean="0">
                          <a:latin typeface="Cambria Math" panose="02040503050406030204" pitchFamily="18" charset="0"/>
                        </a:rPr>
                        <m:t> </m:t>
                      </m:r>
                      <m:r>
                        <a:rPr lang="en-US" sz="2400" b="0" i="1" smtClean="0">
                          <a:latin typeface="Cambria Math" panose="02040503050406030204" pitchFamily="18" charset="0"/>
                        </a:rPr>
                        <m:t>𝑃𝑎</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=100 </m:t>
                      </m:r>
                      <m:r>
                        <a:rPr lang="en-US" sz="2400" b="0" i="1" smtClean="0">
                          <a:latin typeface="Cambria Math" panose="02040503050406030204" pitchFamily="18" charset="0"/>
                        </a:rPr>
                        <m:t>𝑛𝑚</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=50 </m:t>
                      </m:r>
                      <m:r>
                        <a:rPr lang="en-US" sz="2400" b="0" i="1" smtClean="0">
                          <a:latin typeface="Cambria Math" panose="02040503050406030204" pitchFamily="18" charset="0"/>
                        </a:rPr>
                        <m:t>𝑚𝑉</m:t>
                      </m:r>
                      <m:r>
                        <a:rPr lang="en-US" sz="2400" b="0" i="1" smtClean="0">
                          <a:latin typeface="Cambria Math" panose="02040503050406030204" pitchFamily="18" charset="0"/>
                        </a:rPr>
                        <m:t> </m:t>
                      </m:r>
                    </m:oMath>
                  </m:oMathPara>
                </a14:m>
                <a:endParaRPr lang="en-US" sz="2400" b="0" dirty="0"/>
              </a:p>
            </p:txBody>
          </p:sp>
        </mc:Choice>
        <mc:Fallback xmlns="">
          <p:sp>
            <p:nvSpPr>
              <p:cNvPr id="47" name="TextBox 46">
                <a:extLst>
                  <a:ext uri="{FF2B5EF4-FFF2-40B4-BE49-F238E27FC236}">
                    <a16:creationId xmlns:a16="http://schemas.microsoft.com/office/drawing/2014/main" id="{A5544CE4-12F6-48BF-9D70-19182C78566B}"/>
                  </a:ext>
                </a:extLst>
              </p:cNvPr>
              <p:cNvSpPr txBox="1">
                <a:spLocks noRot="1" noChangeAspect="1" noMove="1" noResize="1" noEditPoints="1" noAdjustHandles="1" noChangeArrowheads="1" noChangeShapeType="1" noTextEdit="1"/>
              </p:cNvSpPr>
              <p:nvPr/>
            </p:nvSpPr>
            <p:spPr>
              <a:xfrm>
                <a:off x="1280730" y="5150018"/>
                <a:ext cx="2452509" cy="1477328"/>
              </a:xfrm>
              <a:prstGeom prst="rect">
                <a:avLst/>
              </a:prstGeom>
              <a:blipFill>
                <a:blip r:embed="rId6"/>
                <a:stretch>
                  <a:fillRect l="-1980" r="-1980" b="-1639"/>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677646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750D-DE10-48B4-B979-48E7C4315C52}"/>
              </a:ext>
            </a:extLst>
          </p:cNvPr>
          <p:cNvSpPr>
            <a:spLocks noGrp="1"/>
          </p:cNvSpPr>
          <p:nvPr>
            <p:ph type="title"/>
          </p:nvPr>
        </p:nvSpPr>
        <p:spPr/>
        <p:txBody>
          <a:bodyPr/>
          <a:lstStyle/>
          <a:p>
            <a:r>
              <a:rPr lang="en-US" dirty="0"/>
              <a:t>Magnetic anisotropy</a:t>
            </a:r>
          </a:p>
        </p:txBody>
      </p:sp>
      <p:sp>
        <p:nvSpPr>
          <p:cNvPr id="4" name="Date Placeholder 3">
            <a:extLst>
              <a:ext uri="{FF2B5EF4-FFF2-40B4-BE49-F238E27FC236}">
                <a16:creationId xmlns:a16="http://schemas.microsoft.com/office/drawing/2014/main" id="{E78D63E9-9786-44BC-B595-35AB5298477D}"/>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6BFC1C66-AB2E-4C42-B8FC-515D384D9EB6}"/>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C340B73-8970-4E23-8CFD-1226A4D956CF}"/>
              </a:ext>
            </a:extLst>
          </p:cNvPr>
          <p:cNvSpPr>
            <a:spLocks noGrp="1"/>
          </p:cNvSpPr>
          <p:nvPr>
            <p:ph type="sldNum" sz="quarter" idx="12"/>
          </p:nvPr>
        </p:nvSpPr>
        <p:spPr/>
        <p:txBody>
          <a:bodyPr/>
          <a:lstStyle/>
          <a:p>
            <a:fld id="{ABF20D17-0043-4445-9B8B-9F103D2306E2}" type="slidenum">
              <a:rPr lang="en-IN" smtClean="0"/>
              <a:pPr/>
              <a:t>29</a:t>
            </a:fld>
            <a:endParaRPr lang="en-IN" dirty="0"/>
          </a:p>
        </p:txBody>
      </p:sp>
      <p:grpSp>
        <p:nvGrpSpPr>
          <p:cNvPr id="14" name="Group 13">
            <a:extLst>
              <a:ext uri="{FF2B5EF4-FFF2-40B4-BE49-F238E27FC236}">
                <a16:creationId xmlns:a16="http://schemas.microsoft.com/office/drawing/2014/main" id="{CB7870CF-1F14-4C7D-B006-4933B2483F07}"/>
              </a:ext>
            </a:extLst>
          </p:cNvPr>
          <p:cNvGrpSpPr/>
          <p:nvPr/>
        </p:nvGrpSpPr>
        <p:grpSpPr>
          <a:xfrm>
            <a:off x="350926" y="5299487"/>
            <a:ext cx="3855834" cy="1255011"/>
            <a:chOff x="285279" y="5140074"/>
            <a:chExt cx="3855834" cy="1255011"/>
          </a:xfrm>
        </p:grpSpPr>
        <p:grpSp>
          <p:nvGrpSpPr>
            <p:cNvPr id="71" name="Group 70">
              <a:extLst>
                <a:ext uri="{FF2B5EF4-FFF2-40B4-BE49-F238E27FC236}">
                  <a16:creationId xmlns:a16="http://schemas.microsoft.com/office/drawing/2014/main" id="{F3CAE420-9A37-4EA3-AF8D-18FFA7D73A5A}"/>
                </a:ext>
              </a:extLst>
            </p:cNvPr>
            <p:cNvGrpSpPr/>
            <p:nvPr/>
          </p:nvGrpSpPr>
          <p:grpSpPr>
            <a:xfrm>
              <a:off x="1128393" y="5140074"/>
              <a:ext cx="1656560" cy="563800"/>
              <a:chOff x="4452283" y="4263807"/>
              <a:chExt cx="1656560" cy="563800"/>
            </a:xfrm>
          </p:grpSpPr>
          <p:grpSp>
            <p:nvGrpSpPr>
              <p:cNvPr id="43" name="Group 42">
                <a:extLst>
                  <a:ext uri="{FF2B5EF4-FFF2-40B4-BE49-F238E27FC236}">
                    <a16:creationId xmlns:a16="http://schemas.microsoft.com/office/drawing/2014/main" id="{56500C83-3504-4EE5-BDB3-103E5AC81B49}"/>
                  </a:ext>
                </a:extLst>
              </p:cNvPr>
              <p:cNvGrpSpPr/>
              <p:nvPr/>
            </p:nvGrpSpPr>
            <p:grpSpPr>
              <a:xfrm>
                <a:off x="4452283" y="4263807"/>
                <a:ext cx="1656560" cy="563800"/>
                <a:chOff x="5427103" y="3874118"/>
                <a:chExt cx="1656560" cy="563800"/>
              </a:xfrm>
            </p:grpSpPr>
            <p:sp>
              <p:nvSpPr>
                <p:cNvPr id="7" name="Flowchart: Direct Access Storage 6">
                  <a:extLst>
                    <a:ext uri="{FF2B5EF4-FFF2-40B4-BE49-F238E27FC236}">
                      <a16:creationId xmlns:a16="http://schemas.microsoft.com/office/drawing/2014/main" id="{32618854-51A3-4CBB-9E97-BCA5D04579A4}"/>
                    </a:ext>
                  </a:extLst>
                </p:cNvPr>
                <p:cNvSpPr/>
                <p:nvPr/>
              </p:nvSpPr>
              <p:spPr>
                <a:xfrm rot="16200000">
                  <a:off x="5971596" y="3331545"/>
                  <a:ext cx="561880" cy="1650866"/>
                </a:xfrm>
                <a:prstGeom prst="flowChartMagneticDrum">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214BD5BB-B84F-44E6-A118-F80AFF4DDE8E}"/>
                    </a:ext>
                  </a:extLst>
                </p:cNvPr>
                <p:cNvSpPr/>
                <p:nvPr/>
              </p:nvSpPr>
              <p:spPr>
                <a:xfrm>
                  <a:off x="5427103" y="3874118"/>
                  <a:ext cx="1656560" cy="191151"/>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Arrow: Up-Down 44">
                <a:extLst>
                  <a:ext uri="{FF2B5EF4-FFF2-40B4-BE49-F238E27FC236}">
                    <a16:creationId xmlns:a16="http://schemas.microsoft.com/office/drawing/2014/main" id="{038436AD-1CA5-40A3-9446-DFC624EF9001}"/>
                  </a:ext>
                </a:extLst>
              </p:cNvPr>
              <p:cNvSpPr/>
              <p:nvPr/>
            </p:nvSpPr>
            <p:spPr>
              <a:xfrm rot="5400000">
                <a:off x="5114869" y="4053426"/>
                <a:ext cx="329046" cy="1152853"/>
              </a:xfrm>
              <a:prstGeom prst="upDownArrow">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6" name="TextBox 95">
              <a:extLst>
                <a:ext uri="{FF2B5EF4-FFF2-40B4-BE49-F238E27FC236}">
                  <a16:creationId xmlns:a16="http://schemas.microsoft.com/office/drawing/2014/main" id="{4016E0C7-7668-49AA-814F-A875EC0D26E2}"/>
                </a:ext>
              </a:extLst>
            </p:cNvPr>
            <p:cNvSpPr txBox="1"/>
            <p:nvPr/>
          </p:nvSpPr>
          <p:spPr>
            <a:xfrm>
              <a:off x="285279" y="5933420"/>
              <a:ext cx="3855834" cy="461665"/>
            </a:xfrm>
            <a:prstGeom prst="rect">
              <a:avLst/>
            </a:prstGeom>
            <a:solidFill>
              <a:schemeClr val="accent1">
                <a:lumMod val="20000"/>
                <a:lumOff val="80000"/>
              </a:schemeClr>
            </a:solidFill>
          </p:spPr>
          <p:txBody>
            <a:bodyPr wrap="square" rtlCol="0">
              <a:spAutoFit/>
            </a:bodyPr>
            <a:lstStyle/>
            <a:p>
              <a:pPr algn="ctr"/>
              <a:r>
                <a:rPr lang="en-US" sz="2400" dirty="0">
                  <a:latin typeface="+mn-lt"/>
                </a:rPr>
                <a:t>In-plane shape anisotropy</a:t>
              </a:r>
            </a:p>
          </p:txBody>
        </p:sp>
      </p:grpSp>
      <p:pic>
        <p:nvPicPr>
          <p:cNvPr id="60" name="Content Placeholder 48">
            <a:extLst>
              <a:ext uri="{FF2B5EF4-FFF2-40B4-BE49-F238E27FC236}">
                <a16:creationId xmlns:a16="http://schemas.microsoft.com/office/drawing/2014/main" id="{89B7B9B2-B9EF-420B-A1A8-984860BC61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5382" y="928754"/>
            <a:ext cx="3481287" cy="1960349"/>
          </a:xfrm>
        </p:spPr>
      </p:pic>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F68663A-F209-44B9-A098-0435CA7D344B}"/>
                  </a:ext>
                </a:extLst>
              </p:cNvPr>
              <p:cNvSpPr txBox="1"/>
              <p:nvPr/>
            </p:nvSpPr>
            <p:spPr>
              <a:xfrm rot="21046310">
                <a:off x="6752897" y="2651414"/>
                <a:ext cx="1306501" cy="400110"/>
              </a:xfrm>
              <a:prstGeom prst="rect">
                <a:avLst/>
              </a:prstGeom>
              <a:noFill/>
            </p:spPr>
            <p:txBody>
              <a:bodyPr wrap="square" rtlCol="0">
                <a:spAutoFit/>
              </a:bodyPr>
              <a:lstStyle/>
              <a:p>
                <a:pPr algn="ctr"/>
                <a14:m>
                  <m:oMath xmlns:m="http://schemas.openxmlformats.org/officeDocument/2006/math">
                    <m:r>
                      <a:rPr lang="el-GR" sz="2000" i="1" dirty="0">
                        <a:latin typeface="Cambria Math" panose="02040503050406030204" pitchFamily="18" charset="0"/>
                        <a:ea typeface="Cambria Math" panose="02040503050406030204" pitchFamily="18" charset="0"/>
                        <a:cs typeface="Arial" panose="020B0604020202020204" pitchFamily="34" charset="0"/>
                      </a:rPr>
                      <m:t>𝜑</m:t>
                    </m:r>
                  </m:oMath>
                </a14:m>
                <a:r>
                  <a:rPr lang="en-IN" sz="2000" dirty="0">
                    <a:latin typeface="+mn-lt"/>
                  </a:rPr>
                  <a:t> (degree)</a:t>
                </a:r>
              </a:p>
            </p:txBody>
          </p:sp>
        </mc:Choice>
        <mc:Fallback xmlns="">
          <p:sp>
            <p:nvSpPr>
              <p:cNvPr id="61" name="TextBox 60">
                <a:extLst>
                  <a:ext uri="{FF2B5EF4-FFF2-40B4-BE49-F238E27FC236}">
                    <a16:creationId xmlns:a16="http://schemas.microsoft.com/office/drawing/2014/main" id="{1F68663A-F209-44B9-A098-0435CA7D344B}"/>
                  </a:ext>
                </a:extLst>
              </p:cNvPr>
              <p:cNvSpPr txBox="1">
                <a:spLocks noRot="1" noChangeAspect="1" noMove="1" noResize="1" noEditPoints="1" noAdjustHandles="1" noChangeArrowheads="1" noChangeShapeType="1" noTextEdit="1"/>
              </p:cNvSpPr>
              <p:nvPr/>
            </p:nvSpPr>
            <p:spPr>
              <a:xfrm rot="21046310">
                <a:off x="6752897" y="2651414"/>
                <a:ext cx="1306501" cy="400110"/>
              </a:xfrm>
              <a:prstGeom prst="rect">
                <a:avLst/>
              </a:prstGeom>
              <a:blipFill>
                <a:blip r:embed="rId4"/>
                <a:stretch>
                  <a:fillRect t="-7000" r="-5830" b="-12000"/>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AC4B303D-6427-49EC-81CB-8235F5B881CC}"/>
              </a:ext>
            </a:extLst>
          </p:cNvPr>
          <p:cNvSpPr txBox="1"/>
          <p:nvPr/>
        </p:nvSpPr>
        <p:spPr>
          <a:xfrm rot="1206466">
            <a:off x="4425391" y="2607321"/>
            <a:ext cx="1494143" cy="400110"/>
          </a:xfrm>
          <a:prstGeom prst="rect">
            <a:avLst/>
          </a:prstGeom>
          <a:noFill/>
        </p:spPr>
        <p:txBody>
          <a:bodyPr wrap="square" rtlCol="0">
            <a:spAutoFit/>
          </a:bodyPr>
          <a:lstStyle/>
          <a:p>
            <a:pPr algn="ctr"/>
            <a:r>
              <a:rPr lang="en-IN" sz="2000" dirty="0">
                <a:latin typeface="+mn-lt"/>
              </a:rPr>
              <a:t> </a:t>
            </a:r>
            <a:r>
              <a:rPr lang="el-GR" sz="2000" i="0" dirty="0">
                <a:latin typeface="+mn-lt"/>
                <a:cs typeface="Arial" panose="020B0604020202020204" pitchFamily="34" charset="0"/>
              </a:rPr>
              <a:t>θ</a:t>
            </a:r>
            <a:r>
              <a:rPr lang="en-IN" sz="2000" dirty="0">
                <a:latin typeface="+mn-lt"/>
              </a:rPr>
              <a:t> (degree)</a:t>
            </a:r>
          </a:p>
        </p:txBody>
      </p:sp>
      <p:sp>
        <p:nvSpPr>
          <p:cNvPr id="63" name="TextBox 62">
            <a:extLst>
              <a:ext uri="{FF2B5EF4-FFF2-40B4-BE49-F238E27FC236}">
                <a16:creationId xmlns:a16="http://schemas.microsoft.com/office/drawing/2014/main" id="{F88015C0-04C1-471B-9B98-B99F760177CC}"/>
              </a:ext>
            </a:extLst>
          </p:cNvPr>
          <p:cNvSpPr txBox="1"/>
          <p:nvPr/>
        </p:nvSpPr>
        <p:spPr>
          <a:xfrm rot="16200000">
            <a:off x="3602202" y="1394006"/>
            <a:ext cx="1338474" cy="707886"/>
          </a:xfrm>
          <a:prstGeom prst="rect">
            <a:avLst/>
          </a:prstGeom>
          <a:noFill/>
        </p:spPr>
        <p:txBody>
          <a:bodyPr wrap="square" rtlCol="0">
            <a:spAutoFit/>
          </a:bodyPr>
          <a:lstStyle/>
          <a:p>
            <a:pPr algn="ctr"/>
            <a:r>
              <a:rPr lang="en-IN" sz="2000" dirty="0">
                <a:latin typeface="+mn-lt"/>
              </a:rPr>
              <a:t>Potential energy</a:t>
            </a:r>
          </a:p>
        </p:txBody>
      </p:sp>
      <p:grpSp>
        <p:nvGrpSpPr>
          <p:cNvPr id="16" name="Group 15">
            <a:extLst>
              <a:ext uri="{FF2B5EF4-FFF2-40B4-BE49-F238E27FC236}">
                <a16:creationId xmlns:a16="http://schemas.microsoft.com/office/drawing/2014/main" id="{4BD0D626-5E51-43AB-8F4C-A047B58E9F78}"/>
              </a:ext>
            </a:extLst>
          </p:cNvPr>
          <p:cNvGrpSpPr/>
          <p:nvPr/>
        </p:nvGrpSpPr>
        <p:grpSpPr>
          <a:xfrm>
            <a:off x="4428762" y="4090339"/>
            <a:ext cx="4683188" cy="2510191"/>
            <a:chOff x="4428762" y="3913056"/>
            <a:chExt cx="4683188" cy="2510191"/>
          </a:xfrm>
        </p:grpSpPr>
        <p:grpSp>
          <p:nvGrpSpPr>
            <p:cNvPr id="95" name="Group 94">
              <a:extLst>
                <a:ext uri="{FF2B5EF4-FFF2-40B4-BE49-F238E27FC236}">
                  <a16:creationId xmlns:a16="http://schemas.microsoft.com/office/drawing/2014/main" id="{562D0A73-161B-4983-A517-1338E12B9084}"/>
                </a:ext>
              </a:extLst>
            </p:cNvPr>
            <p:cNvGrpSpPr/>
            <p:nvPr/>
          </p:nvGrpSpPr>
          <p:grpSpPr>
            <a:xfrm>
              <a:off x="5726705" y="3984075"/>
              <a:ext cx="3385245" cy="1928129"/>
              <a:chOff x="5590168" y="3996867"/>
              <a:chExt cx="3385245" cy="1928129"/>
            </a:xfrm>
          </p:grpSpPr>
          <p:sp>
            <p:nvSpPr>
              <p:cNvPr id="87" name="Flowchart: Magnetic Disk 86">
                <a:extLst>
                  <a:ext uri="{FF2B5EF4-FFF2-40B4-BE49-F238E27FC236}">
                    <a16:creationId xmlns:a16="http://schemas.microsoft.com/office/drawing/2014/main" id="{D5A21AC9-FF24-4306-9A09-41FA93D3F644}"/>
                  </a:ext>
                </a:extLst>
              </p:cNvPr>
              <p:cNvSpPr/>
              <p:nvPr/>
            </p:nvSpPr>
            <p:spPr>
              <a:xfrm>
                <a:off x="5590169" y="4786306"/>
                <a:ext cx="1250352" cy="1138690"/>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lowchart: Magnetic Disk 87">
                <a:extLst>
                  <a:ext uri="{FF2B5EF4-FFF2-40B4-BE49-F238E27FC236}">
                    <a16:creationId xmlns:a16="http://schemas.microsoft.com/office/drawing/2014/main" id="{423966B2-1DA2-4666-B971-C5D5D1056FF7}"/>
                  </a:ext>
                </a:extLst>
              </p:cNvPr>
              <p:cNvSpPr/>
              <p:nvPr/>
            </p:nvSpPr>
            <p:spPr>
              <a:xfrm>
                <a:off x="5590168" y="3996867"/>
                <a:ext cx="1250352" cy="1138690"/>
              </a:xfrm>
              <a:prstGeom prst="flowChartMagneticDisk">
                <a:avLst/>
              </a:prstGeom>
              <a:solidFill>
                <a:schemeClr val="accent6">
                  <a:lumMod val="5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5E54E61C-B55E-4AFF-B97A-009AA09B6C03}"/>
                  </a:ext>
                </a:extLst>
              </p:cNvPr>
              <p:cNvSpPr/>
              <p:nvPr/>
            </p:nvSpPr>
            <p:spPr>
              <a:xfrm>
                <a:off x="5591471" y="4796466"/>
                <a:ext cx="1238889" cy="36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429E494C-9EE9-4511-8E40-7A905428352F}"/>
                  </a:ext>
                </a:extLst>
              </p:cNvPr>
              <p:cNvSpPr txBox="1"/>
              <p:nvPr/>
            </p:nvSpPr>
            <p:spPr>
              <a:xfrm>
                <a:off x="6944945" y="4381756"/>
                <a:ext cx="1801869" cy="461665"/>
              </a:xfrm>
              <a:prstGeom prst="rect">
                <a:avLst/>
              </a:prstGeom>
              <a:noFill/>
            </p:spPr>
            <p:txBody>
              <a:bodyPr wrap="square" rtlCol="0">
                <a:spAutoFit/>
              </a:bodyPr>
              <a:lstStyle/>
              <a:p>
                <a:r>
                  <a:rPr lang="en-US" sz="2400" dirty="0">
                    <a:latin typeface="+mn-lt"/>
                  </a:rPr>
                  <a:t>MgO(0.8nm)</a:t>
                </a:r>
              </a:p>
            </p:txBody>
          </p:sp>
          <p:sp>
            <p:nvSpPr>
              <p:cNvPr id="93" name="TextBox 92">
                <a:extLst>
                  <a:ext uri="{FF2B5EF4-FFF2-40B4-BE49-F238E27FC236}">
                    <a16:creationId xmlns:a16="http://schemas.microsoft.com/office/drawing/2014/main" id="{1FF27752-EF1D-4C71-8D9A-A8E810935833}"/>
                  </a:ext>
                </a:extLst>
              </p:cNvPr>
              <p:cNvSpPr txBox="1"/>
              <p:nvPr/>
            </p:nvSpPr>
            <p:spPr>
              <a:xfrm>
                <a:off x="6994523" y="4815937"/>
                <a:ext cx="1057380" cy="461665"/>
              </a:xfrm>
              <a:prstGeom prst="rect">
                <a:avLst/>
              </a:prstGeom>
              <a:noFill/>
            </p:spPr>
            <p:txBody>
              <a:bodyPr wrap="square" rtlCol="0">
                <a:spAutoFit/>
              </a:bodyPr>
              <a:lstStyle/>
              <a:p>
                <a:r>
                  <a:rPr lang="en-US" sz="2400" dirty="0">
                    <a:latin typeface="+mn-lt"/>
                  </a:rPr>
                  <a:t>CoFeB</a:t>
                </a:r>
              </a:p>
            </p:txBody>
          </p:sp>
          <p:sp>
            <p:nvSpPr>
              <p:cNvPr id="94" name="TextBox 93">
                <a:extLst>
                  <a:ext uri="{FF2B5EF4-FFF2-40B4-BE49-F238E27FC236}">
                    <a16:creationId xmlns:a16="http://schemas.microsoft.com/office/drawing/2014/main" id="{E38385B7-2807-4C00-BEBD-CDC3E9DF7FBA}"/>
                  </a:ext>
                </a:extLst>
              </p:cNvPr>
              <p:cNvSpPr txBox="1"/>
              <p:nvPr/>
            </p:nvSpPr>
            <p:spPr>
              <a:xfrm>
                <a:off x="6935703" y="5213191"/>
                <a:ext cx="2039710" cy="461665"/>
              </a:xfrm>
              <a:prstGeom prst="rect">
                <a:avLst/>
              </a:prstGeom>
              <a:noFill/>
            </p:spPr>
            <p:txBody>
              <a:bodyPr wrap="square" rtlCol="0">
                <a:spAutoFit/>
              </a:bodyPr>
              <a:lstStyle/>
              <a:p>
                <a:r>
                  <a:rPr lang="en-US" sz="2400" dirty="0">
                    <a:latin typeface="+mn-lt"/>
                  </a:rPr>
                  <a:t>t</a:t>
                </a:r>
                <a:r>
                  <a:rPr lang="en-US" sz="2400" baseline="-25000" dirty="0">
                    <a:latin typeface="+mn-lt"/>
                  </a:rPr>
                  <a:t>CoFeB</a:t>
                </a:r>
                <a:r>
                  <a:rPr lang="en-US" sz="2400" dirty="0">
                    <a:latin typeface="+mn-lt"/>
                  </a:rPr>
                  <a:t> &lt; 1.3 nm</a:t>
                </a:r>
              </a:p>
            </p:txBody>
          </p:sp>
        </p:grpSp>
        <p:grpSp>
          <p:nvGrpSpPr>
            <p:cNvPr id="99" name="Group 98">
              <a:extLst>
                <a:ext uri="{FF2B5EF4-FFF2-40B4-BE49-F238E27FC236}">
                  <a16:creationId xmlns:a16="http://schemas.microsoft.com/office/drawing/2014/main" id="{E3D24303-5784-438F-8C5A-089B867D354A}"/>
                </a:ext>
              </a:extLst>
            </p:cNvPr>
            <p:cNvGrpSpPr/>
            <p:nvPr/>
          </p:nvGrpSpPr>
          <p:grpSpPr>
            <a:xfrm>
              <a:off x="4428762" y="5124491"/>
              <a:ext cx="1250353" cy="733659"/>
              <a:chOff x="3787493" y="5327732"/>
              <a:chExt cx="1250353" cy="645736"/>
            </a:xfrm>
          </p:grpSpPr>
          <p:sp>
            <p:nvSpPr>
              <p:cNvPr id="97" name="Flowchart: Direct Access Storage 96">
                <a:extLst>
                  <a:ext uri="{FF2B5EF4-FFF2-40B4-BE49-F238E27FC236}">
                    <a16:creationId xmlns:a16="http://schemas.microsoft.com/office/drawing/2014/main" id="{7F7FBCEC-9FE5-4161-BC50-8746EF31B7E7}"/>
                  </a:ext>
                </a:extLst>
              </p:cNvPr>
              <p:cNvSpPr/>
              <p:nvPr/>
            </p:nvSpPr>
            <p:spPr>
              <a:xfrm rot="16200000">
                <a:off x="4090823" y="5026445"/>
                <a:ext cx="643693" cy="1250353"/>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6184EC9-34BC-42B7-AAFF-343A921F1ECE}"/>
                  </a:ext>
                </a:extLst>
              </p:cNvPr>
              <p:cNvSpPr/>
              <p:nvPr/>
            </p:nvSpPr>
            <p:spPr>
              <a:xfrm>
                <a:off x="3787493" y="5327732"/>
                <a:ext cx="1250353" cy="212008"/>
              </a:xfrm>
              <a:prstGeom prst="ellipse">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a:extLst>
                <a:ext uri="{FF2B5EF4-FFF2-40B4-BE49-F238E27FC236}">
                  <a16:creationId xmlns:a16="http://schemas.microsoft.com/office/drawing/2014/main" id="{2084E17C-4E9E-463F-A9A0-4C2D6666772B}"/>
                </a:ext>
              </a:extLst>
            </p:cNvPr>
            <p:cNvSpPr txBox="1"/>
            <p:nvPr/>
          </p:nvSpPr>
          <p:spPr>
            <a:xfrm>
              <a:off x="4786604" y="5961582"/>
              <a:ext cx="3855834" cy="461665"/>
            </a:xfrm>
            <a:prstGeom prst="rect">
              <a:avLst/>
            </a:prstGeom>
            <a:solidFill>
              <a:schemeClr val="accent1">
                <a:lumMod val="20000"/>
                <a:lumOff val="80000"/>
              </a:schemeClr>
            </a:solidFill>
          </p:spPr>
          <p:txBody>
            <a:bodyPr wrap="square" rtlCol="0">
              <a:spAutoFit/>
            </a:bodyPr>
            <a:lstStyle/>
            <a:p>
              <a:pPr algn="ctr"/>
              <a:r>
                <a:rPr lang="en-US" sz="2400" dirty="0">
                  <a:latin typeface="+mn-lt"/>
                </a:rPr>
                <a:t>Perpendicular anisotropy</a:t>
              </a:r>
            </a:p>
          </p:txBody>
        </p:sp>
        <p:sp>
          <p:nvSpPr>
            <p:cNvPr id="104" name="TextBox 103">
              <a:extLst>
                <a:ext uri="{FF2B5EF4-FFF2-40B4-BE49-F238E27FC236}">
                  <a16:creationId xmlns:a16="http://schemas.microsoft.com/office/drawing/2014/main" id="{6FED3A97-F98D-40B0-9650-160373B92FC4}"/>
                </a:ext>
              </a:extLst>
            </p:cNvPr>
            <p:cNvSpPr txBox="1"/>
            <p:nvPr/>
          </p:nvSpPr>
          <p:spPr>
            <a:xfrm>
              <a:off x="4666236" y="3919665"/>
              <a:ext cx="718629" cy="461665"/>
            </a:xfrm>
            <a:prstGeom prst="rect">
              <a:avLst/>
            </a:prstGeom>
            <a:noFill/>
            <a:ln>
              <a:solidFill>
                <a:schemeClr val="accent1">
                  <a:lumMod val="75000"/>
                </a:schemeClr>
              </a:solidFill>
            </a:ln>
          </p:spPr>
          <p:txBody>
            <a:bodyPr wrap="square" rtlCol="0">
              <a:spAutoFit/>
            </a:bodyPr>
            <a:lstStyle/>
            <a:p>
              <a:pPr algn="ctr"/>
              <a:r>
                <a:rPr lang="en-US" sz="2400" dirty="0">
                  <a:latin typeface="+mn-lt"/>
                </a:rPr>
                <a:t>Bulk </a:t>
              </a:r>
              <a:endParaRPr lang="en-US" sz="2400" dirty="0"/>
            </a:p>
          </p:txBody>
        </p:sp>
        <p:sp>
          <p:nvSpPr>
            <p:cNvPr id="105" name="TextBox 104">
              <a:extLst>
                <a:ext uri="{FF2B5EF4-FFF2-40B4-BE49-F238E27FC236}">
                  <a16:creationId xmlns:a16="http://schemas.microsoft.com/office/drawing/2014/main" id="{A92FFE3D-B612-4238-A6E5-D9A93622C1F8}"/>
                </a:ext>
              </a:extLst>
            </p:cNvPr>
            <p:cNvSpPr txBox="1"/>
            <p:nvPr/>
          </p:nvSpPr>
          <p:spPr>
            <a:xfrm>
              <a:off x="7131060" y="3913056"/>
              <a:ext cx="1313378" cy="461665"/>
            </a:xfrm>
            <a:prstGeom prst="rect">
              <a:avLst/>
            </a:prstGeom>
            <a:noFill/>
            <a:ln>
              <a:solidFill>
                <a:schemeClr val="accent1">
                  <a:lumMod val="50000"/>
                </a:schemeClr>
              </a:solidFill>
            </a:ln>
          </p:spPr>
          <p:txBody>
            <a:bodyPr wrap="square" rtlCol="0">
              <a:spAutoFit/>
            </a:bodyPr>
            <a:lstStyle/>
            <a:p>
              <a:pPr algn="ctr"/>
              <a:r>
                <a:rPr lang="en-US" sz="2400" dirty="0">
                  <a:latin typeface="+mn-lt"/>
                </a:rPr>
                <a:t>Interface</a:t>
              </a:r>
            </a:p>
          </p:txBody>
        </p:sp>
        <p:sp>
          <p:nvSpPr>
            <p:cNvPr id="19" name="TextBox 18">
              <a:extLst>
                <a:ext uri="{FF2B5EF4-FFF2-40B4-BE49-F238E27FC236}">
                  <a16:creationId xmlns:a16="http://schemas.microsoft.com/office/drawing/2014/main" id="{1D76CDD2-1916-4564-8983-308108369727}"/>
                </a:ext>
              </a:extLst>
            </p:cNvPr>
            <p:cNvSpPr txBox="1"/>
            <p:nvPr/>
          </p:nvSpPr>
          <p:spPr>
            <a:xfrm>
              <a:off x="4555741" y="4337762"/>
              <a:ext cx="1131919" cy="830997"/>
            </a:xfrm>
            <a:prstGeom prst="rect">
              <a:avLst/>
            </a:prstGeom>
            <a:noFill/>
          </p:spPr>
          <p:txBody>
            <a:bodyPr wrap="square" rtlCol="0">
              <a:spAutoFit/>
            </a:bodyPr>
            <a:lstStyle/>
            <a:p>
              <a:r>
                <a:rPr lang="en-US" sz="2400" dirty="0" err="1">
                  <a:latin typeface="+mn-lt"/>
                </a:rPr>
                <a:t>CoCrPt</a:t>
              </a:r>
              <a:r>
                <a:rPr lang="en-US" sz="2400" dirty="0">
                  <a:latin typeface="+mn-lt"/>
                </a:rPr>
                <a:t>  (6nm)</a:t>
              </a:r>
            </a:p>
          </p:txBody>
        </p:sp>
        <p:sp>
          <p:nvSpPr>
            <p:cNvPr id="15" name="Arrow: Up-Down 14">
              <a:extLst>
                <a:ext uri="{FF2B5EF4-FFF2-40B4-BE49-F238E27FC236}">
                  <a16:creationId xmlns:a16="http://schemas.microsoft.com/office/drawing/2014/main" id="{9DF3DB8E-98A8-4540-97E6-24711F7190F4}"/>
                </a:ext>
              </a:extLst>
            </p:cNvPr>
            <p:cNvSpPr/>
            <p:nvPr/>
          </p:nvSpPr>
          <p:spPr>
            <a:xfrm>
              <a:off x="4857599" y="5153690"/>
              <a:ext cx="335902" cy="522924"/>
            </a:xfrm>
            <a:prstGeom prst="upDownArrow">
              <a:avLst/>
            </a:prstGeom>
            <a:solidFill>
              <a:schemeClr val="bg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Up-Down 52">
              <a:extLst>
                <a:ext uri="{FF2B5EF4-FFF2-40B4-BE49-F238E27FC236}">
                  <a16:creationId xmlns:a16="http://schemas.microsoft.com/office/drawing/2014/main" id="{D2D5AF47-595C-4199-A21E-066B9D387E17}"/>
                </a:ext>
              </a:extLst>
            </p:cNvPr>
            <p:cNvSpPr/>
            <p:nvPr/>
          </p:nvSpPr>
          <p:spPr>
            <a:xfrm>
              <a:off x="6179501" y="4799828"/>
              <a:ext cx="335902" cy="740277"/>
            </a:xfrm>
            <a:prstGeom prst="upDownArrow">
              <a:avLst/>
            </a:prstGeom>
            <a:solidFill>
              <a:schemeClr val="bg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6EABB4C4-6D9D-4699-8D5A-67FA55C27412}"/>
              </a:ext>
            </a:extLst>
          </p:cNvPr>
          <p:cNvGrpSpPr/>
          <p:nvPr/>
        </p:nvGrpSpPr>
        <p:grpSpPr>
          <a:xfrm>
            <a:off x="150937" y="1057616"/>
            <a:ext cx="3129268" cy="3736662"/>
            <a:chOff x="349860" y="1105952"/>
            <a:chExt cx="3129268" cy="3736662"/>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8297422-859B-44BC-8F17-F3E801C62982}"/>
                    </a:ext>
                  </a:extLst>
                </p:cNvPr>
                <p:cNvSpPr txBox="1"/>
                <p:nvPr/>
              </p:nvSpPr>
              <p:spPr>
                <a:xfrm>
                  <a:off x="420551" y="3372915"/>
                  <a:ext cx="3058577" cy="613886"/>
                </a:xfrm>
                <a:prstGeom prst="rect">
                  <a:avLst/>
                </a:prstGeom>
                <a:solidFill>
                  <a:schemeClr val="accent2">
                    <a:lumMod val="20000"/>
                    <a:lumOff val="80000"/>
                  </a:schemeClr>
                </a:solidFill>
              </p:spPr>
              <p:txBody>
                <a:bodyPr wrap="square" rtlCol="0">
                  <a:spAutoFit/>
                </a:bodyPr>
                <a:lstStyle/>
                <a:p>
                  <a14:m>
                    <m:oMath xmlns:m="http://schemas.openxmlformats.org/officeDocument/2006/math">
                      <m:r>
                        <a:rPr lang="en-US" sz="2400" i="1" dirty="0" smtClean="0">
                          <a:latin typeface="Cambria Math" panose="02040503050406030204" pitchFamily="18" charset="0"/>
                        </a:rPr>
                        <m:t>𝐸</m:t>
                      </m:r>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2</m:t>
                          </m:r>
                        </m:den>
                      </m:f>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𝜇</m:t>
                          </m:r>
                        </m:e>
                        <m:sub>
                          <m:r>
                            <a:rPr lang="en-US" sz="2400" b="0" i="1" dirty="0" smtClean="0">
                              <a:latin typeface="Cambria Math" panose="02040503050406030204" pitchFamily="18" charset="0"/>
                            </a:rPr>
                            <m:t>𝑜</m:t>
                          </m:r>
                        </m:sub>
                      </m:sSub>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𝑀</m:t>
                          </m:r>
                        </m:e>
                        <m:sub>
                          <m:r>
                            <a:rPr lang="en-US" sz="2400" b="0" i="1" dirty="0" smtClean="0">
                              <a:latin typeface="Cambria Math" panose="02040503050406030204" pitchFamily="18" charset="0"/>
                            </a:rPr>
                            <m:t>𝑆</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𝐻</m:t>
                          </m:r>
                        </m:e>
                        <m:sub>
                          <m:r>
                            <a:rPr lang="en-US" sz="2400" i="1" dirty="0">
                              <a:latin typeface="Cambria Math" panose="02040503050406030204" pitchFamily="18" charset="0"/>
                            </a:rPr>
                            <m:t>𝐾</m:t>
                          </m:r>
                        </m:sub>
                      </m:sSub>
                      <m:r>
                        <m:rPr>
                          <m:sty m:val="p"/>
                        </m:rPr>
                        <a:rPr lang="el-GR" sz="2400" i="1" dirty="0" smtClean="0">
                          <a:latin typeface="Cambria Math" panose="02040503050406030204" pitchFamily="18" charset="0"/>
                          <a:ea typeface="Cambria Math" panose="02040503050406030204" pitchFamily="18" charset="0"/>
                        </a:rPr>
                        <m:t>Ω</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𝑠𝑖𝑛</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ea typeface="Cambria Math" panose="02040503050406030204" pitchFamily="18" charset="0"/>
                        </a:rPr>
                        <m:t>𝜃</m:t>
                      </m:r>
                    </m:oMath>
                  </a14:m>
                  <a:r>
                    <a:rPr lang="en-US" sz="2400" dirty="0"/>
                    <a:t> </a:t>
                  </a:r>
                </a:p>
              </p:txBody>
            </p:sp>
          </mc:Choice>
          <mc:Fallback xmlns="">
            <p:sp>
              <p:nvSpPr>
                <p:cNvPr id="52" name="TextBox 51">
                  <a:extLst>
                    <a:ext uri="{FF2B5EF4-FFF2-40B4-BE49-F238E27FC236}">
                      <a16:creationId xmlns:a16="http://schemas.microsoft.com/office/drawing/2014/main" id="{18297422-859B-44BC-8F17-F3E801C62982}"/>
                    </a:ext>
                  </a:extLst>
                </p:cNvPr>
                <p:cNvSpPr txBox="1">
                  <a:spLocks noRot="1" noChangeAspect="1" noMove="1" noResize="1" noEditPoints="1" noAdjustHandles="1" noChangeArrowheads="1" noChangeShapeType="1" noTextEdit="1"/>
                </p:cNvSpPr>
                <p:nvPr/>
              </p:nvSpPr>
              <p:spPr>
                <a:xfrm>
                  <a:off x="420551" y="3372915"/>
                  <a:ext cx="3058577" cy="613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F9453B9-0942-488C-A5F8-8752598C8637}"/>
                    </a:ext>
                  </a:extLst>
                </p:cNvPr>
                <p:cNvSpPr txBox="1"/>
                <p:nvPr/>
              </p:nvSpPr>
              <p:spPr>
                <a:xfrm>
                  <a:off x="537054" y="4011617"/>
                  <a:ext cx="1953745" cy="830997"/>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𝐻</m:t>
                            </m:r>
                          </m:e>
                          <m:sub>
                            <m:r>
                              <a:rPr lang="en-US" sz="2400" b="0" i="1" dirty="0" smtClean="0">
                                <a:latin typeface="Cambria Math" panose="02040503050406030204" pitchFamily="18" charset="0"/>
                              </a:rPr>
                              <m:t>𝐾</m:t>
                            </m:r>
                          </m:sub>
                        </m:sSub>
                        <m:r>
                          <a:rPr lang="en-US" sz="2400" b="0" i="0" dirty="0" smtClean="0">
                            <a:latin typeface="Cambria Math" panose="02040503050406030204" pitchFamily="18" charset="0"/>
                          </a:rPr>
                          <m:t>:</m:t>
                        </m:r>
                        <m:r>
                          <a:rPr lang="en-US" sz="2400" b="0" i="1" dirty="0" smtClean="0">
                            <a:latin typeface="Cambria Math" panose="02040503050406030204" pitchFamily="18" charset="0"/>
                          </a:rPr>
                          <m:t>𝐶𝑜𝑒𝑟𝑐𝑖𝑣𝑒</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𝑓𝑖𝑒𝑙𝑑</m:t>
                        </m:r>
                      </m:oMath>
                    </m:oMathPara>
                  </a14:m>
                  <a:endParaRPr lang="en-US" sz="2400" b="0" i="1" dirty="0"/>
                </a:p>
                <a:p>
                  <a:pPr algn="just"/>
                  <a14:m>
                    <m:oMathPara xmlns:m="http://schemas.openxmlformats.org/officeDocument/2006/math">
                      <m:oMathParaPr>
                        <m:jc m:val="centerGroup"/>
                      </m:oMathParaPr>
                      <m:oMath xmlns:m="http://schemas.openxmlformats.org/officeDocument/2006/math">
                        <m:r>
                          <m:rPr>
                            <m:sty m:val="p"/>
                          </m:rPr>
                          <a:rPr lang="el-GR" sz="2400" i="0" dirty="0" smtClean="0">
                            <a:latin typeface="Cambria Math" panose="02040503050406030204" pitchFamily="18" charset="0"/>
                            <a:ea typeface="Cambria Math" panose="02040503050406030204" pitchFamily="18" charset="0"/>
                          </a:rPr>
                          <m:t>Ω</m:t>
                        </m:r>
                        <m:r>
                          <a:rPr lang="en-US" sz="2400" i="1" dirty="0" smtClean="0">
                            <a:latin typeface="Cambria Math" panose="02040503050406030204" pitchFamily="18" charset="0"/>
                          </a:rPr>
                          <m:t>: </m:t>
                        </m:r>
                        <m:r>
                          <a:rPr lang="en-US" sz="2400" i="1" dirty="0" smtClean="0">
                            <a:latin typeface="Cambria Math" panose="02040503050406030204" pitchFamily="18" charset="0"/>
                          </a:rPr>
                          <m:t>𝑉𝑜𝑙𝑢𝑚𝑒</m:t>
                        </m:r>
                      </m:oMath>
                    </m:oMathPara>
                  </a14:m>
                  <a:endParaRPr lang="en-US" sz="2400" i="1" dirty="0"/>
                </a:p>
              </p:txBody>
            </p:sp>
          </mc:Choice>
          <mc:Fallback xmlns="">
            <p:sp>
              <p:nvSpPr>
                <p:cNvPr id="3" name="TextBox 2">
                  <a:extLst>
                    <a:ext uri="{FF2B5EF4-FFF2-40B4-BE49-F238E27FC236}">
                      <a16:creationId xmlns:a16="http://schemas.microsoft.com/office/drawing/2014/main" id="{5F9453B9-0942-488C-A5F8-8752598C8637}"/>
                    </a:ext>
                  </a:extLst>
                </p:cNvPr>
                <p:cNvSpPr txBox="1">
                  <a:spLocks noRot="1" noChangeAspect="1" noMove="1" noResize="1" noEditPoints="1" noAdjustHandles="1" noChangeArrowheads="1" noChangeShapeType="1" noTextEdit="1"/>
                </p:cNvSpPr>
                <p:nvPr/>
              </p:nvSpPr>
              <p:spPr>
                <a:xfrm>
                  <a:off x="537054" y="4011617"/>
                  <a:ext cx="1953745" cy="830997"/>
                </a:xfrm>
                <a:prstGeom prst="rect">
                  <a:avLst/>
                </a:prstGeom>
                <a:blipFill>
                  <a:blip r:embed="rId6"/>
                  <a:stretch>
                    <a:fillRect l="-623" r="-38318"/>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CC78B4D0-C99C-4457-99FB-9FAC8F5D77B6}"/>
                </a:ext>
              </a:extLst>
            </p:cNvPr>
            <p:cNvGrpSpPr/>
            <p:nvPr/>
          </p:nvGrpSpPr>
          <p:grpSpPr>
            <a:xfrm>
              <a:off x="349860" y="1105952"/>
              <a:ext cx="2861609" cy="2242147"/>
              <a:chOff x="349860" y="1105952"/>
              <a:chExt cx="2861609" cy="2242147"/>
            </a:xfrm>
          </p:grpSpPr>
          <p:cxnSp>
            <p:nvCxnSpPr>
              <p:cNvPr id="8" name="Straight Connector 7">
                <a:extLst>
                  <a:ext uri="{FF2B5EF4-FFF2-40B4-BE49-F238E27FC236}">
                    <a16:creationId xmlns:a16="http://schemas.microsoft.com/office/drawing/2014/main" id="{686D5B70-54D1-495C-8DBD-5A8A7060AED9}"/>
                  </a:ext>
                </a:extLst>
              </p:cNvPr>
              <p:cNvCxnSpPr>
                <a:cxnSpLocks/>
              </p:cNvCxnSpPr>
              <p:nvPr/>
            </p:nvCxnSpPr>
            <p:spPr>
              <a:xfrm flipV="1">
                <a:off x="777322" y="2753004"/>
                <a:ext cx="1883888" cy="10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AF722B2-5C82-483D-A9F2-3DF4850D884B}"/>
                  </a:ext>
                </a:extLst>
              </p:cNvPr>
              <p:cNvCxnSpPr>
                <a:cxnSpLocks/>
              </p:cNvCxnSpPr>
              <p:nvPr/>
            </p:nvCxnSpPr>
            <p:spPr>
              <a:xfrm flipH="1" flipV="1">
                <a:off x="1697688" y="2091417"/>
                <a:ext cx="10658" cy="648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9274F8-5154-4BF0-B11A-1A5766D1C18D}"/>
                      </a:ext>
                    </a:extLst>
                  </p:cNvPr>
                  <p:cNvSpPr txBox="1"/>
                  <p:nvPr/>
                </p:nvSpPr>
                <p:spPr>
                  <a:xfrm>
                    <a:off x="1211603" y="1594708"/>
                    <a:ext cx="1109132" cy="461665"/>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𝐸</m:t>
                          </m:r>
                          <m:r>
                            <a:rPr lang="en-US" sz="2400" b="0" i="1" baseline="-25000" dirty="0" smtClean="0">
                              <a:solidFill>
                                <a:srgbClr val="C00000"/>
                              </a:solidFill>
                              <a:latin typeface="Cambria Math" panose="02040503050406030204" pitchFamily="18" charset="0"/>
                            </a:rPr>
                            <m:t>𝑏𝑎</m:t>
                          </m:r>
                          <m:r>
                            <a:rPr lang="en-US" sz="2400" i="1" baseline="-25000" dirty="0">
                              <a:solidFill>
                                <a:srgbClr val="C00000"/>
                              </a:solidFill>
                              <a:latin typeface="Cambria Math" panose="02040503050406030204" pitchFamily="18" charset="0"/>
                            </a:rPr>
                            <m:t>𝑟𝑟𝑖𝑒</m:t>
                          </m:r>
                          <m:r>
                            <a:rPr lang="en-US" sz="2400" b="0" i="1" baseline="-25000" dirty="0" smtClean="0">
                              <a:solidFill>
                                <a:srgbClr val="C00000"/>
                              </a:solidFill>
                              <a:latin typeface="Cambria Math" panose="02040503050406030204" pitchFamily="18" charset="0"/>
                            </a:rPr>
                            <m:t>𝑟</m:t>
                          </m:r>
                          <m:r>
                            <a:rPr lang="en-US" sz="2400" b="0" i="1" baseline="-25000" dirty="0" smtClean="0">
                              <a:solidFill>
                                <a:srgbClr val="C00000"/>
                              </a:solidFill>
                              <a:latin typeface="Cambria Math" panose="02040503050406030204" pitchFamily="18" charset="0"/>
                            </a:rPr>
                            <m:t> </m:t>
                          </m:r>
                        </m:oMath>
                      </m:oMathPara>
                    </a14:m>
                    <a:endParaRPr lang="en-US" sz="2400" dirty="0">
                      <a:solidFill>
                        <a:srgbClr val="C00000"/>
                      </a:solidFill>
                      <a:latin typeface="+mn-lt"/>
                    </a:endParaRPr>
                  </a:p>
                </p:txBody>
              </p:sp>
            </mc:Choice>
            <mc:Fallback xmlns="">
              <p:sp>
                <p:nvSpPr>
                  <p:cNvPr id="10" name="TextBox 9">
                    <a:extLst>
                      <a:ext uri="{FF2B5EF4-FFF2-40B4-BE49-F238E27FC236}">
                        <a16:creationId xmlns:a16="http://schemas.microsoft.com/office/drawing/2014/main" id="{C79274F8-5154-4BF0-B11A-1A5766D1C18D}"/>
                      </a:ext>
                    </a:extLst>
                  </p:cNvPr>
                  <p:cNvSpPr txBox="1">
                    <a:spLocks noRot="1" noChangeAspect="1" noMove="1" noResize="1" noEditPoints="1" noAdjustHandles="1" noChangeArrowheads="1" noChangeShapeType="1" noTextEdit="1"/>
                  </p:cNvSpPr>
                  <p:nvPr/>
                </p:nvSpPr>
                <p:spPr>
                  <a:xfrm>
                    <a:off x="1211603" y="1594708"/>
                    <a:ext cx="1109132" cy="461665"/>
                  </a:xfrm>
                  <a:prstGeom prst="rect">
                    <a:avLst/>
                  </a:prstGeom>
                  <a:blipFill>
                    <a:blip r:embed="rId7"/>
                    <a:stretch>
                      <a:fillRect l="-16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4E16BEA-F91F-4FFA-92A4-032C56D4114A}"/>
                      </a:ext>
                    </a:extLst>
                  </p:cNvPr>
                  <p:cNvSpPr txBox="1"/>
                  <p:nvPr/>
                </p:nvSpPr>
                <p:spPr>
                  <a:xfrm>
                    <a:off x="349860" y="2917559"/>
                    <a:ext cx="136008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Cambria Math" panose="02040503050406030204" pitchFamily="18" charset="0"/>
                            </a:rPr>
                            <m:t>𝜃</m:t>
                          </m:r>
                          <m:r>
                            <a:rPr lang="en-US" sz="2000" i="1" dirty="0" smtClean="0">
                              <a:latin typeface="Cambria Math" panose="02040503050406030204" pitchFamily="18" charset="0"/>
                              <a:ea typeface="Cambria Math" panose="02040503050406030204" pitchFamily="18" charset="0"/>
                            </a:rPr>
                            <m:t>=</m:t>
                          </m:r>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180</m:t>
                              </m:r>
                            </m:e>
                            <m:sup>
                              <m:r>
                                <a:rPr lang="en-US" sz="2000" b="0" i="1" dirty="0" smtClean="0">
                                  <a:latin typeface="Cambria Math" panose="02040503050406030204" pitchFamily="18" charset="0"/>
                                  <a:ea typeface="Cambria Math" panose="02040503050406030204" pitchFamily="18" charset="0"/>
                                </a:rPr>
                                <m:t>𝑜</m:t>
                              </m:r>
                            </m:sup>
                          </m:sSup>
                        </m:oMath>
                      </m:oMathPara>
                    </a14:m>
                    <a:endParaRPr lang="en-US" sz="2000" dirty="0"/>
                  </a:p>
                </p:txBody>
              </p:sp>
            </mc:Choice>
            <mc:Fallback xmlns="">
              <p:sp>
                <p:nvSpPr>
                  <p:cNvPr id="11" name="TextBox 10">
                    <a:extLst>
                      <a:ext uri="{FF2B5EF4-FFF2-40B4-BE49-F238E27FC236}">
                        <a16:creationId xmlns:a16="http://schemas.microsoft.com/office/drawing/2014/main" id="{34E16BEA-F91F-4FFA-92A4-032C56D4114A}"/>
                      </a:ext>
                    </a:extLst>
                  </p:cNvPr>
                  <p:cNvSpPr txBox="1">
                    <a:spLocks noRot="1" noChangeAspect="1" noMove="1" noResize="1" noEditPoints="1" noAdjustHandles="1" noChangeArrowheads="1" noChangeShapeType="1" noTextEdit="1"/>
                  </p:cNvSpPr>
                  <p:nvPr/>
                </p:nvSpPr>
                <p:spPr>
                  <a:xfrm>
                    <a:off x="349860" y="2917559"/>
                    <a:ext cx="1360080"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9670B32-E80E-4128-A98B-F9918DD76FDB}"/>
                      </a:ext>
                    </a:extLst>
                  </p:cNvPr>
                  <p:cNvSpPr txBox="1"/>
                  <p:nvPr/>
                </p:nvSpPr>
                <p:spPr>
                  <a:xfrm>
                    <a:off x="1936775" y="2947989"/>
                    <a:ext cx="107750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Cambria Math" panose="02040503050406030204" pitchFamily="18" charset="0"/>
                            </a:rPr>
                            <m:t>𝜃</m:t>
                          </m:r>
                          <m:r>
                            <a:rPr lang="en-US" sz="2000" i="1" dirty="0" smtClean="0">
                              <a:latin typeface="Cambria Math" panose="02040503050406030204" pitchFamily="18" charset="0"/>
                              <a:ea typeface="Cambria Math" panose="02040503050406030204" pitchFamily="18" charset="0"/>
                            </a:rPr>
                            <m:t>=</m:t>
                          </m:r>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0</m:t>
                              </m:r>
                            </m:e>
                            <m:sup>
                              <m:r>
                                <a:rPr lang="en-US" sz="2000" b="0" i="1" dirty="0" smtClean="0">
                                  <a:latin typeface="Cambria Math" panose="02040503050406030204" pitchFamily="18" charset="0"/>
                                  <a:ea typeface="Cambria Math" panose="02040503050406030204" pitchFamily="18" charset="0"/>
                                </a:rPr>
                                <m:t>𝑜</m:t>
                              </m:r>
                            </m:sup>
                          </m:sSup>
                        </m:oMath>
                      </m:oMathPara>
                    </a14:m>
                    <a:endParaRPr lang="en-US" sz="2000" dirty="0"/>
                  </a:p>
                </p:txBody>
              </p:sp>
            </mc:Choice>
            <mc:Fallback xmlns="">
              <p:sp>
                <p:nvSpPr>
                  <p:cNvPr id="12" name="TextBox 11">
                    <a:extLst>
                      <a:ext uri="{FF2B5EF4-FFF2-40B4-BE49-F238E27FC236}">
                        <a16:creationId xmlns:a16="http://schemas.microsoft.com/office/drawing/2014/main" id="{59670B32-E80E-4128-A98B-F9918DD76FDB}"/>
                      </a:ext>
                    </a:extLst>
                  </p:cNvPr>
                  <p:cNvSpPr txBox="1">
                    <a:spLocks noRot="1" noChangeAspect="1" noMove="1" noResize="1" noEditPoints="1" noAdjustHandles="1" noChangeArrowheads="1" noChangeShapeType="1" noTextEdit="1"/>
                  </p:cNvSpPr>
                  <p:nvPr/>
                </p:nvSpPr>
                <p:spPr>
                  <a:xfrm>
                    <a:off x="1936775" y="2947989"/>
                    <a:ext cx="1077508" cy="400110"/>
                  </a:xfrm>
                  <a:prstGeom prst="rect">
                    <a:avLst/>
                  </a:prstGeom>
                  <a:blipFill>
                    <a:blip r:embed="rId9"/>
                    <a:stretch>
                      <a:fillRect/>
                    </a:stretch>
                  </a:blipFill>
                </p:spPr>
                <p:txBody>
                  <a:bodyPr/>
                  <a:lstStyle/>
                  <a:p>
                    <a:r>
                      <a:rPr lang="en-US">
                        <a:noFill/>
                      </a:rPr>
                      <a:t> </a:t>
                    </a:r>
                  </a:p>
                </p:txBody>
              </p:sp>
            </mc:Fallback>
          </mc:AlternateContent>
          <p:sp>
            <p:nvSpPr>
              <p:cNvPr id="22" name="Freeform: Shape 21">
                <a:extLst>
                  <a:ext uri="{FF2B5EF4-FFF2-40B4-BE49-F238E27FC236}">
                    <a16:creationId xmlns:a16="http://schemas.microsoft.com/office/drawing/2014/main" id="{CE34CFF1-CD72-4DC3-8BB7-C768AEC10B58}"/>
                  </a:ext>
                </a:extLst>
              </p:cNvPr>
              <p:cNvSpPr/>
              <p:nvPr/>
            </p:nvSpPr>
            <p:spPr>
              <a:xfrm>
                <a:off x="412286" y="1105952"/>
                <a:ext cx="2799183" cy="1696834"/>
              </a:xfrm>
              <a:custGeom>
                <a:avLst/>
                <a:gdLst>
                  <a:gd name="connsiteX0" fmla="*/ 0 w 2799183"/>
                  <a:gd name="connsiteY0" fmla="*/ 0 h 1696834"/>
                  <a:gd name="connsiteX1" fmla="*/ 578498 w 2799183"/>
                  <a:gd name="connsiteY1" fmla="*/ 1660849 h 1696834"/>
                  <a:gd name="connsiteX2" fmla="*/ 1296955 w 2799183"/>
                  <a:gd name="connsiteY2" fmla="*/ 961053 h 1696834"/>
                  <a:gd name="connsiteX3" fmla="*/ 1987420 w 2799183"/>
                  <a:gd name="connsiteY3" fmla="*/ 1679511 h 1696834"/>
                  <a:gd name="connsiteX4" fmla="*/ 2799183 w 2799183"/>
                  <a:gd name="connsiteY4" fmla="*/ 65315 h 16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9183" h="1696834">
                    <a:moveTo>
                      <a:pt x="0" y="0"/>
                    </a:moveTo>
                    <a:cubicBezTo>
                      <a:pt x="181169" y="750337"/>
                      <a:pt x="362339" y="1500674"/>
                      <a:pt x="578498" y="1660849"/>
                    </a:cubicBezTo>
                    <a:cubicBezTo>
                      <a:pt x="794657" y="1821024"/>
                      <a:pt x="1062135" y="957943"/>
                      <a:pt x="1296955" y="961053"/>
                    </a:cubicBezTo>
                    <a:cubicBezTo>
                      <a:pt x="1531775" y="964163"/>
                      <a:pt x="1737049" y="1828801"/>
                      <a:pt x="1987420" y="1679511"/>
                    </a:cubicBezTo>
                    <a:cubicBezTo>
                      <a:pt x="2237791" y="1530221"/>
                      <a:pt x="2518487" y="797768"/>
                      <a:pt x="2799183" y="65315"/>
                    </a:cubicBezTo>
                  </a:path>
                </a:pathLst>
              </a:cu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Up 58">
                <a:extLst>
                  <a:ext uri="{FF2B5EF4-FFF2-40B4-BE49-F238E27FC236}">
                    <a16:creationId xmlns:a16="http://schemas.microsoft.com/office/drawing/2014/main" id="{72950FDB-FCB3-47CE-BD72-E38481FB8480}"/>
                  </a:ext>
                </a:extLst>
              </p:cNvPr>
              <p:cNvSpPr/>
              <p:nvPr/>
            </p:nvSpPr>
            <p:spPr>
              <a:xfrm>
                <a:off x="2265530" y="2522538"/>
                <a:ext cx="130324" cy="380990"/>
              </a:xfrm>
              <a:prstGeom prst="upArrow">
                <a:avLst/>
              </a:prstGeom>
              <a:solidFill>
                <a:schemeClr val="accent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Oval 63">
                <a:extLst>
                  <a:ext uri="{FF2B5EF4-FFF2-40B4-BE49-F238E27FC236}">
                    <a16:creationId xmlns:a16="http://schemas.microsoft.com/office/drawing/2014/main" id="{703377A8-067C-4195-A9F3-4AC0C80B659F}"/>
                  </a:ext>
                </a:extLst>
              </p:cNvPr>
              <p:cNvSpPr/>
              <p:nvPr/>
            </p:nvSpPr>
            <p:spPr>
              <a:xfrm rot="16200000">
                <a:off x="2222670" y="2629013"/>
                <a:ext cx="219456" cy="228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Arrow: Up 64">
                <a:extLst>
                  <a:ext uri="{FF2B5EF4-FFF2-40B4-BE49-F238E27FC236}">
                    <a16:creationId xmlns:a16="http://schemas.microsoft.com/office/drawing/2014/main" id="{7BCBE311-0DF6-4FB2-A417-14B38DAB2307}"/>
                  </a:ext>
                </a:extLst>
              </p:cNvPr>
              <p:cNvSpPr/>
              <p:nvPr/>
            </p:nvSpPr>
            <p:spPr>
              <a:xfrm rot="10800000">
                <a:off x="962451" y="2583108"/>
                <a:ext cx="130324" cy="380990"/>
              </a:xfrm>
              <a:prstGeom prst="upArrow">
                <a:avLst/>
              </a:prstGeom>
              <a:solidFill>
                <a:schemeClr val="accent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Oval 65">
                <a:extLst>
                  <a:ext uri="{FF2B5EF4-FFF2-40B4-BE49-F238E27FC236}">
                    <a16:creationId xmlns:a16="http://schemas.microsoft.com/office/drawing/2014/main" id="{1DAAC70D-9FF4-4E69-87E6-6EFF94EC02FE}"/>
                  </a:ext>
                </a:extLst>
              </p:cNvPr>
              <p:cNvSpPr/>
              <p:nvPr/>
            </p:nvSpPr>
            <p:spPr>
              <a:xfrm rot="16200000">
                <a:off x="919592" y="2651372"/>
                <a:ext cx="219456" cy="228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3C5562A-9A26-431C-A6DB-136457CCE838}"/>
                  </a:ext>
                </a:extLst>
              </p:cNvPr>
              <p:cNvSpPr txBox="1"/>
              <p:nvPr/>
            </p:nvSpPr>
            <p:spPr>
              <a:xfrm>
                <a:off x="3426067" y="3238456"/>
                <a:ext cx="5640446" cy="78380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sz="2400" b="0" i="0" dirty="0" smtClean="0">
                          <a:solidFill>
                            <a:schemeClr val="tx1"/>
                          </a:solidFill>
                          <a:latin typeface="Cambria Math" panose="02040503050406030204" pitchFamily="18" charset="0"/>
                        </a:rPr>
                        <m:t>E</m:t>
                      </m:r>
                      <m:r>
                        <a:rPr lang="en-US" sz="2400" b="0" i="0" dirty="0" smtClean="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𝜃</m:t>
                      </m:r>
                      <m:r>
                        <a:rPr lang="en-US" sz="2400" b="0" i="0" dirty="0" smtClean="0">
                          <a:solidFill>
                            <a:schemeClr val="tx1"/>
                          </a:solidFill>
                          <a:latin typeface="Cambria Math" panose="02040503050406030204" pitchFamily="18" charset="0"/>
                        </a:rPr>
                        <m:t>,</m:t>
                      </m:r>
                      <m:r>
                        <a:rPr lang="el-GR" sz="2400" i="1" dirty="0">
                          <a:latin typeface="Cambria Math" panose="02040503050406030204" pitchFamily="18" charset="0"/>
                          <a:ea typeface="Cambria Math" panose="02040503050406030204" pitchFamily="18" charset="0"/>
                          <a:cs typeface="Arial" panose="020B0604020202020204" pitchFamily="34" charset="0"/>
                        </a:rPr>
                        <m:t>𝜑</m:t>
                      </m:r>
                      <m:r>
                        <a:rPr lang="en-US" sz="2400" b="0" i="0" dirty="0" smtClean="0">
                          <a:solidFill>
                            <a:schemeClr val="tx1"/>
                          </a:solidFill>
                          <a:latin typeface="Cambria Math" panose="02040503050406030204" pitchFamily="18" charset="0"/>
                        </a:rPr>
                        <m:t>)</m:t>
                      </m:r>
                      <m:r>
                        <a:rPr lang="en-IN" sz="2400" i="0" dirty="0" smtClean="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𝑀</m:t>
                          </m:r>
                        </m:e>
                        <m:sub>
                          <m:r>
                            <a:rPr lang="en-US" sz="2400" b="0" i="1" dirty="0" smtClean="0">
                              <a:solidFill>
                                <a:schemeClr val="tx1"/>
                              </a:solidFill>
                              <a:latin typeface="Cambria Math" panose="02040503050406030204" pitchFamily="18" charset="0"/>
                            </a:rPr>
                            <m:t>𝑠</m:t>
                          </m:r>
                        </m:sub>
                      </m:sSub>
                      <m:d>
                        <m:dPr>
                          <m:begChr m:val="["/>
                          <m:endChr m:val="]"/>
                          <m:ctrlPr>
                            <a:rPr lang="en-US" sz="2400" b="0" i="1" dirty="0" smtClean="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r>
                            <a:rPr lang="en-US" sz="2400" b="0" i="1" dirty="0" smtClean="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𝑑</m:t>
                              </m:r>
                            </m:sub>
                          </m:sSub>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𝐶𝑜𝑠</m:t>
                              </m:r>
                            </m:e>
                            <m:sup>
                              <m:r>
                                <a:rPr lang="en-US" sz="2400" i="1" dirty="0">
                                  <a:solidFill>
                                    <a:schemeClr val="tx1"/>
                                  </a:solidFill>
                                  <a:latin typeface="Cambria Math" panose="02040503050406030204" pitchFamily="18" charset="0"/>
                                </a:rPr>
                                <m:t>2</m:t>
                              </m:r>
                            </m:sup>
                          </m:sSup>
                          <m:r>
                            <a:rPr lang="el-GR" sz="2400" i="1" dirty="0">
                              <a:latin typeface="Cambria Math" panose="02040503050406030204" pitchFamily="18" charset="0"/>
                              <a:ea typeface="Cambria Math" panose="02040503050406030204" pitchFamily="18" charset="0"/>
                              <a:cs typeface="Arial" panose="020B0604020202020204" pitchFamily="34" charset="0"/>
                            </a:rPr>
                            <m:t>𝜑</m:t>
                          </m:r>
                        </m:e>
                      </m:d>
                      <m:r>
                        <a:rPr lang="en-IN" sz="2400" i="1" dirty="0">
                          <a:solidFill>
                            <a:schemeClr val="tx1"/>
                          </a:solidFill>
                          <a:latin typeface="Cambria Math" panose="02040503050406030204" pitchFamily="18" charset="0"/>
                        </a:rPr>
                        <m:t>𝛺</m:t>
                      </m:r>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𝑆𝑖𝑛</m:t>
                          </m:r>
                        </m:e>
                        <m:sup>
                          <m:r>
                            <a:rPr lang="en-US"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𝜃</m:t>
                      </m:r>
                    </m:oMath>
                  </m:oMathPara>
                </a14:m>
                <a:endParaRPr lang="en-IN" sz="2400" dirty="0">
                  <a:solidFill>
                    <a:schemeClr val="tx1"/>
                  </a:solidFill>
                  <a:latin typeface="+mn-lt"/>
                  <a:cs typeface="Arial" panose="020B0604020202020204" pitchFamily="34" charset="0"/>
                </a:endParaRPr>
              </a:p>
            </p:txBody>
          </p:sp>
        </mc:Choice>
        <mc:Fallback xmlns="">
          <p:sp>
            <p:nvSpPr>
              <p:cNvPr id="48" name="TextBox 47">
                <a:extLst>
                  <a:ext uri="{FF2B5EF4-FFF2-40B4-BE49-F238E27FC236}">
                    <a16:creationId xmlns:a16="http://schemas.microsoft.com/office/drawing/2014/main" id="{73C5562A-9A26-431C-A6DB-136457CCE838}"/>
                  </a:ext>
                </a:extLst>
              </p:cNvPr>
              <p:cNvSpPr txBox="1">
                <a:spLocks noRot="1" noChangeAspect="1" noMove="1" noResize="1" noEditPoints="1" noAdjustHandles="1" noChangeArrowheads="1" noChangeShapeType="1" noTextEdit="1"/>
              </p:cNvSpPr>
              <p:nvPr/>
            </p:nvSpPr>
            <p:spPr>
              <a:xfrm>
                <a:off x="3426067" y="3238456"/>
                <a:ext cx="5640446" cy="783804"/>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9119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Autofit/>
          </a:bodyPr>
          <a:lstStyle/>
          <a:p>
            <a:r>
              <a:rPr lang="en-US" sz="4000" dirty="0"/>
              <a:t>Motivation: Ultrasensitive sensors</a:t>
            </a:r>
          </a:p>
        </p:txBody>
      </p:sp>
      <p:sp>
        <p:nvSpPr>
          <p:cNvPr id="5" name="Date Placeholder 4">
            <a:extLst>
              <a:ext uri="{FF2B5EF4-FFF2-40B4-BE49-F238E27FC236}">
                <a16:creationId xmlns:a16="http://schemas.microsoft.com/office/drawing/2014/main" id="{AF206519-8E7A-490E-BD87-5407DA7FE327}"/>
              </a:ext>
            </a:extLst>
          </p:cNvPr>
          <p:cNvSpPr>
            <a:spLocks noGrp="1"/>
          </p:cNvSpPr>
          <p:nvPr>
            <p:ph type="dt" sz="half" idx="10"/>
          </p:nvPr>
        </p:nvSpPr>
        <p:spPr/>
        <p:txBody>
          <a:bodyPr/>
          <a:lstStyle/>
          <a:p>
            <a:r>
              <a:rPr lang="en-US"/>
              <a:t>M Mohanlal Naik</a:t>
            </a:r>
            <a:endParaRPr lang="en-US" dirty="0"/>
          </a:p>
        </p:txBody>
      </p:sp>
      <p:sp>
        <p:nvSpPr>
          <p:cNvPr id="6" name="Footer Placeholder 5">
            <a:extLst>
              <a:ext uri="{FF2B5EF4-FFF2-40B4-BE49-F238E27FC236}">
                <a16:creationId xmlns:a16="http://schemas.microsoft.com/office/drawing/2014/main" id="{5FE4EFF4-6C08-4748-B466-EF9DF6FCD45D}"/>
              </a:ext>
            </a:extLst>
          </p:cNvPr>
          <p:cNvSpPr>
            <a:spLocks noGrp="1"/>
          </p:cNvSpPr>
          <p:nvPr>
            <p:ph type="ftr" sz="quarter" idx="11"/>
          </p:nvPr>
        </p:nvSpPr>
        <p:spPr/>
        <p:txBody>
          <a:bodyPr/>
          <a:lstStyle/>
          <a:p>
            <a:r>
              <a:rPr lang="en-US" dirty="0"/>
              <a:t>IISER Bhopal</a:t>
            </a:r>
          </a:p>
        </p:txBody>
      </p:sp>
      <p:sp>
        <p:nvSpPr>
          <p:cNvPr id="7" name="Slide Number Placeholder 6">
            <a:extLst>
              <a:ext uri="{FF2B5EF4-FFF2-40B4-BE49-F238E27FC236}">
                <a16:creationId xmlns:a16="http://schemas.microsoft.com/office/drawing/2014/main" id="{2937F29E-E5DC-42A6-A267-03BC9D549C96}"/>
              </a:ext>
            </a:extLst>
          </p:cNvPr>
          <p:cNvSpPr>
            <a:spLocks noGrp="1"/>
          </p:cNvSpPr>
          <p:nvPr>
            <p:ph type="sldNum" sz="quarter" idx="12"/>
          </p:nvPr>
        </p:nvSpPr>
        <p:spPr/>
        <p:txBody>
          <a:bodyPr/>
          <a:lstStyle/>
          <a:p>
            <a:fld id="{4E3495D0-1C20-4D5C-AE9D-42F7DC54160D}" type="slidenum">
              <a:rPr lang="en-US" smtClean="0"/>
              <a:t>3</a:t>
            </a:fld>
            <a:endParaRPr lang="en-US"/>
          </a:p>
        </p:txBody>
      </p:sp>
      <p:sp>
        <p:nvSpPr>
          <p:cNvPr id="63" name="TextBox 88"/>
          <p:cNvSpPr txBox="1">
            <a:spLocks noChangeArrowheads="1"/>
          </p:cNvSpPr>
          <p:nvPr/>
        </p:nvSpPr>
        <p:spPr bwMode="auto">
          <a:xfrm>
            <a:off x="91619" y="5320326"/>
            <a:ext cx="3105488" cy="830987"/>
          </a:xfrm>
          <a:prstGeom prst="rect">
            <a:avLst/>
          </a:prstGeom>
          <a:noFill/>
          <a:ln>
            <a:noFill/>
          </a:ln>
        </p:spPr>
        <p:txBody>
          <a:bodyPr wrap="square" lIns="91430" tIns="45715" rIns="91430" bIns="45715">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Seizure detection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Arial" pitchFamily="34" charset="0"/>
              </a:rPr>
              <a:t>Aging technologies</a:t>
            </a:r>
          </a:p>
        </p:txBody>
      </p:sp>
      <p:sp>
        <p:nvSpPr>
          <p:cNvPr id="19" name="Rectangle 18"/>
          <p:cNvSpPr/>
          <p:nvPr/>
        </p:nvSpPr>
        <p:spPr>
          <a:xfrm>
            <a:off x="154639" y="4487775"/>
            <a:ext cx="31295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Hamalainen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et 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Rev. Mod. Phys. 65, 413 (1993)</a:t>
            </a:r>
          </a:p>
        </p:txBody>
      </p:sp>
      <p:sp>
        <p:nvSpPr>
          <p:cNvPr id="41" name="TextBox 40"/>
          <p:cNvSpPr txBox="1"/>
          <p:nvPr/>
        </p:nvSpPr>
        <p:spPr>
          <a:xfrm>
            <a:off x="4377552" y="811642"/>
            <a:ext cx="4646395"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Detectable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signal at room-temperature is a challenge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Noise-cancellation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techniques</a:t>
            </a:r>
          </a:p>
        </p:txBody>
      </p:sp>
      <p:grpSp>
        <p:nvGrpSpPr>
          <p:cNvPr id="98" name="Group 97">
            <a:extLst>
              <a:ext uri="{FF2B5EF4-FFF2-40B4-BE49-F238E27FC236}">
                <a16:creationId xmlns:a16="http://schemas.microsoft.com/office/drawing/2014/main" id="{5152D56A-4982-4BC4-903F-77F51A641499}"/>
              </a:ext>
            </a:extLst>
          </p:cNvPr>
          <p:cNvGrpSpPr/>
          <p:nvPr/>
        </p:nvGrpSpPr>
        <p:grpSpPr>
          <a:xfrm>
            <a:off x="65811" y="898411"/>
            <a:ext cx="4071379" cy="3634092"/>
            <a:chOff x="2525511" y="3306693"/>
            <a:chExt cx="4071379" cy="3634092"/>
          </a:xfrm>
        </p:grpSpPr>
        <p:pic>
          <p:nvPicPr>
            <p:cNvPr id="99" name="Google Shape;334;p33">
              <a:extLst>
                <a:ext uri="{FF2B5EF4-FFF2-40B4-BE49-F238E27FC236}">
                  <a16:creationId xmlns:a16="http://schemas.microsoft.com/office/drawing/2014/main" id="{72B09FE5-707A-4E4E-8C7F-02F1EAF1E73A}"/>
                </a:ext>
              </a:extLst>
            </p:cNvPr>
            <p:cNvPicPr preferRelativeResize="0"/>
            <p:nvPr/>
          </p:nvPicPr>
          <p:blipFill>
            <a:blip r:embed="rId4">
              <a:alphaModFix/>
            </a:blip>
            <a:stretch>
              <a:fillRect/>
            </a:stretch>
          </p:blipFill>
          <p:spPr>
            <a:xfrm>
              <a:off x="2826600" y="4620406"/>
              <a:ext cx="1634252" cy="1684344"/>
            </a:xfrm>
            <a:prstGeom prst="rect">
              <a:avLst/>
            </a:prstGeom>
            <a:noFill/>
            <a:ln>
              <a:noFill/>
            </a:ln>
          </p:spPr>
        </p:pic>
        <p:sp>
          <p:nvSpPr>
            <p:cNvPr id="100" name="Google Shape;335;p33">
              <a:extLst>
                <a:ext uri="{FF2B5EF4-FFF2-40B4-BE49-F238E27FC236}">
                  <a16:creationId xmlns:a16="http://schemas.microsoft.com/office/drawing/2014/main" id="{F5CEC7CD-CD52-4BBD-85F5-776F26F5D16C}"/>
                </a:ext>
              </a:extLst>
            </p:cNvPr>
            <p:cNvSpPr txBox="1"/>
            <p:nvPr/>
          </p:nvSpPr>
          <p:spPr>
            <a:xfrm>
              <a:off x="4308828" y="4867608"/>
              <a:ext cx="1983004" cy="1314929"/>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1200" cap="none" spc="0" normalizeH="0" baseline="0" noProof="0" dirty="0">
                  <a:ln>
                    <a:noFill/>
                  </a:ln>
                  <a:solidFill>
                    <a:prstClr val="black"/>
                  </a:solidFill>
                  <a:effectLst/>
                  <a:uLnTx/>
                  <a:uFillTx/>
                  <a:latin typeface="Calibri"/>
                  <a:ea typeface="Calibri"/>
                  <a:cs typeface="Calibri"/>
                  <a:sym typeface="Calibri"/>
                </a:rPr>
                <a:t>Non-invasive</a:t>
              </a:r>
              <a:r>
                <a:rPr kumimoji="0" lang="en-IN" sz="2200" b="0" i="0" u="none" strike="noStrike" kern="1200" cap="none" spc="0" normalizeH="0" baseline="0" noProof="0" dirty="0">
                  <a:ln>
                    <a:noFill/>
                  </a:ln>
                  <a:solidFill>
                    <a:prstClr val="black"/>
                  </a:solidFill>
                  <a:effectLst/>
                  <a:uLnTx/>
                  <a:uFillTx/>
                  <a:latin typeface="Calibri"/>
                  <a:ea typeface="Calibri"/>
                  <a:cs typeface="Calibri"/>
                  <a:sym typeface="Calibri"/>
                </a:rPr>
                <a:t> studies of human brain</a:t>
              </a:r>
              <a:endParaRPr kumimoji="0"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Google Shape;338;p33">
              <a:extLst>
                <a:ext uri="{FF2B5EF4-FFF2-40B4-BE49-F238E27FC236}">
                  <a16:creationId xmlns:a16="http://schemas.microsoft.com/office/drawing/2014/main" id="{29A18290-1A39-41BE-A407-E39EE837234E}"/>
                </a:ext>
              </a:extLst>
            </p:cNvPr>
            <p:cNvSpPr txBox="1"/>
            <p:nvPr/>
          </p:nvSpPr>
          <p:spPr>
            <a:xfrm>
              <a:off x="2525511" y="3306693"/>
              <a:ext cx="4071379" cy="1314929"/>
            </a:xfrm>
            <a:prstGeom prst="rect">
              <a:avLst/>
            </a:prstGeom>
            <a:solidFill>
              <a:srgbClr val="CFE2F3"/>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Ultrasensitive magnetic sensors </a:t>
              </a:r>
              <a:endParaRPr kumimoji="0" sz="24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Magnetocardiography (MCG) Magnetoencephalography (MEG)</a:t>
              </a:r>
              <a:endParaRPr kumimoji="0" sz="2000" b="1"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endParaRPr>
            </a:p>
          </p:txBody>
        </p:sp>
        <p:sp>
          <p:nvSpPr>
            <p:cNvPr id="102" name="Google Shape;341;p33">
              <a:extLst>
                <a:ext uri="{FF2B5EF4-FFF2-40B4-BE49-F238E27FC236}">
                  <a16:creationId xmlns:a16="http://schemas.microsoft.com/office/drawing/2014/main" id="{E9F8087E-B814-4E51-AEF2-19FEF48B48D4}"/>
                </a:ext>
              </a:extLst>
            </p:cNvPr>
            <p:cNvSpPr txBox="1"/>
            <p:nvPr/>
          </p:nvSpPr>
          <p:spPr>
            <a:xfrm>
              <a:off x="2591873" y="6404085"/>
              <a:ext cx="3105300" cy="536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a:ea typeface="Calibri"/>
                  <a:cs typeface="Calibri"/>
                  <a:sym typeface="Calibri"/>
                </a:rPr>
                <a:t>Magnetic Field Sensing</a:t>
              </a:r>
              <a:endParaRPr kumimoji="0" sz="24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sp>
          <p:nvSpPr>
            <p:cNvPr id="103" name="Google Shape;346;p33">
              <a:extLst>
                <a:ext uri="{FF2B5EF4-FFF2-40B4-BE49-F238E27FC236}">
                  <a16:creationId xmlns:a16="http://schemas.microsoft.com/office/drawing/2014/main" id="{7E28489C-315C-4154-97FB-A9EB64358F70}"/>
                </a:ext>
              </a:extLst>
            </p:cNvPr>
            <p:cNvSpPr txBox="1"/>
            <p:nvPr/>
          </p:nvSpPr>
          <p:spPr>
            <a:xfrm>
              <a:off x="3802034" y="6053209"/>
              <a:ext cx="1983003" cy="536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a:ea typeface="Calibri"/>
                  <a:cs typeface="Calibri"/>
                  <a:sym typeface="Calibri"/>
                </a:rPr>
                <a:t>femto-Tesla</a:t>
              </a:r>
              <a:endParaRPr kumimoji="0" sz="2400" b="1" i="0" u="none" strike="noStrike" kern="1200" cap="none" spc="0" normalizeH="0" baseline="0" noProof="0" dirty="0">
                <a:ln>
                  <a:noFill/>
                </a:ln>
                <a:solidFill>
                  <a:prstClr val="black"/>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59" name="TextBox 58">
            <a:extLst>
              <a:ext uri="{FF2B5EF4-FFF2-40B4-BE49-F238E27FC236}">
                <a16:creationId xmlns:a16="http://schemas.microsoft.com/office/drawing/2014/main" id="{BB84D62E-6F0F-4C2B-89D4-1785506411FB}"/>
              </a:ext>
            </a:extLst>
          </p:cNvPr>
          <p:cNvSpPr txBox="1"/>
          <p:nvPr/>
        </p:nvSpPr>
        <p:spPr>
          <a:xfrm>
            <a:off x="4464841" y="2084297"/>
            <a:ext cx="2106800" cy="830997"/>
          </a:xfrm>
          <a:prstGeom prst="rect">
            <a:avLst/>
          </a:prstGeom>
          <a:solidFill>
            <a:schemeClr val="accent4">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Multiferroic nanostructures</a:t>
            </a:r>
          </a:p>
        </p:txBody>
      </p:sp>
      <p:sp>
        <p:nvSpPr>
          <p:cNvPr id="60" name="TextBox 88">
            <a:extLst>
              <a:ext uri="{FF2B5EF4-FFF2-40B4-BE49-F238E27FC236}">
                <a16:creationId xmlns:a16="http://schemas.microsoft.com/office/drawing/2014/main" id="{B96FB390-6CE4-49D1-9A88-A29A9AF73722}"/>
              </a:ext>
            </a:extLst>
          </p:cNvPr>
          <p:cNvSpPr txBox="1">
            <a:spLocks noChangeArrowheads="1"/>
          </p:cNvSpPr>
          <p:nvPr/>
        </p:nvSpPr>
        <p:spPr bwMode="auto">
          <a:xfrm>
            <a:off x="6909687" y="3114460"/>
            <a:ext cx="1340512" cy="430877"/>
          </a:xfrm>
          <a:prstGeom prst="rect">
            <a:avLst/>
          </a:prstGeom>
          <a:solidFill>
            <a:srgbClr val="F79646">
              <a:lumMod val="40000"/>
              <a:lumOff val="60000"/>
            </a:srgbClr>
          </a:solidFill>
          <a:ln>
            <a:noFill/>
          </a:ln>
        </p:spPr>
        <p:txBody>
          <a:bodyPr wrap="square" lIns="91430" tIns="45715" rIns="91430" bIns="45715">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black"/>
                </a:solidFill>
                <a:effectLst/>
                <a:uLnTx/>
                <a:uFillTx/>
                <a:latin typeface="Arial" pitchFamily="34" charset="0"/>
                <a:ea typeface="+mn-ea"/>
                <a:cs typeface="Arial" pitchFamily="34" charset="0"/>
              </a:rPr>
              <a:t>Voltage</a:t>
            </a:r>
          </a:p>
        </p:txBody>
      </p:sp>
      <p:grpSp>
        <p:nvGrpSpPr>
          <p:cNvPr id="2" name="Group 1">
            <a:extLst>
              <a:ext uri="{FF2B5EF4-FFF2-40B4-BE49-F238E27FC236}">
                <a16:creationId xmlns:a16="http://schemas.microsoft.com/office/drawing/2014/main" id="{0F642EC9-662B-4CC8-B859-37CDA3862F31}"/>
              </a:ext>
            </a:extLst>
          </p:cNvPr>
          <p:cNvGrpSpPr/>
          <p:nvPr/>
        </p:nvGrpSpPr>
        <p:grpSpPr>
          <a:xfrm>
            <a:off x="6742192" y="2063752"/>
            <a:ext cx="2383926" cy="990544"/>
            <a:chOff x="6742192" y="2063752"/>
            <a:chExt cx="2383926" cy="990544"/>
          </a:xfrm>
        </p:grpSpPr>
        <p:sp>
          <p:nvSpPr>
            <p:cNvPr id="62" name="Rectangle 61">
              <a:extLst>
                <a:ext uri="{FF2B5EF4-FFF2-40B4-BE49-F238E27FC236}">
                  <a16:creationId xmlns:a16="http://schemas.microsoft.com/office/drawing/2014/main" id="{57CE0989-E489-4FCC-A187-C2033010F145}"/>
                </a:ext>
              </a:extLst>
            </p:cNvPr>
            <p:cNvSpPr/>
            <p:nvPr/>
          </p:nvSpPr>
          <p:spPr>
            <a:xfrm>
              <a:off x="6742194" y="2482839"/>
              <a:ext cx="1590740" cy="571457"/>
            </a:xfrm>
            <a:prstGeom prst="rect">
              <a:avLst/>
            </a:prstGeom>
            <a:solidFill>
              <a:srgbClr val="F79646">
                <a:lumMod val="75000"/>
              </a:srgbClr>
            </a:solidFill>
            <a:ln w="25400" cap="flat" cmpd="sng" algn="ctr">
              <a:solidFill>
                <a:srgbClr val="4F81BD">
                  <a:shade val="50000"/>
                </a:srgbClr>
              </a:solidFill>
              <a:prstDash val="solid"/>
            </a:ln>
            <a:effectLst/>
          </p:spPr>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mn-cs"/>
                </a:rPr>
                <a:t>Piezoelectric</a:t>
              </a:r>
            </a:p>
          </p:txBody>
        </p:sp>
        <p:sp>
          <p:nvSpPr>
            <p:cNvPr id="65" name="TextBox 64">
              <a:extLst>
                <a:ext uri="{FF2B5EF4-FFF2-40B4-BE49-F238E27FC236}">
                  <a16:creationId xmlns:a16="http://schemas.microsoft.com/office/drawing/2014/main" id="{66BCCD63-EC2C-4560-8815-C0AC13786688}"/>
                </a:ext>
              </a:extLst>
            </p:cNvPr>
            <p:cNvSpPr txBox="1"/>
            <p:nvPr/>
          </p:nvSpPr>
          <p:spPr>
            <a:xfrm>
              <a:off x="8334365" y="2653115"/>
              <a:ext cx="791753" cy="3296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Strain</a:t>
              </a:r>
              <a:endParaRPr kumimoji="0" lang="en-US" sz="1600" b="0" i="0" u="none" strike="noStrike" kern="0" cap="none" spc="0" normalizeH="0" baseline="-25000" noProof="0" dirty="0">
                <a:ln>
                  <a:noFill/>
                </a:ln>
                <a:solidFill>
                  <a:prstClr val="black"/>
                </a:solidFill>
                <a:effectLst/>
                <a:uLnTx/>
                <a:uFillTx/>
                <a:latin typeface="Calibri" panose="020F0502020204030204"/>
                <a:ea typeface="+mn-ea"/>
                <a:cs typeface="+mn-cs"/>
              </a:endParaRPr>
            </a:p>
          </p:txBody>
        </p:sp>
        <p:cxnSp>
          <p:nvCxnSpPr>
            <p:cNvPr id="66" name="Straight Arrow Connector 65">
              <a:extLst>
                <a:ext uri="{FF2B5EF4-FFF2-40B4-BE49-F238E27FC236}">
                  <a16:creationId xmlns:a16="http://schemas.microsoft.com/office/drawing/2014/main" id="{E9CC0F2D-65BE-4D13-BA20-D880CEFCBD9A}"/>
                </a:ext>
              </a:extLst>
            </p:cNvPr>
            <p:cNvCxnSpPr>
              <a:cxnSpLocks/>
            </p:cNvCxnSpPr>
            <p:nvPr/>
          </p:nvCxnSpPr>
          <p:spPr>
            <a:xfrm flipV="1">
              <a:off x="8600422" y="2338156"/>
              <a:ext cx="1" cy="382633"/>
            </a:xfrm>
            <a:prstGeom prst="straightConnector1">
              <a:avLst/>
            </a:prstGeom>
            <a:noFill/>
            <a:ln w="25400" cap="flat" cmpd="sng" algn="ctr">
              <a:solidFill>
                <a:srgbClr val="4F81BD">
                  <a:shade val="95000"/>
                  <a:satMod val="105000"/>
                </a:srgbClr>
              </a:solidFill>
              <a:prstDash val="solid"/>
              <a:headEnd type="stealth" w="lg" len="lg"/>
              <a:tailEnd type="none" w="lg" len="lg"/>
            </a:ln>
            <a:effectLst/>
          </p:spPr>
        </p:cxnSp>
        <p:sp>
          <p:nvSpPr>
            <p:cNvPr id="67" name="Rectangle 66">
              <a:extLst>
                <a:ext uri="{FF2B5EF4-FFF2-40B4-BE49-F238E27FC236}">
                  <a16:creationId xmlns:a16="http://schemas.microsoft.com/office/drawing/2014/main" id="{487E25A6-249D-4487-8EB7-2F8D30EDE303}"/>
                </a:ext>
              </a:extLst>
            </p:cNvPr>
            <p:cNvSpPr/>
            <p:nvPr/>
          </p:nvSpPr>
          <p:spPr>
            <a:xfrm>
              <a:off x="6742192" y="2063752"/>
              <a:ext cx="1590740" cy="434086"/>
            </a:xfrm>
            <a:prstGeom prst="rect">
              <a:avLst/>
            </a:prstGeom>
            <a:solidFill>
              <a:srgbClr val="4F81BD">
                <a:lumMod val="75000"/>
              </a:srgbClr>
            </a:solidFill>
            <a:ln w="25400" cap="flat" cmpd="sng" algn="ctr">
              <a:solidFill>
                <a:srgbClr val="4F81BD">
                  <a:shade val="50000"/>
                </a:srgbClr>
              </a:solidFill>
              <a:prstDash val="solid"/>
            </a:ln>
            <a:effectLst/>
          </p:spPr>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mn-cs"/>
                </a:rPr>
                <a:t>Magnetostrictive</a:t>
              </a:r>
            </a:p>
          </p:txBody>
        </p:sp>
      </p:grpSp>
      <p:sp>
        <p:nvSpPr>
          <p:cNvPr id="68" name="TextBox 67">
            <a:extLst>
              <a:ext uri="{FF2B5EF4-FFF2-40B4-BE49-F238E27FC236}">
                <a16:creationId xmlns:a16="http://schemas.microsoft.com/office/drawing/2014/main" id="{50BB521A-FC2F-43B4-9A2B-C003E697D53B}"/>
              </a:ext>
            </a:extLst>
          </p:cNvPr>
          <p:cNvSpPr txBox="1"/>
          <p:nvPr/>
        </p:nvSpPr>
        <p:spPr>
          <a:xfrm>
            <a:off x="4417877" y="3480744"/>
            <a:ext cx="4622086" cy="3046988"/>
          </a:xfrm>
          <a:prstGeom prst="rect">
            <a:avLst/>
          </a:prstGeom>
          <a:noFill/>
        </p:spPr>
        <p:txBody>
          <a:bodyPr wrap="square" rtlCol="0">
            <a:spAutoFit/>
          </a:bodyPr>
          <a:lstStyle/>
          <a:p>
            <a:pPr marL="342900" lvl="0" indent="-342900">
              <a:buClrTx/>
              <a:buFont typeface="Wingdings" panose="05000000000000000000" pitchFamily="2" charset="2"/>
              <a:buChar char="ü"/>
              <a:defRPr/>
            </a:pPr>
            <a:r>
              <a:rPr lang="en-US" sz="2400" b="1" kern="1200" dirty="0">
                <a:solidFill>
                  <a:prstClr val="black"/>
                </a:solidFill>
                <a:latin typeface="Calibri" panose="020F0502020204030204"/>
              </a:rPr>
              <a:t>Piezoelectric </a:t>
            </a:r>
            <a:r>
              <a:rPr lang="en-US" sz="2400" kern="1200" dirty="0">
                <a:solidFill>
                  <a:prstClr val="black"/>
                </a:solidFill>
                <a:latin typeface="Calibri" panose="020F0502020204030204"/>
              </a:rPr>
              <a:t>characterization</a:t>
            </a:r>
            <a:endParaRPr lang="en-US" sz="2400" b="1" kern="1200" dirty="0">
              <a:solidFill>
                <a:prstClr val="black"/>
              </a:solidFill>
              <a:latin typeface="Calibri" panose="020F0502020204030204"/>
            </a:endParaRPr>
          </a:p>
          <a:p>
            <a:pPr marL="800100" lvl="1" indent="-342900">
              <a:buClrTx/>
              <a:buFont typeface="Wingdings" panose="05000000000000000000" pitchFamily="2" charset="2"/>
              <a:buChar char="ü"/>
              <a:defRPr/>
            </a:pPr>
            <a:r>
              <a:rPr lang="en-US" sz="2400" kern="1200" dirty="0">
                <a:solidFill>
                  <a:prstClr val="black"/>
                </a:solidFill>
                <a:latin typeface="Calibri" panose="020F0502020204030204"/>
              </a:rPr>
              <a:t>COMSOL modeling</a:t>
            </a:r>
          </a:p>
          <a:p>
            <a:pPr marL="800100" lvl="1" indent="-342900">
              <a:buClrTx/>
              <a:buFont typeface="Wingdings" panose="05000000000000000000" pitchFamily="2" charset="2"/>
              <a:buChar char="ü"/>
              <a:defRPr/>
            </a:pPr>
            <a:r>
              <a:rPr lang="en-US" sz="2400" kern="1200" dirty="0">
                <a:solidFill>
                  <a:prstClr val="black"/>
                </a:solidFill>
                <a:latin typeface="Calibri" panose="020F0502020204030204"/>
              </a:rPr>
              <a:t>Material/Stress testing </a:t>
            </a:r>
          </a:p>
          <a:p>
            <a:pPr marL="800100" lvl="1" indent="-342900">
              <a:buClrTx/>
              <a:buFont typeface="Wingdings" panose="05000000000000000000" pitchFamily="2" charset="2"/>
              <a:buChar char="ü"/>
              <a:defRPr/>
            </a:pPr>
            <a:r>
              <a:rPr lang="en-US" sz="2400" kern="1200" dirty="0">
                <a:solidFill>
                  <a:prstClr val="black"/>
                </a:solidFill>
                <a:latin typeface="Calibri" panose="020F0502020204030204"/>
              </a:rPr>
              <a:t>Strain gauge</a:t>
            </a:r>
            <a:endParaRPr lang="en-IN" sz="2400" b="1" kern="1200" dirty="0">
              <a:solidFill>
                <a:prstClr val="black"/>
              </a:solidFill>
              <a:latin typeface="Calibri" panose="020F0502020204030204"/>
              <a:ea typeface="+mn-ea"/>
              <a:cs typeface="+mn-cs"/>
              <a:sym typeface="Calibri"/>
            </a:endParaRPr>
          </a:p>
          <a:p>
            <a:pPr marL="342900" indent="-342900">
              <a:buClrTx/>
              <a:buFont typeface="Wingdings" panose="05000000000000000000" pitchFamily="2" charset="2"/>
              <a:buChar char="ü"/>
              <a:defRPr/>
            </a:pPr>
            <a:r>
              <a:rPr lang="en-IN" sz="2400" b="1" kern="1200" dirty="0">
                <a:solidFill>
                  <a:prstClr val="black"/>
                </a:solidFill>
                <a:latin typeface="Calibri" panose="020F0502020204030204"/>
                <a:ea typeface="+mn-ea"/>
                <a:cs typeface="+mn-cs"/>
                <a:sym typeface="Calibri"/>
              </a:rPr>
              <a:t>Interfacial anisotropy </a:t>
            </a:r>
            <a:r>
              <a:rPr lang="en-US" sz="2400" kern="1200" dirty="0">
                <a:solidFill>
                  <a:prstClr val="black"/>
                </a:solidFill>
                <a:latin typeface="Calibri" panose="020F0502020204030204"/>
              </a:rPr>
              <a:t>characterization</a:t>
            </a:r>
            <a:endParaRPr lang="en-IN" sz="2400" b="1" kern="1200" dirty="0">
              <a:solidFill>
                <a:prstClr val="black"/>
              </a:solidFill>
              <a:latin typeface="Calibri" panose="020F0502020204030204"/>
              <a:ea typeface="+mn-ea"/>
              <a:cs typeface="+mn-cs"/>
              <a:sym typeface="Calibri"/>
            </a:endParaRPr>
          </a:p>
          <a:p>
            <a:pPr marL="342900" lvl="0" indent="-342900">
              <a:buClrTx/>
              <a:buFont typeface="Wingdings" panose="05000000000000000000" pitchFamily="2" charset="2"/>
              <a:buChar char="ü"/>
              <a:defRPr/>
            </a:pPr>
            <a:r>
              <a:rPr lang="en-US" sz="2400" b="1" kern="1200" dirty="0">
                <a:solidFill>
                  <a:prstClr val="black"/>
                </a:solidFill>
                <a:latin typeface="Calibri" panose="020F0502020204030204"/>
              </a:rPr>
              <a:t>Noise-cancellation</a:t>
            </a:r>
            <a:r>
              <a:rPr lang="en-US" sz="2400" kern="1200" dirty="0">
                <a:solidFill>
                  <a:prstClr val="black"/>
                </a:solidFill>
                <a:latin typeface="Calibri" panose="020F0502020204030204"/>
              </a:rPr>
              <a:t> techniques</a:t>
            </a:r>
          </a:p>
          <a:p>
            <a:pPr marL="800100" lvl="1" indent="-342900">
              <a:buClrTx/>
              <a:buFont typeface="Wingdings" panose="05000000000000000000" pitchFamily="2" charset="2"/>
              <a:buChar char="ü"/>
              <a:defRPr/>
            </a:pPr>
            <a:r>
              <a:rPr lang="en-US" sz="2400" kern="1200" dirty="0">
                <a:solidFill>
                  <a:prstClr val="black"/>
                </a:solidFill>
                <a:latin typeface="Calibri" panose="020F0502020204030204"/>
              </a:rPr>
              <a:t>Differential amplifiers</a:t>
            </a:r>
          </a:p>
        </p:txBody>
      </p:sp>
    </p:spTree>
    <p:custDataLst>
      <p:tags r:id="rId1"/>
    </p:custDataLst>
    <p:extLst>
      <p:ext uri="{BB962C8B-B14F-4D97-AF65-F5344CB8AC3E}">
        <p14:creationId xmlns:p14="http://schemas.microsoft.com/office/powerpoint/2010/main" val="275852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9" grpId="0" animBg="1"/>
      <p:bldP spid="60" grpId="0" animBg="1"/>
      <p:bldP spid="6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D81D-01F5-4262-9C3A-47167EAE0AD6}"/>
              </a:ext>
            </a:extLst>
          </p:cNvPr>
          <p:cNvSpPr>
            <a:spLocks noGrp="1"/>
          </p:cNvSpPr>
          <p:nvPr>
            <p:ph type="title"/>
          </p:nvPr>
        </p:nvSpPr>
        <p:spPr>
          <a:xfrm>
            <a:off x="-17569" y="61976"/>
            <a:ext cx="9143999" cy="867062"/>
          </a:xfrm>
        </p:spPr>
        <p:txBody>
          <a:bodyPr>
            <a:noAutofit/>
          </a:bodyPr>
          <a:lstStyle/>
          <a:p>
            <a:r>
              <a:rPr lang="en-IN" dirty="0"/>
              <a:t>Potential landscape of in-plane anisotropy</a:t>
            </a:r>
            <a:endParaRPr lang="en-US" dirty="0"/>
          </a:p>
        </p:txBody>
      </p:sp>
      <p:sp>
        <p:nvSpPr>
          <p:cNvPr id="4" name="Date Placeholder 3">
            <a:extLst>
              <a:ext uri="{FF2B5EF4-FFF2-40B4-BE49-F238E27FC236}">
                <a16:creationId xmlns:a16="http://schemas.microsoft.com/office/drawing/2014/main" id="{EFDBB5D8-92CE-4A30-A4CD-DA852AE63807}"/>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E785F96F-0F02-47C7-9EC5-E725038C9260}"/>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C2CA956-B47E-4F1D-A463-729C5E3C7077}"/>
              </a:ext>
            </a:extLst>
          </p:cNvPr>
          <p:cNvSpPr>
            <a:spLocks noGrp="1"/>
          </p:cNvSpPr>
          <p:nvPr>
            <p:ph type="sldNum" sz="quarter" idx="12"/>
          </p:nvPr>
        </p:nvSpPr>
        <p:spPr/>
        <p:txBody>
          <a:bodyPr/>
          <a:lstStyle/>
          <a:p>
            <a:fld id="{ABF20D17-0043-4445-9B8B-9F103D2306E2}" type="slidenum">
              <a:rPr lang="en-IN" smtClean="0"/>
              <a:pPr/>
              <a:t>30</a:t>
            </a:fld>
            <a:endParaRPr lang="en-IN" dirty="0"/>
          </a:p>
        </p:txBody>
      </p:sp>
      <p:grpSp>
        <p:nvGrpSpPr>
          <p:cNvPr id="80" name="Group 79">
            <a:extLst>
              <a:ext uri="{FF2B5EF4-FFF2-40B4-BE49-F238E27FC236}">
                <a16:creationId xmlns:a16="http://schemas.microsoft.com/office/drawing/2014/main" id="{7991C308-A8AC-47C3-9057-15033C4E763D}"/>
              </a:ext>
            </a:extLst>
          </p:cNvPr>
          <p:cNvGrpSpPr/>
          <p:nvPr/>
        </p:nvGrpSpPr>
        <p:grpSpPr>
          <a:xfrm>
            <a:off x="1016115" y="1006805"/>
            <a:ext cx="2796283" cy="2133613"/>
            <a:chOff x="2494835" y="789941"/>
            <a:chExt cx="2796283" cy="2133613"/>
          </a:xfrm>
        </p:grpSpPr>
        <p:sp>
          <p:nvSpPr>
            <p:cNvPr id="8" name="Oval 7">
              <a:extLst>
                <a:ext uri="{FF2B5EF4-FFF2-40B4-BE49-F238E27FC236}">
                  <a16:creationId xmlns:a16="http://schemas.microsoft.com/office/drawing/2014/main" id="{CDFF9D21-9AD0-430A-9C17-C440D29C3849}"/>
                </a:ext>
              </a:extLst>
            </p:cNvPr>
            <p:cNvSpPr/>
            <p:nvPr/>
          </p:nvSpPr>
          <p:spPr>
            <a:xfrm rot="5400000">
              <a:off x="2911169" y="1103597"/>
              <a:ext cx="887313" cy="171998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id="{395660B1-2F7A-4477-AC67-0348C69C688C}"/>
                </a:ext>
              </a:extLst>
            </p:cNvPr>
            <p:cNvSpPr/>
            <p:nvPr/>
          </p:nvSpPr>
          <p:spPr>
            <a:xfrm rot="5400000">
              <a:off x="2914811" y="973617"/>
              <a:ext cx="887313" cy="171998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Arrow Connector 9">
              <a:extLst>
                <a:ext uri="{FF2B5EF4-FFF2-40B4-BE49-F238E27FC236}">
                  <a16:creationId xmlns:a16="http://schemas.microsoft.com/office/drawing/2014/main" id="{846BCE4B-9C56-46EF-B1E9-2FCA43423AF6}"/>
                </a:ext>
              </a:extLst>
            </p:cNvPr>
            <p:cNvCxnSpPr>
              <a:cxnSpLocks/>
            </p:cNvCxnSpPr>
            <p:nvPr/>
          </p:nvCxnSpPr>
          <p:spPr>
            <a:xfrm rot="5400000" flipV="1">
              <a:off x="3811015" y="1265138"/>
              <a:ext cx="0" cy="1154759"/>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9D31EA-1A01-4C50-8887-58AA5B080DCC}"/>
                </a:ext>
              </a:extLst>
            </p:cNvPr>
            <p:cNvCxnSpPr>
              <a:cxnSpLocks/>
            </p:cNvCxnSpPr>
            <p:nvPr/>
          </p:nvCxnSpPr>
          <p:spPr>
            <a:xfrm flipH="1">
              <a:off x="2565815" y="1842447"/>
              <a:ext cx="661833" cy="711932"/>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E278E6-8AEF-4231-B9F5-18E8A3B2244F}"/>
                </a:ext>
              </a:extLst>
            </p:cNvPr>
            <p:cNvCxnSpPr>
              <a:cxnSpLocks/>
            </p:cNvCxnSpPr>
            <p:nvPr/>
          </p:nvCxnSpPr>
          <p:spPr>
            <a:xfrm flipH="1" flipV="1">
              <a:off x="3228294" y="961786"/>
              <a:ext cx="5342" cy="880662"/>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Arrow: Up-Down 12">
              <a:extLst>
                <a:ext uri="{FF2B5EF4-FFF2-40B4-BE49-F238E27FC236}">
                  <a16:creationId xmlns:a16="http://schemas.microsoft.com/office/drawing/2014/main" id="{51728259-0CF6-41A8-8A13-A81E2DA82A58}"/>
                </a:ext>
              </a:extLst>
            </p:cNvPr>
            <p:cNvSpPr/>
            <p:nvPr/>
          </p:nvSpPr>
          <p:spPr>
            <a:xfrm rot="5400000">
              <a:off x="3103157" y="1363025"/>
              <a:ext cx="343119" cy="953037"/>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3E92BC3F-0E44-48D3-BE90-155EEC62F1B2}"/>
                </a:ext>
              </a:extLst>
            </p:cNvPr>
            <p:cNvSpPr txBox="1"/>
            <p:nvPr/>
          </p:nvSpPr>
          <p:spPr>
            <a:xfrm>
              <a:off x="4157846" y="1885182"/>
              <a:ext cx="1133272" cy="461665"/>
            </a:xfrm>
            <a:prstGeom prst="rect">
              <a:avLst/>
            </a:prstGeom>
            <a:noFill/>
          </p:spPr>
          <p:txBody>
            <a:bodyPr wrap="square" rtlCol="0">
              <a:spAutoFit/>
            </a:bodyPr>
            <a:lstStyle/>
            <a:p>
              <a:r>
                <a:rPr lang="en-IN" sz="2400" b="1" dirty="0">
                  <a:solidFill>
                    <a:schemeClr val="accent1">
                      <a:lumMod val="50000"/>
                    </a:schemeClr>
                  </a:solidFill>
                  <a:latin typeface="+mn-lt"/>
                </a:rPr>
                <a:t>Z-axis</a:t>
              </a:r>
            </a:p>
          </p:txBody>
        </p:sp>
        <p:sp>
          <p:nvSpPr>
            <p:cNvPr id="15" name="TextBox 14">
              <a:extLst>
                <a:ext uri="{FF2B5EF4-FFF2-40B4-BE49-F238E27FC236}">
                  <a16:creationId xmlns:a16="http://schemas.microsoft.com/office/drawing/2014/main" id="{52C6B2B1-9C74-48E5-BFD5-D07679D3A9B8}"/>
                </a:ext>
              </a:extLst>
            </p:cNvPr>
            <p:cNvSpPr txBox="1"/>
            <p:nvPr/>
          </p:nvSpPr>
          <p:spPr>
            <a:xfrm>
              <a:off x="2701595" y="2461889"/>
              <a:ext cx="1109815" cy="461665"/>
            </a:xfrm>
            <a:prstGeom prst="rect">
              <a:avLst/>
            </a:prstGeom>
            <a:noFill/>
          </p:spPr>
          <p:txBody>
            <a:bodyPr wrap="square" rtlCol="0">
              <a:spAutoFit/>
            </a:bodyPr>
            <a:lstStyle/>
            <a:p>
              <a:r>
                <a:rPr lang="en-IN" sz="2400" b="1" dirty="0">
                  <a:solidFill>
                    <a:schemeClr val="accent1">
                      <a:lumMod val="50000"/>
                    </a:schemeClr>
                  </a:solidFill>
                  <a:latin typeface="+mn-lt"/>
                </a:rPr>
                <a:t>Y-axis</a:t>
              </a:r>
            </a:p>
          </p:txBody>
        </p:sp>
        <p:sp>
          <p:nvSpPr>
            <p:cNvPr id="16" name="TextBox 15">
              <a:extLst>
                <a:ext uri="{FF2B5EF4-FFF2-40B4-BE49-F238E27FC236}">
                  <a16:creationId xmlns:a16="http://schemas.microsoft.com/office/drawing/2014/main" id="{C92F2E3B-5A43-49BE-99E3-38B711AEB7EA}"/>
                </a:ext>
              </a:extLst>
            </p:cNvPr>
            <p:cNvSpPr txBox="1"/>
            <p:nvPr/>
          </p:nvSpPr>
          <p:spPr>
            <a:xfrm>
              <a:off x="3323741" y="789941"/>
              <a:ext cx="1379843" cy="461665"/>
            </a:xfrm>
            <a:prstGeom prst="rect">
              <a:avLst/>
            </a:prstGeom>
            <a:noFill/>
          </p:spPr>
          <p:txBody>
            <a:bodyPr wrap="square" rtlCol="0">
              <a:spAutoFit/>
            </a:bodyPr>
            <a:lstStyle/>
            <a:p>
              <a:r>
                <a:rPr lang="en-IN" sz="2400" b="1" dirty="0">
                  <a:solidFill>
                    <a:schemeClr val="accent1">
                      <a:lumMod val="50000"/>
                    </a:schemeClr>
                  </a:solidFill>
                  <a:latin typeface="+mn-lt"/>
                </a:rPr>
                <a:t>X-axis</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98B847E-8B3B-4883-8892-4E75728C89A2}"/>
                  </a:ext>
                </a:extLst>
              </p:cNvPr>
              <p:cNvSpPr txBox="1"/>
              <p:nvPr/>
            </p:nvSpPr>
            <p:spPr>
              <a:xfrm>
                <a:off x="2867862" y="3300635"/>
                <a:ext cx="1643140" cy="707886"/>
              </a:xfrm>
              <a:prstGeom prst="rect">
                <a:avLst/>
              </a:prstGeom>
              <a:noFill/>
              <a:ln>
                <a:solidFill>
                  <a:schemeClr val="accent1">
                    <a:lumMod val="20000"/>
                    <a:lumOff val="8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Arial" panose="020B0604020202020204" pitchFamily="34" charset="0"/>
                        </a:rPr>
                        <m:t>𝐸𝑎𝑠𝑦</m:t>
                      </m:r>
                      <m:r>
                        <a:rPr lang="en-US" sz="2000" b="0" i="1" dirty="0" smtClean="0">
                          <a:latin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cs typeface="Arial" panose="020B0604020202020204" pitchFamily="34" charset="0"/>
                        </a:rPr>
                        <m:t>𝑎𝑥𝑖𝑠</m:t>
                      </m:r>
                      <m:r>
                        <a:rPr lang="en-US" sz="2000" b="0" i="1" dirty="0" smtClean="0">
                          <a:latin typeface="Cambria Math" panose="02040503050406030204" pitchFamily="18" charset="0"/>
                          <a:cs typeface="Arial" panose="020B0604020202020204" pitchFamily="34" charset="0"/>
                        </a:rPr>
                        <m:t> </m:t>
                      </m:r>
                    </m:oMath>
                  </m:oMathPara>
                </a14:m>
                <a:endParaRPr lang="en-US" sz="2000" b="0" i="1" dirty="0">
                  <a:latin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=0</m:t>
                          </m:r>
                        </m:e>
                        <m:sup>
                          <m:r>
                            <a:rPr lang="en-US" sz="2000" b="0" i="1" dirty="0" smtClean="0">
                              <a:latin typeface="Cambria Math" panose="02040503050406030204" pitchFamily="18" charset="0"/>
                              <a:cs typeface="Arial" panose="020B0604020202020204" pitchFamily="34" charset="0"/>
                            </a:rPr>
                            <m:t>𝑜</m:t>
                          </m:r>
                        </m:sup>
                      </m:sSup>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180</m:t>
                          </m:r>
                        </m:e>
                        <m:sup>
                          <m:r>
                            <a:rPr lang="en-US" sz="2000" i="1" dirty="0">
                              <a:latin typeface="Cambria Math" panose="02040503050406030204" pitchFamily="18" charset="0"/>
                              <a:cs typeface="Arial" panose="020B0604020202020204" pitchFamily="34" charset="0"/>
                            </a:rPr>
                            <m:t>𝑜</m:t>
                          </m:r>
                        </m:sup>
                      </m:sSup>
                    </m:oMath>
                  </m:oMathPara>
                </a14:m>
                <a:endParaRPr lang="en-IN" sz="2000" b="1" dirty="0">
                  <a:latin typeface="+mn-lt"/>
                </a:endParaRPr>
              </a:p>
            </p:txBody>
          </p:sp>
        </mc:Choice>
        <mc:Fallback xmlns="">
          <p:sp>
            <p:nvSpPr>
              <p:cNvPr id="20" name="TextBox 19">
                <a:extLst>
                  <a:ext uri="{FF2B5EF4-FFF2-40B4-BE49-F238E27FC236}">
                    <a16:creationId xmlns:a16="http://schemas.microsoft.com/office/drawing/2014/main" id="{698B847E-8B3B-4883-8892-4E75728C89A2}"/>
                  </a:ext>
                </a:extLst>
              </p:cNvPr>
              <p:cNvSpPr txBox="1">
                <a:spLocks noRot="1" noChangeAspect="1" noMove="1" noResize="1" noEditPoints="1" noAdjustHandles="1" noChangeArrowheads="1" noChangeShapeType="1" noTextEdit="1"/>
              </p:cNvSpPr>
              <p:nvPr/>
            </p:nvSpPr>
            <p:spPr>
              <a:xfrm>
                <a:off x="2867862" y="3300635"/>
                <a:ext cx="1643140" cy="707886"/>
              </a:xfrm>
              <a:prstGeom prst="rect">
                <a:avLst/>
              </a:prstGeom>
              <a:blipFill>
                <a:blip r:embed="rId2"/>
                <a:stretch>
                  <a:fillRect/>
                </a:stretch>
              </a:blipFill>
              <a:ln>
                <a:solidFill>
                  <a:schemeClr val="accent1">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39F562C-B161-4D13-9AC2-E6E32C03A41D}"/>
                  </a:ext>
                </a:extLst>
              </p:cNvPr>
              <p:cNvSpPr txBox="1"/>
              <p:nvPr/>
            </p:nvSpPr>
            <p:spPr>
              <a:xfrm>
                <a:off x="1335390" y="6308551"/>
                <a:ext cx="2441454" cy="403637"/>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i="1" dirty="0" smtClean="0">
                          <a:latin typeface="Cambria Math" panose="02040503050406030204" pitchFamily="18" charset="0"/>
                          <a:cs typeface="Arial" panose="020B0604020202020204" pitchFamily="34" charset="0"/>
                        </a:rPr>
                        <m:t>𝑀</m:t>
                      </m:r>
                      <m:r>
                        <a:rPr lang="en-IN" sz="2000" i="1" baseline="-25000" dirty="0" smtClean="0">
                          <a:latin typeface="Cambria Math" panose="02040503050406030204" pitchFamily="18" charset="0"/>
                          <a:cs typeface="Arial" panose="020B0604020202020204" pitchFamily="34" charset="0"/>
                        </a:rPr>
                        <m:t>𝑠</m:t>
                      </m:r>
                      <m:r>
                        <a:rPr lang="en-IN" sz="2000" b="0" i="1" dirty="0" smtClean="0">
                          <a:latin typeface="Cambria Math" panose="02040503050406030204" pitchFamily="18" charset="0"/>
                        </a:rPr>
                        <m:t>=8</m:t>
                      </m:r>
                      <m:r>
                        <a:rPr lang="en-IN" sz="2000" b="0" i="1" dirty="0" smtClean="0">
                          <a:latin typeface="Cambria Math" panose="02040503050406030204" pitchFamily="18" charset="0"/>
                          <a:ea typeface="Cambria Math" panose="02040503050406030204" pitchFamily="18" charset="0"/>
                        </a:rPr>
                        <m:t>×</m:t>
                      </m:r>
                      <m:sSup>
                        <m:sSupPr>
                          <m:ctrlPr>
                            <a:rPr lang="en-IN" sz="2000" b="0" i="1" dirty="0" smtClean="0">
                              <a:latin typeface="Cambria Math" panose="02040503050406030204" pitchFamily="18" charset="0"/>
                            </a:rPr>
                          </m:ctrlPr>
                        </m:sSupPr>
                        <m:e>
                          <m:r>
                            <a:rPr lang="en-IN" sz="2000" b="0" i="1" dirty="0" smtClean="0">
                              <a:latin typeface="Cambria Math" panose="02040503050406030204" pitchFamily="18" charset="0"/>
                            </a:rPr>
                            <m:t>10</m:t>
                          </m:r>
                        </m:e>
                        <m:sup>
                          <m:r>
                            <a:rPr lang="en-IN" sz="2000" b="0" i="1" dirty="0" smtClean="0">
                              <a:latin typeface="Cambria Math" panose="02040503050406030204" pitchFamily="18" charset="0"/>
                            </a:rPr>
                            <m:t>5</m:t>
                          </m:r>
                        </m:sup>
                      </m:sSup>
                      <m:r>
                        <a:rPr lang="en-IN" sz="2000" i="1" dirty="0" smtClean="0">
                          <a:latin typeface="Cambria Math" panose="02040503050406030204" pitchFamily="18" charset="0"/>
                        </a:rPr>
                        <m:t>𝐴</m:t>
                      </m:r>
                      <m:r>
                        <a:rPr lang="en-IN" sz="2000" i="1" dirty="0" smtClean="0">
                          <a:latin typeface="Cambria Math" panose="02040503050406030204" pitchFamily="18" charset="0"/>
                        </a:rPr>
                        <m:t>/</m:t>
                      </m:r>
                      <m:r>
                        <a:rPr lang="en-IN" sz="2000" i="1" dirty="0" smtClean="0">
                          <a:latin typeface="Cambria Math" panose="02040503050406030204" pitchFamily="18" charset="0"/>
                        </a:rPr>
                        <m:t>𝑚</m:t>
                      </m:r>
                    </m:oMath>
                  </m:oMathPara>
                </a14:m>
                <a:endParaRPr lang="en-IN" sz="2000" b="1" dirty="0">
                  <a:latin typeface="+mn-lt"/>
                </a:endParaRPr>
              </a:p>
            </p:txBody>
          </p:sp>
        </mc:Choice>
        <mc:Fallback xmlns="">
          <p:sp>
            <p:nvSpPr>
              <p:cNvPr id="30" name="TextBox 29">
                <a:extLst>
                  <a:ext uri="{FF2B5EF4-FFF2-40B4-BE49-F238E27FC236}">
                    <a16:creationId xmlns:a16="http://schemas.microsoft.com/office/drawing/2014/main" id="{F39F562C-B161-4D13-9AC2-E6E32C03A41D}"/>
                  </a:ext>
                </a:extLst>
              </p:cNvPr>
              <p:cNvSpPr txBox="1">
                <a:spLocks noRot="1" noChangeAspect="1" noMove="1" noResize="1" noEditPoints="1" noAdjustHandles="1" noChangeArrowheads="1" noChangeShapeType="1" noTextEdit="1"/>
              </p:cNvSpPr>
              <p:nvPr/>
            </p:nvSpPr>
            <p:spPr>
              <a:xfrm>
                <a:off x="1335390" y="6308551"/>
                <a:ext cx="2441454" cy="403637"/>
              </a:xfrm>
              <a:prstGeom prst="rect">
                <a:avLst/>
              </a:prstGeom>
              <a:blipFill>
                <a:blip r:embed="rId3"/>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2792D24-6E98-4A38-B13F-23E7009054A6}"/>
                  </a:ext>
                </a:extLst>
              </p:cNvPr>
              <p:cNvSpPr txBox="1"/>
              <p:nvPr/>
            </p:nvSpPr>
            <p:spPr>
              <a:xfrm>
                <a:off x="5028491" y="3608581"/>
                <a:ext cx="3684237" cy="862608"/>
              </a:xfrm>
              <a:prstGeom prst="rect">
                <a:avLst/>
              </a:prstGeom>
              <a:solidFill>
                <a:schemeClr val="accent4">
                  <a:lumMod val="20000"/>
                  <a:lumOff val="80000"/>
                </a:schemeClr>
              </a:solidFill>
            </p:spPr>
            <p:txBody>
              <a:bodyPr wrap="square" rtlCol="0">
                <a:spAutoFit/>
              </a:bodyPr>
              <a:lstStyle/>
              <a:p>
                <a:pPr algn="ctr"/>
                <a:r>
                  <a:rPr lang="en-IN" sz="2400" i="0" dirty="0">
                    <a:latin typeface="+mn-lt"/>
                    <a:cs typeface="Arial" panose="020B0604020202020204" pitchFamily="34" charset="0"/>
                  </a:rPr>
                  <a:t>Out of plane energy barrier </a:t>
                </a:r>
                <a:endParaRPr lang="en-US" sz="2400" i="1" dirty="0">
                  <a:latin typeface="+mn-lt"/>
                  <a:cs typeface="Arial" panose="020B0604020202020204" pitchFamily="34" charset="0"/>
                </a:endParaRPr>
              </a:p>
              <a:p>
                <a:pPr algn="ctr"/>
                <a:r>
                  <a:rPr lang="en-IN" sz="2400" i="0" dirty="0">
                    <a:latin typeface="+mn-lt"/>
                    <a:cs typeface="Arial" panose="020B0604020202020204" pitchFamily="34" charset="0"/>
                  </a:rPr>
                  <a:t>goes higher at</a:t>
                </a:r>
                <a:r>
                  <a:rPr lang="el-GR" sz="2400" dirty="0"/>
                  <a:t> </a:t>
                </a:r>
                <a14:m>
                  <m:oMath xmlns:m="http://schemas.openxmlformats.org/officeDocument/2006/math">
                    <m:r>
                      <a:rPr lang="el-GR" sz="2400" b="0" i="1" dirty="0"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400" b="0" i="0" dirty="0">
                    <a:latin typeface="+mj-lt"/>
                    <a:ea typeface="Cambria Math" panose="02040503050406030204" pitchFamily="18" charset="0"/>
                    <a:cs typeface="Arial" panose="020B0604020202020204" pitchFamily="34" charset="0"/>
                  </a:rPr>
                  <a:t> </a:t>
                </a:r>
                <a14:m>
                  <m:oMath xmlns:m="http://schemas.openxmlformats.org/officeDocument/2006/math">
                    <m:r>
                      <a:rPr lang="en-US" sz="2400" b="0" i="1" dirty="0" smtClean="0">
                        <a:latin typeface="Cambria Math" panose="02040503050406030204" pitchFamily="18" charset="0"/>
                        <a:cs typeface="Arial" panose="020B0604020202020204" pitchFamily="34" charset="0"/>
                      </a:rPr>
                      <m:t>=</m:t>
                    </m:r>
                    <m:sSup>
                      <m:sSupPr>
                        <m:ctrlPr>
                          <a:rPr lang="en-US" sz="2400" b="0" i="1" dirty="0" smtClean="0">
                            <a:latin typeface="Cambria Math" panose="02040503050406030204" pitchFamily="18" charset="0"/>
                            <a:cs typeface="Arial" panose="020B0604020202020204" pitchFamily="34" charset="0"/>
                          </a:rPr>
                        </m:ctrlPr>
                      </m:sSupPr>
                      <m:e>
                        <m:r>
                          <a:rPr lang="en-US" sz="2400" b="0" i="1" dirty="0" smtClean="0">
                            <a:latin typeface="Cambria Math" panose="02040503050406030204" pitchFamily="18" charset="0"/>
                            <a:cs typeface="Arial" panose="020B0604020202020204" pitchFamily="34" charset="0"/>
                          </a:rPr>
                          <m:t>90</m:t>
                        </m:r>
                      </m:e>
                      <m:sup>
                        <m:r>
                          <a:rPr lang="en-US" sz="2400" b="0" i="1" dirty="0" smtClean="0">
                            <a:latin typeface="Cambria Math" panose="02040503050406030204" pitchFamily="18" charset="0"/>
                            <a:cs typeface="Arial" panose="020B0604020202020204" pitchFamily="34" charset="0"/>
                          </a:rPr>
                          <m:t>𝑜</m:t>
                        </m:r>
                      </m:sup>
                    </m:sSup>
                    <m:r>
                      <a:rPr lang="en-US" sz="2400" b="0" i="1" dirty="0" smtClean="0">
                        <a:latin typeface="Cambria Math" panose="02040503050406030204" pitchFamily="18" charset="0"/>
                        <a:cs typeface="Arial" panose="020B0604020202020204" pitchFamily="34" charset="0"/>
                      </a:rPr>
                      <m:t>(?)</m:t>
                    </m:r>
                  </m:oMath>
                </a14:m>
                <a:r>
                  <a:rPr lang="en-IN" sz="2400" dirty="0">
                    <a:latin typeface="+mn-lt"/>
                    <a:cs typeface="Arial" panose="020B0604020202020204" pitchFamily="34" charset="0"/>
                  </a:rPr>
                  <a:t> </a:t>
                </a:r>
              </a:p>
            </p:txBody>
          </p:sp>
        </mc:Choice>
        <mc:Fallback xmlns="">
          <p:sp>
            <p:nvSpPr>
              <p:cNvPr id="40" name="TextBox 39">
                <a:extLst>
                  <a:ext uri="{FF2B5EF4-FFF2-40B4-BE49-F238E27FC236}">
                    <a16:creationId xmlns:a16="http://schemas.microsoft.com/office/drawing/2014/main" id="{92792D24-6E98-4A38-B13F-23E7009054A6}"/>
                  </a:ext>
                </a:extLst>
              </p:cNvPr>
              <p:cNvSpPr txBox="1">
                <a:spLocks noRot="1" noChangeAspect="1" noMove="1" noResize="1" noEditPoints="1" noAdjustHandles="1" noChangeArrowheads="1" noChangeShapeType="1" noTextEdit="1"/>
              </p:cNvSpPr>
              <p:nvPr/>
            </p:nvSpPr>
            <p:spPr>
              <a:xfrm>
                <a:off x="5028491" y="3608581"/>
                <a:ext cx="3684237" cy="862608"/>
              </a:xfrm>
              <a:prstGeom prst="rect">
                <a:avLst/>
              </a:prstGeom>
              <a:blipFill>
                <a:blip r:embed="rId4"/>
                <a:stretch>
                  <a:fillRect l="-828" t="-5674" r="-2980" b="-12057"/>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731119A-E319-4C4C-A33C-AEEF3F08AB40}"/>
              </a:ext>
            </a:extLst>
          </p:cNvPr>
          <p:cNvGrpSpPr/>
          <p:nvPr/>
        </p:nvGrpSpPr>
        <p:grpSpPr>
          <a:xfrm>
            <a:off x="478404" y="3066440"/>
            <a:ext cx="2353062" cy="1751415"/>
            <a:chOff x="5774372" y="1404958"/>
            <a:chExt cx="2353062" cy="1751415"/>
          </a:xfrm>
        </p:grpSpPr>
        <p:cxnSp>
          <p:nvCxnSpPr>
            <p:cNvPr id="60" name="Straight Arrow Connector 59">
              <a:extLst>
                <a:ext uri="{FF2B5EF4-FFF2-40B4-BE49-F238E27FC236}">
                  <a16:creationId xmlns:a16="http://schemas.microsoft.com/office/drawing/2014/main" id="{27C9BBF3-892E-4FEA-B350-891DE02CAC0D}"/>
                </a:ext>
              </a:extLst>
            </p:cNvPr>
            <p:cNvCxnSpPr>
              <a:cxnSpLocks/>
            </p:cNvCxnSpPr>
            <p:nvPr/>
          </p:nvCxnSpPr>
          <p:spPr>
            <a:xfrm flipV="1">
              <a:off x="6288405" y="1805225"/>
              <a:ext cx="0" cy="5884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A8BFFC7-0D9A-48D3-A84C-A8BDC56EE0A1}"/>
                </a:ext>
              </a:extLst>
            </p:cNvPr>
            <p:cNvCxnSpPr>
              <a:cxnSpLocks/>
            </p:cNvCxnSpPr>
            <p:nvPr/>
          </p:nvCxnSpPr>
          <p:spPr>
            <a:xfrm>
              <a:off x="6284890" y="2390190"/>
              <a:ext cx="1351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5A2B9CD-FFC8-4744-AD10-914479EACE8E}"/>
                </a:ext>
              </a:extLst>
            </p:cNvPr>
            <p:cNvCxnSpPr>
              <a:cxnSpLocks/>
            </p:cNvCxnSpPr>
            <p:nvPr/>
          </p:nvCxnSpPr>
          <p:spPr>
            <a:xfrm flipH="1">
              <a:off x="5774372" y="2388285"/>
              <a:ext cx="513038" cy="573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CE40B19-2515-4738-9F5D-AF30EA22DE25}"/>
                </a:ext>
              </a:extLst>
            </p:cNvPr>
            <p:cNvSpPr txBox="1"/>
            <p:nvPr/>
          </p:nvSpPr>
          <p:spPr>
            <a:xfrm>
              <a:off x="5981030" y="1404958"/>
              <a:ext cx="979402" cy="461665"/>
            </a:xfrm>
            <a:prstGeom prst="rect">
              <a:avLst/>
            </a:prstGeom>
            <a:noFill/>
          </p:spPr>
          <p:txBody>
            <a:bodyPr wrap="square" rtlCol="0">
              <a:spAutoFit/>
            </a:bodyPr>
            <a:lstStyle/>
            <a:p>
              <a:r>
                <a:rPr lang="en-US" sz="2400" dirty="0">
                  <a:latin typeface="+mn-lt"/>
                </a:rPr>
                <a:t>x-axis</a:t>
              </a:r>
            </a:p>
          </p:txBody>
        </p:sp>
        <p:sp>
          <p:nvSpPr>
            <p:cNvPr id="64" name="TextBox 63">
              <a:extLst>
                <a:ext uri="{FF2B5EF4-FFF2-40B4-BE49-F238E27FC236}">
                  <a16:creationId xmlns:a16="http://schemas.microsoft.com/office/drawing/2014/main" id="{4505F02E-15D4-449F-A13A-6B57D379DF6B}"/>
                </a:ext>
              </a:extLst>
            </p:cNvPr>
            <p:cNvSpPr txBox="1"/>
            <p:nvPr/>
          </p:nvSpPr>
          <p:spPr>
            <a:xfrm>
              <a:off x="5837257" y="2694708"/>
              <a:ext cx="934014"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y-axis</a:t>
              </a:r>
            </a:p>
          </p:txBody>
        </p:sp>
        <p:sp>
          <p:nvSpPr>
            <p:cNvPr id="65" name="TextBox 64">
              <a:extLst>
                <a:ext uri="{FF2B5EF4-FFF2-40B4-BE49-F238E27FC236}">
                  <a16:creationId xmlns:a16="http://schemas.microsoft.com/office/drawing/2014/main" id="{48035948-9E91-4A2C-907D-4F4F79B9E647}"/>
                </a:ext>
              </a:extLst>
            </p:cNvPr>
            <p:cNvSpPr txBox="1"/>
            <p:nvPr/>
          </p:nvSpPr>
          <p:spPr>
            <a:xfrm>
              <a:off x="7144515" y="2379157"/>
              <a:ext cx="982919"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z-axis</a:t>
              </a:r>
            </a:p>
          </p:txBody>
        </p:sp>
        <p:cxnSp>
          <p:nvCxnSpPr>
            <p:cNvPr id="66" name="Straight Arrow Connector 65">
              <a:extLst>
                <a:ext uri="{FF2B5EF4-FFF2-40B4-BE49-F238E27FC236}">
                  <a16:creationId xmlns:a16="http://schemas.microsoft.com/office/drawing/2014/main" id="{4D25A4D0-DF0F-43B4-9CF2-42CA9A65BFDA}"/>
                </a:ext>
              </a:extLst>
            </p:cNvPr>
            <p:cNvCxnSpPr>
              <a:cxnSpLocks/>
            </p:cNvCxnSpPr>
            <p:nvPr/>
          </p:nvCxnSpPr>
          <p:spPr>
            <a:xfrm rot="10800000" flipH="1">
              <a:off x="6284912" y="1816785"/>
              <a:ext cx="513038" cy="573402"/>
            </a:xfrm>
            <a:prstGeom prst="straightConnector1">
              <a:avLst/>
            </a:prstGeom>
            <a:ln w="12700">
              <a:solidFill>
                <a:schemeClr val="accent1">
                  <a:alpha val="3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994308C-D575-4B71-ADC1-A2D05AF5F8A4}"/>
                </a:ext>
              </a:extLst>
            </p:cNvPr>
            <p:cNvCxnSpPr>
              <a:cxnSpLocks/>
            </p:cNvCxnSpPr>
            <p:nvPr/>
          </p:nvCxnSpPr>
          <p:spPr>
            <a:xfrm flipV="1">
              <a:off x="6290994" y="2046599"/>
              <a:ext cx="601736" cy="335971"/>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8" name="Graphic 40" descr="Line arrow Counter clockwise curve">
              <a:extLst>
                <a:ext uri="{FF2B5EF4-FFF2-40B4-BE49-F238E27FC236}">
                  <a16:creationId xmlns:a16="http://schemas.microsoft.com/office/drawing/2014/main" id="{E40B841C-4E54-4DC7-A953-3B75E5A2093C}"/>
                </a:ext>
              </a:extLst>
            </p:cNvPr>
            <p:cNvSpPr/>
            <p:nvPr/>
          </p:nvSpPr>
          <p:spPr>
            <a:xfrm rot="774481">
              <a:off x="6692597" y="2148234"/>
              <a:ext cx="122961"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p:cxnSp>
          <p:nvCxnSpPr>
            <p:cNvPr id="69" name="Straight Arrow Connector 68">
              <a:extLst>
                <a:ext uri="{FF2B5EF4-FFF2-40B4-BE49-F238E27FC236}">
                  <a16:creationId xmlns:a16="http://schemas.microsoft.com/office/drawing/2014/main" id="{19DF4117-6AEA-4BF1-A51C-35078B47496E}"/>
                </a:ext>
              </a:extLst>
            </p:cNvPr>
            <p:cNvCxnSpPr>
              <a:cxnSpLocks/>
            </p:cNvCxnSpPr>
            <p:nvPr/>
          </p:nvCxnSpPr>
          <p:spPr>
            <a:xfrm flipH="1" flipV="1">
              <a:off x="5774372" y="2076997"/>
              <a:ext cx="501147" cy="30216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0" name="Graphic 40" descr="Line arrow Counter clockwise curve">
              <a:extLst>
                <a:ext uri="{FF2B5EF4-FFF2-40B4-BE49-F238E27FC236}">
                  <a16:creationId xmlns:a16="http://schemas.microsoft.com/office/drawing/2014/main" id="{148793C6-E7D1-475D-A583-6A608B5BA9E4}"/>
                </a:ext>
              </a:extLst>
            </p:cNvPr>
            <p:cNvSpPr/>
            <p:nvPr/>
          </p:nvSpPr>
          <p:spPr>
            <a:xfrm rot="15130611">
              <a:off x="6100854" y="2040470"/>
              <a:ext cx="141738"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39970BD-2B2A-4CC8-A1E6-81D578DB6D30}"/>
                    </a:ext>
                  </a:extLst>
                </p:cNvPr>
                <p:cNvSpPr txBox="1"/>
                <p:nvPr/>
              </p:nvSpPr>
              <p:spPr>
                <a:xfrm>
                  <a:off x="6852268" y="1983751"/>
                  <a:ext cx="2872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19" name="TextBox 18">
                  <a:extLst>
                    <a:ext uri="{FF2B5EF4-FFF2-40B4-BE49-F238E27FC236}">
                      <a16:creationId xmlns:a16="http://schemas.microsoft.com/office/drawing/2014/main" id="{53F6DFE5-4F6A-4DA5-98B7-6B0C6D941917}"/>
                    </a:ext>
                  </a:extLst>
                </p:cNvPr>
                <p:cNvSpPr txBox="1">
                  <a:spLocks noRot="1" noChangeAspect="1" noMove="1" noResize="1" noEditPoints="1" noAdjustHandles="1" noChangeArrowheads="1" noChangeShapeType="1" noTextEdit="1"/>
                </p:cNvSpPr>
                <p:nvPr/>
              </p:nvSpPr>
              <p:spPr>
                <a:xfrm>
                  <a:off x="6852268" y="1983751"/>
                  <a:ext cx="287292" cy="461665"/>
                </a:xfrm>
                <a:prstGeom prst="rect">
                  <a:avLst/>
                </a:prstGeom>
                <a:blipFill>
                  <a:blip r:embed="rId6"/>
                  <a:stretch>
                    <a:fillRect l="-6383" r="-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09AFCA4-998E-48E5-9F38-9CAA81EA0F62}"/>
                    </a:ext>
                  </a:extLst>
                </p:cNvPr>
                <p:cNvSpPr txBox="1"/>
                <p:nvPr/>
              </p:nvSpPr>
              <p:spPr>
                <a:xfrm>
                  <a:off x="5837257" y="1702356"/>
                  <a:ext cx="352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𝜑</m:t>
                        </m:r>
                      </m:oMath>
                    </m:oMathPara>
                  </a14:m>
                  <a:endParaRPr lang="en-US" sz="2400" dirty="0"/>
                </a:p>
              </p:txBody>
            </p:sp>
          </mc:Choice>
          <mc:Fallback xmlns="">
            <p:sp>
              <p:nvSpPr>
                <p:cNvPr id="20" name="TextBox 19">
                  <a:extLst>
                    <a:ext uri="{FF2B5EF4-FFF2-40B4-BE49-F238E27FC236}">
                      <a16:creationId xmlns:a16="http://schemas.microsoft.com/office/drawing/2014/main" id="{03A7D754-3531-45E8-9861-4B49755D58D0}"/>
                    </a:ext>
                  </a:extLst>
                </p:cNvPr>
                <p:cNvSpPr txBox="1">
                  <a:spLocks noRot="1" noChangeAspect="1" noMove="1" noResize="1" noEditPoints="1" noAdjustHandles="1" noChangeArrowheads="1" noChangeShapeType="1" noTextEdit="1"/>
                </p:cNvSpPr>
                <p:nvPr/>
              </p:nvSpPr>
              <p:spPr>
                <a:xfrm>
                  <a:off x="5837257" y="1702356"/>
                  <a:ext cx="352308" cy="461665"/>
                </a:xfrm>
                <a:prstGeom prst="rect">
                  <a:avLst/>
                </a:prstGeom>
                <a:blipFill>
                  <a:blip r:embed="rId7"/>
                  <a:stretch>
                    <a:fillRect l="-5172" r="-15517" b="-1184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D4F1E66-7AE0-4CCB-BAA5-4F329E0CE45D}"/>
                  </a:ext>
                </a:extLst>
              </p:cNvPr>
              <p:cNvSpPr txBox="1"/>
              <p:nvPr/>
            </p:nvSpPr>
            <p:spPr>
              <a:xfrm>
                <a:off x="2970433" y="4093253"/>
                <a:ext cx="1437997" cy="707886"/>
              </a:xfrm>
              <a:prstGeom prst="rect">
                <a:avLst/>
              </a:prstGeom>
              <a:noFill/>
              <a:ln>
                <a:solidFill>
                  <a:schemeClr val="accent1">
                    <a:lumMod val="20000"/>
                    <a:lumOff val="8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Arial" panose="020B0604020202020204" pitchFamily="34" charset="0"/>
                        </a:rPr>
                        <m:t>𝐻𝑎𝑟𝑑</m:t>
                      </m:r>
                      <m:r>
                        <a:rPr lang="en-US" sz="2000" b="0" i="1" dirty="0" smtClean="0">
                          <a:latin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cs typeface="Arial" panose="020B0604020202020204" pitchFamily="34" charset="0"/>
                        </a:rPr>
                        <m:t>𝑎𝑥𝑖𝑠</m:t>
                      </m:r>
                      <m:r>
                        <a:rPr lang="en-US" sz="2000" b="0" i="1" dirty="0" smtClean="0">
                          <a:latin typeface="Cambria Math" panose="02040503050406030204" pitchFamily="18" charset="0"/>
                          <a:cs typeface="Arial" panose="020B0604020202020204" pitchFamily="34" charset="0"/>
                        </a:rPr>
                        <m:t> </m:t>
                      </m:r>
                    </m:oMath>
                  </m:oMathPara>
                </a14:m>
                <a:endParaRPr lang="en-US" sz="2000" b="0" i="1" dirty="0">
                  <a:latin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Arial" panose="020B0604020202020204" pitchFamily="34" charset="0"/>
                        </a:rPr>
                        <m:t> </m:t>
                      </m:r>
                      <m:r>
                        <a:rPr lang="el-GR" sz="2000" i="1" dirty="0" smtClean="0">
                          <a:latin typeface="Cambria Math" panose="02040503050406030204" pitchFamily="18" charset="0"/>
                          <a:cs typeface="Arial" panose="020B0604020202020204" pitchFamily="34" charset="0"/>
                        </a:rPr>
                        <m:t>𝜃</m:t>
                      </m:r>
                      <m:r>
                        <a:rPr lang="en-US" sz="2000" b="0" i="1" dirty="0" smtClean="0">
                          <a:latin typeface="Cambria Math" panose="02040503050406030204" pitchFamily="18" charset="0"/>
                          <a:cs typeface="Arial" panose="020B0604020202020204" pitchFamily="34" charset="0"/>
                        </a:rPr>
                        <m:t>=9</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0</m:t>
                          </m:r>
                        </m:e>
                        <m:sup>
                          <m:r>
                            <a:rPr lang="en-US" sz="2000" b="0" i="1" dirty="0" smtClean="0">
                              <a:latin typeface="Cambria Math" panose="02040503050406030204" pitchFamily="18" charset="0"/>
                              <a:cs typeface="Arial" panose="020B0604020202020204" pitchFamily="34" charset="0"/>
                            </a:rPr>
                            <m:t>𝑜</m:t>
                          </m:r>
                        </m:sup>
                      </m:sSup>
                    </m:oMath>
                  </m:oMathPara>
                </a14:m>
                <a:endParaRPr lang="en-IN" sz="2000" b="1" dirty="0">
                  <a:latin typeface="+mn-lt"/>
                </a:endParaRPr>
              </a:p>
            </p:txBody>
          </p:sp>
        </mc:Choice>
        <mc:Fallback xmlns="">
          <p:sp>
            <p:nvSpPr>
              <p:cNvPr id="73" name="TextBox 72">
                <a:extLst>
                  <a:ext uri="{FF2B5EF4-FFF2-40B4-BE49-F238E27FC236}">
                    <a16:creationId xmlns:a16="http://schemas.microsoft.com/office/drawing/2014/main" id="{BD4F1E66-7AE0-4CCB-BAA5-4F329E0CE45D}"/>
                  </a:ext>
                </a:extLst>
              </p:cNvPr>
              <p:cNvSpPr txBox="1">
                <a:spLocks noRot="1" noChangeAspect="1" noMove="1" noResize="1" noEditPoints="1" noAdjustHandles="1" noChangeArrowheads="1" noChangeShapeType="1" noTextEdit="1"/>
              </p:cNvSpPr>
              <p:nvPr/>
            </p:nvSpPr>
            <p:spPr>
              <a:xfrm>
                <a:off x="2970433" y="4093253"/>
                <a:ext cx="1437997" cy="707886"/>
              </a:xfrm>
              <a:prstGeom prst="rect">
                <a:avLst/>
              </a:prstGeom>
              <a:blipFill>
                <a:blip r:embed="rId8"/>
                <a:stretch>
                  <a:fillRect/>
                </a:stretch>
              </a:blipFill>
              <a:ln>
                <a:solidFill>
                  <a:schemeClr val="accent1">
                    <a:lumMod val="20000"/>
                    <a:lumOff val="80000"/>
                  </a:schemeClr>
                </a:solidFill>
              </a:ln>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E8F295EF-198D-48DA-A2E5-3517ED3D0E47}"/>
              </a:ext>
            </a:extLst>
          </p:cNvPr>
          <p:cNvGrpSpPr/>
          <p:nvPr/>
        </p:nvGrpSpPr>
        <p:grpSpPr>
          <a:xfrm>
            <a:off x="4437647" y="1017038"/>
            <a:ext cx="4551795" cy="2478063"/>
            <a:chOff x="4289434" y="961237"/>
            <a:chExt cx="4551795" cy="2964533"/>
          </a:xfrm>
        </p:grpSpPr>
        <p:sp>
          <p:nvSpPr>
            <p:cNvPr id="31" name="TextBox 30">
              <a:extLst>
                <a:ext uri="{FF2B5EF4-FFF2-40B4-BE49-F238E27FC236}">
                  <a16:creationId xmlns:a16="http://schemas.microsoft.com/office/drawing/2014/main" id="{8711A167-DB2D-42C6-A5EA-F3FDBDAC4579}"/>
                </a:ext>
              </a:extLst>
            </p:cNvPr>
            <p:cNvSpPr txBox="1"/>
            <p:nvPr/>
          </p:nvSpPr>
          <p:spPr>
            <a:xfrm rot="16200000">
              <a:off x="3915027" y="1335644"/>
              <a:ext cx="1456700" cy="707886"/>
            </a:xfrm>
            <a:prstGeom prst="rect">
              <a:avLst/>
            </a:prstGeom>
            <a:noFill/>
          </p:spPr>
          <p:txBody>
            <a:bodyPr wrap="square" rtlCol="0">
              <a:spAutoFit/>
            </a:bodyPr>
            <a:lstStyle>
              <a:defPPr marR="0" lvl="0" algn="l" rtl="0">
                <a:lnSpc>
                  <a:spcPct val="100000"/>
                </a:lnSpc>
                <a:spcBef>
                  <a:spcPts val="0"/>
                </a:spcBef>
                <a:spcAft>
                  <a:spcPts val="0"/>
                </a:spcAft>
              </a:defPPr>
              <a:lvl1pPr algn="ctr">
                <a:defRPr sz="2400">
                  <a:latin typeface="+mn-lt"/>
                </a:defRPr>
              </a:lvl1pPr>
            </a:lstStyle>
            <a:p>
              <a:r>
                <a:rPr lang="en-IN" sz="2000" dirty="0"/>
                <a:t>Potential energy</a:t>
              </a:r>
            </a:p>
          </p:txBody>
        </p:sp>
        <p:grpSp>
          <p:nvGrpSpPr>
            <p:cNvPr id="77" name="Group 76">
              <a:extLst>
                <a:ext uri="{FF2B5EF4-FFF2-40B4-BE49-F238E27FC236}">
                  <a16:creationId xmlns:a16="http://schemas.microsoft.com/office/drawing/2014/main" id="{BC0B332C-91CB-4BD1-AF99-6045C277C6DE}"/>
                </a:ext>
              </a:extLst>
            </p:cNvPr>
            <p:cNvGrpSpPr/>
            <p:nvPr/>
          </p:nvGrpSpPr>
          <p:grpSpPr>
            <a:xfrm>
              <a:off x="5112579" y="1029368"/>
              <a:ext cx="3503993" cy="2669491"/>
              <a:chOff x="5093722" y="3941266"/>
              <a:chExt cx="3503993" cy="2669491"/>
            </a:xfrm>
          </p:grpSpPr>
          <p:pic>
            <p:nvPicPr>
              <p:cNvPr id="32" name="Content Placeholder 7">
                <a:extLst>
                  <a:ext uri="{FF2B5EF4-FFF2-40B4-BE49-F238E27FC236}">
                    <a16:creationId xmlns:a16="http://schemas.microsoft.com/office/drawing/2014/main" id="{8426E56E-5063-4006-A189-0CA72B7685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3722" y="3941266"/>
                <a:ext cx="3503993" cy="2669491"/>
              </a:xfrm>
              <a:prstGeom prst="rect">
                <a:avLst/>
              </a:prstGeom>
            </p:spPr>
          </p:pic>
          <p:sp>
            <p:nvSpPr>
              <p:cNvPr id="37" name="Freeform: Shape 36">
                <a:extLst>
                  <a:ext uri="{FF2B5EF4-FFF2-40B4-BE49-F238E27FC236}">
                    <a16:creationId xmlns:a16="http://schemas.microsoft.com/office/drawing/2014/main" id="{5ECF02CC-70D0-4821-9655-41EE1AF1B20A}"/>
                  </a:ext>
                </a:extLst>
              </p:cNvPr>
              <p:cNvSpPr/>
              <p:nvPr/>
            </p:nvSpPr>
            <p:spPr>
              <a:xfrm rot="20153197">
                <a:off x="6689430" y="4749600"/>
                <a:ext cx="213116" cy="1255622"/>
              </a:xfrm>
              <a:custGeom>
                <a:avLst/>
                <a:gdLst>
                  <a:gd name="connsiteX0" fmla="*/ 0 w 382336"/>
                  <a:gd name="connsiteY0" fmla="*/ 0 h 1319752"/>
                  <a:gd name="connsiteX1" fmla="*/ 358218 w 382336"/>
                  <a:gd name="connsiteY1" fmla="*/ 565608 h 1319752"/>
                  <a:gd name="connsiteX2" fmla="*/ 320511 w 382336"/>
                  <a:gd name="connsiteY2" fmla="*/ 1319752 h 1319752"/>
                </a:gdLst>
                <a:ahLst/>
                <a:cxnLst>
                  <a:cxn ang="0">
                    <a:pos x="connsiteX0" y="connsiteY0"/>
                  </a:cxn>
                  <a:cxn ang="0">
                    <a:pos x="connsiteX1" y="connsiteY1"/>
                  </a:cxn>
                  <a:cxn ang="0">
                    <a:pos x="connsiteX2" y="connsiteY2"/>
                  </a:cxn>
                </a:cxnLst>
                <a:rect l="l" t="t" r="r" b="b"/>
                <a:pathLst>
                  <a:path w="382336" h="1319752">
                    <a:moveTo>
                      <a:pt x="0" y="0"/>
                    </a:moveTo>
                    <a:cubicBezTo>
                      <a:pt x="152400" y="172824"/>
                      <a:pt x="304800" y="345649"/>
                      <a:pt x="358218" y="565608"/>
                    </a:cubicBezTo>
                    <a:cubicBezTo>
                      <a:pt x="411636" y="785567"/>
                      <a:pt x="366073" y="1052659"/>
                      <a:pt x="320511" y="1319752"/>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0EE0F18-32E8-4B2A-AE18-351AE68DB75D}"/>
                    </a:ext>
                  </a:extLst>
                </p:cNvPr>
                <p:cNvSpPr txBox="1"/>
                <p:nvPr/>
              </p:nvSpPr>
              <p:spPr>
                <a:xfrm rot="20833880">
                  <a:off x="7163437" y="3330095"/>
                  <a:ext cx="1677792" cy="478656"/>
                </a:xfrm>
                <a:prstGeom prst="rect">
                  <a:avLst/>
                </a:prstGeom>
                <a:noFill/>
              </p:spPr>
              <p:txBody>
                <a:bodyPr wrap="square" rtlCol="0">
                  <a:spAutoFit/>
                </a:bodyPr>
                <a:lstStyle>
                  <a:defPPr marR="0" lvl="0" algn="l" rtl="0">
                    <a:lnSpc>
                      <a:spcPct val="100000"/>
                    </a:lnSpc>
                    <a:spcBef>
                      <a:spcPts val="0"/>
                    </a:spcBef>
                    <a:spcAft>
                      <a:spcPts val="0"/>
                    </a:spcAft>
                  </a:defPPr>
                  <a:lvl1pPr algn="ctr">
                    <a:defRPr sz="2400">
                      <a:latin typeface="+mn-lt"/>
                    </a:defRPr>
                  </a:lvl1pPr>
                </a:lstStyle>
                <a:p>
                  <a14:m>
                    <m:oMath xmlns:m="http://schemas.openxmlformats.org/officeDocument/2006/math">
                      <m:r>
                        <a:rPr lang="el-GR" sz="2000" i="1" dirty="0" smtClean="0">
                          <a:latin typeface="Cambria Math" panose="02040503050406030204" pitchFamily="18" charset="0"/>
                        </a:rPr>
                        <m:t>𝜑</m:t>
                      </m:r>
                    </m:oMath>
                  </a14:m>
                  <a:r>
                    <a:rPr lang="en-IN" sz="2000" dirty="0"/>
                    <a:t> (degree)</a:t>
                  </a:r>
                </a:p>
              </p:txBody>
            </p:sp>
          </mc:Choice>
          <mc:Fallback xmlns="">
            <p:sp>
              <p:nvSpPr>
                <p:cNvPr id="78" name="TextBox 77">
                  <a:extLst>
                    <a:ext uri="{FF2B5EF4-FFF2-40B4-BE49-F238E27FC236}">
                      <a16:creationId xmlns:a16="http://schemas.microsoft.com/office/drawing/2014/main" id="{B0EE0F18-32E8-4B2A-AE18-351AE68DB75D}"/>
                    </a:ext>
                  </a:extLst>
                </p:cNvPr>
                <p:cNvSpPr txBox="1">
                  <a:spLocks noRot="1" noChangeAspect="1" noMove="1" noResize="1" noEditPoints="1" noAdjustHandles="1" noChangeArrowheads="1" noChangeShapeType="1" noTextEdit="1"/>
                </p:cNvSpPr>
                <p:nvPr/>
              </p:nvSpPr>
              <p:spPr>
                <a:xfrm rot="20833880">
                  <a:off x="7163437" y="3330095"/>
                  <a:ext cx="1677792" cy="478656"/>
                </a:xfrm>
                <a:prstGeom prst="rect">
                  <a:avLst/>
                </a:prstGeom>
                <a:blipFill>
                  <a:blip r:embed="rId10"/>
                  <a:stretch>
                    <a:fillRect t="-800" b="-3200"/>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FD472772-3B26-4508-97ED-EF89D817652C}"/>
                </a:ext>
              </a:extLst>
            </p:cNvPr>
            <p:cNvSpPr txBox="1"/>
            <p:nvPr/>
          </p:nvSpPr>
          <p:spPr>
            <a:xfrm rot="3722068">
              <a:off x="4515602" y="2923741"/>
              <a:ext cx="1603948" cy="400110"/>
            </a:xfrm>
            <a:prstGeom prst="rect">
              <a:avLst/>
            </a:prstGeom>
            <a:noFill/>
          </p:spPr>
          <p:txBody>
            <a:bodyPr wrap="square" rtlCol="0">
              <a:spAutoFit/>
            </a:bodyPr>
            <a:lstStyle>
              <a:defPPr marR="0" lvl="0" algn="l" rtl="0">
                <a:lnSpc>
                  <a:spcPct val="100000"/>
                </a:lnSpc>
                <a:spcBef>
                  <a:spcPts val="0"/>
                </a:spcBef>
                <a:spcAft>
                  <a:spcPts val="0"/>
                </a:spcAft>
              </a:defPPr>
              <a:lvl1pPr algn="ctr">
                <a:defRPr sz="2400">
                  <a:latin typeface="+mn-lt"/>
                </a:defRPr>
              </a:lvl1pPr>
            </a:lstStyle>
            <a:p>
              <a:r>
                <a:rPr lang="en-IN" sz="2000" dirty="0"/>
                <a:t> </a:t>
              </a:r>
              <a:r>
                <a:rPr lang="el-GR" sz="2000" dirty="0"/>
                <a:t>θ</a:t>
              </a:r>
              <a:r>
                <a:rPr lang="en-IN" sz="2000" dirty="0"/>
                <a:t> (degree)</a:t>
              </a:r>
            </a:p>
          </p:txBody>
        </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5236491-DD11-4457-B1BC-5BE0DC08A5EB}"/>
                  </a:ext>
                </a:extLst>
              </p:cNvPr>
              <p:cNvSpPr txBox="1"/>
              <p:nvPr/>
            </p:nvSpPr>
            <p:spPr>
              <a:xfrm>
                <a:off x="5178941" y="5048880"/>
                <a:ext cx="2835137" cy="1608838"/>
              </a:xfrm>
              <a:prstGeom prst="rect">
                <a:avLst/>
              </a:prstGeom>
              <a:solidFill>
                <a:schemeClr val="accent1">
                  <a:lumMod val="20000"/>
                  <a:lumOff val="80000"/>
                </a:schemeClr>
              </a:solidFill>
            </p:spPr>
            <p:txBody>
              <a:bodyPr wrap="square" rtlCol="0">
                <a:spAutoFit/>
              </a:bodyPr>
              <a:lstStyle/>
              <a:p>
                <a14:m>
                  <m:oMath xmlns:m="http://schemas.openxmlformats.org/officeDocument/2006/math">
                    <m:sSub>
                      <m:sSubPr>
                        <m:ctrlPr>
                          <a:rPr lang="en-IN" sz="2400" i="1" dirty="0" smtClean="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𝑁</m:t>
                        </m:r>
                      </m:e>
                      <m:sub>
                        <m:r>
                          <a:rPr lang="en-IN" sz="2400" i="1" dirty="0">
                            <a:solidFill>
                              <a:schemeClr val="tx1"/>
                            </a:solidFill>
                            <a:latin typeface="Cambria Math" panose="02040503050406030204" pitchFamily="18" charset="0"/>
                          </a:rPr>
                          <m:t>𝑑</m:t>
                        </m:r>
                      </m:sub>
                    </m:sSub>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𝜃</m:t>
                        </m:r>
                        <m:r>
                          <a:rPr lang="en-IN" sz="2400" i="0" dirty="0">
                            <a:solidFill>
                              <a:schemeClr val="tx1"/>
                            </a:solidFill>
                            <a:latin typeface="Cambria Math" panose="02040503050406030204" pitchFamily="18" charset="0"/>
                          </a:rPr>
                          <m:t>,</m:t>
                        </m:r>
                        <m:r>
                          <a:rPr lang="el-GR" sz="2400" i="1" dirty="0">
                            <a:latin typeface="Cambria Math" panose="02040503050406030204" pitchFamily="18" charset="0"/>
                            <a:ea typeface="Cambria Math" panose="02040503050406030204" pitchFamily="18" charset="0"/>
                            <a:cs typeface="Arial" panose="020B0604020202020204" pitchFamily="34" charset="0"/>
                          </a:rPr>
                          <m:t>𝜑</m:t>
                        </m:r>
                      </m:e>
                    </m:d>
                  </m:oMath>
                </a14:m>
                <a:r>
                  <a:rPr lang="en-IN" sz="2400" dirty="0">
                    <a:solidFill>
                      <a:schemeClr val="tx1"/>
                    </a:solidFill>
                    <a:latin typeface="+mn-lt"/>
                    <a:cs typeface="Arial" panose="020B0604020202020204" pitchFamily="34" charset="0"/>
                  </a:rPr>
                  <a:t>=</a:t>
                </a:r>
                <a:r>
                  <a:rPr lang="en-IN" sz="2400" dirty="0">
                    <a:solidFill>
                      <a:schemeClr val="tx1"/>
                    </a:solidFill>
                  </a:rPr>
                  <a:t> </a:t>
                </a:r>
                <a14:m>
                  <m:oMath xmlns:m="http://schemas.openxmlformats.org/officeDocument/2006/math">
                    <m:sSub>
                      <m:sSubPr>
                        <m:ctrlPr>
                          <a:rPr lang="en-IN" sz="2400" i="1" dirty="0" smtClean="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𝑁</m:t>
                        </m:r>
                      </m:e>
                      <m:sub>
                        <m:r>
                          <a:rPr lang="en-IN" sz="2400" i="1" dirty="0">
                            <a:solidFill>
                              <a:schemeClr val="tx1"/>
                            </a:solidFill>
                            <a:latin typeface="Cambria Math" panose="02040503050406030204" pitchFamily="18" charset="0"/>
                          </a:rPr>
                          <m:t>𝑑</m:t>
                        </m:r>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𝑥𝑥</m:t>
                        </m:r>
                      </m:sub>
                    </m:sSub>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𝑠𝑖𝑛</m:t>
                        </m:r>
                      </m:e>
                      <m:sup>
                        <m:r>
                          <a:rPr lang="en-US" sz="2400" b="0" i="1" dirty="0" smtClean="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𝜃</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𝑐𝑜𝑠</m:t>
                        </m:r>
                      </m:e>
                      <m:sup>
                        <m:r>
                          <a:rPr lang="en-US" sz="2400" i="1" dirty="0">
                            <a:solidFill>
                              <a:schemeClr val="tx1"/>
                            </a:solidFill>
                            <a:latin typeface="Cambria Math" panose="02040503050406030204" pitchFamily="18" charset="0"/>
                          </a:rPr>
                          <m:t>2</m:t>
                        </m:r>
                      </m:sup>
                    </m:sSup>
                    <m:r>
                      <a:rPr lang="el-GR" sz="2400" i="1" dirty="0">
                        <a:latin typeface="Cambria Math" panose="02040503050406030204" pitchFamily="18" charset="0"/>
                        <a:ea typeface="Cambria Math" panose="02040503050406030204" pitchFamily="18" charset="0"/>
                        <a:cs typeface="Arial" panose="020B0604020202020204" pitchFamily="34" charset="0"/>
                      </a:rPr>
                      <m:t>𝜑</m:t>
                    </m:r>
                  </m:oMath>
                </a14:m>
                <a:r>
                  <a:rPr lang="en-IN" sz="2400" dirty="0">
                    <a:solidFill>
                      <a:schemeClr val="tx1"/>
                    </a:solidFill>
                    <a:latin typeface="+mn-lt"/>
                    <a:cs typeface="Arial" panose="020B0604020202020204" pitchFamily="34" charset="0"/>
                  </a:rPr>
                  <a:t>+ </a:t>
                </a:r>
                <a14:m>
                  <m:oMath xmlns:m="http://schemas.openxmlformats.org/officeDocument/2006/math">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𝑁</m:t>
                        </m:r>
                      </m:e>
                      <m: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𝑑</m:t>
                            </m:r>
                          </m:e>
                          <m:sub>
                            <m:r>
                              <a:rPr lang="en-IN" sz="2400" dirty="0">
                                <a:solidFill>
                                  <a:schemeClr val="tx1"/>
                                </a:solidFill>
                                <a:latin typeface="Cambria Math" panose="02040503050406030204" pitchFamily="18" charset="0"/>
                              </a:rPr>
                              <m:t>−</m:t>
                            </m:r>
                          </m:sub>
                        </m:sSub>
                        <m:r>
                          <a:rPr lang="en-IN" sz="2400" i="1" dirty="0">
                            <a:solidFill>
                              <a:schemeClr val="tx1"/>
                            </a:solidFill>
                            <a:latin typeface="Cambria Math" panose="02040503050406030204" pitchFamily="18" charset="0"/>
                          </a:rPr>
                          <m:t>𝑦𝑦</m:t>
                        </m:r>
                      </m:sub>
                    </m:sSub>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𝑠</m:t>
                        </m:r>
                        <m:r>
                          <a:rPr lang="en-US" sz="2400" i="1" dirty="0">
                            <a:solidFill>
                              <a:schemeClr val="tx1"/>
                            </a:solidFill>
                            <a:latin typeface="Cambria Math" panose="02040503050406030204" pitchFamily="18" charset="0"/>
                          </a:rPr>
                          <m:t>𝑖𝑛</m:t>
                        </m:r>
                      </m:e>
                      <m:sup>
                        <m:r>
                          <a:rPr lang="en-US"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𝜃</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𝑐</m:t>
                        </m:r>
                        <m:r>
                          <a:rPr lang="en-US" sz="2400" i="1" dirty="0">
                            <a:solidFill>
                              <a:schemeClr val="tx1"/>
                            </a:solidFill>
                            <a:latin typeface="Cambria Math" panose="02040503050406030204" pitchFamily="18" charset="0"/>
                          </a:rPr>
                          <m:t>𝑜𝑠</m:t>
                        </m:r>
                      </m:e>
                      <m:sup>
                        <m:r>
                          <a:rPr lang="en-US"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𝜃</m:t>
                    </m:r>
                  </m:oMath>
                </a14:m>
                <a:r>
                  <a:rPr lang="en-IN" sz="2400" dirty="0">
                    <a:solidFill>
                      <a:schemeClr val="tx1"/>
                    </a:solidFill>
                    <a:latin typeface="+mn-lt"/>
                    <a:cs typeface="Arial" panose="020B0604020202020204" pitchFamily="34" charset="0"/>
                  </a:rPr>
                  <a:t> + </a:t>
                </a:r>
              </a:p>
              <a:p>
                <a14:m>
                  <m:oMath xmlns:m="http://schemas.openxmlformats.org/officeDocument/2006/math">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𝑁</m:t>
                        </m:r>
                      </m:e>
                      <m:sub>
                        <m:r>
                          <a:rPr lang="en-IN" sz="2400" i="1" dirty="0">
                            <a:solidFill>
                              <a:schemeClr val="tx1"/>
                            </a:solidFill>
                            <a:latin typeface="Cambria Math" panose="02040503050406030204" pitchFamily="18" charset="0"/>
                          </a:rPr>
                          <m:t>𝑑</m:t>
                        </m:r>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𝑧𝑧</m:t>
                        </m:r>
                      </m:sub>
                    </m:sSub>
                  </m:oMath>
                </a14:m>
                <a:r>
                  <a:rPr lang="en-US" sz="2400" dirty="0">
                    <a:solidFill>
                      <a:schemeClr val="tx1"/>
                    </a:solidFill>
                  </a:rPr>
                  <a:t> </a:t>
                </a:r>
                <a14:m>
                  <m:oMath xmlns:m="http://schemas.openxmlformats.org/officeDocument/2006/math">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𝑐</m:t>
                        </m:r>
                        <m:r>
                          <a:rPr lang="en-US" sz="2400" i="1" dirty="0">
                            <a:solidFill>
                              <a:schemeClr val="tx1"/>
                            </a:solidFill>
                            <a:latin typeface="Cambria Math" panose="02040503050406030204" pitchFamily="18" charset="0"/>
                          </a:rPr>
                          <m:t>𝑜𝑠</m:t>
                        </m:r>
                      </m:e>
                      <m:sup>
                        <m:r>
                          <a:rPr lang="en-US"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𝜃</m:t>
                    </m:r>
                  </m:oMath>
                </a14:m>
                <a:r>
                  <a:rPr lang="en-IN" sz="2400" dirty="0">
                    <a:solidFill>
                      <a:schemeClr val="tx1"/>
                    </a:solidFill>
                    <a:latin typeface="+mn-lt"/>
                    <a:cs typeface="Arial" panose="020B0604020202020204" pitchFamily="34" charset="0"/>
                  </a:rPr>
                  <a:t>(?)</a:t>
                </a:r>
              </a:p>
            </p:txBody>
          </p:sp>
        </mc:Choice>
        <mc:Fallback xmlns="">
          <p:sp>
            <p:nvSpPr>
              <p:cNvPr id="85" name="TextBox 84">
                <a:extLst>
                  <a:ext uri="{FF2B5EF4-FFF2-40B4-BE49-F238E27FC236}">
                    <a16:creationId xmlns:a16="http://schemas.microsoft.com/office/drawing/2014/main" id="{25236491-DD11-4457-B1BC-5BE0DC08A5EB}"/>
                  </a:ext>
                </a:extLst>
              </p:cNvPr>
              <p:cNvSpPr txBox="1">
                <a:spLocks noRot="1" noChangeAspect="1" noMove="1" noResize="1" noEditPoints="1" noAdjustHandles="1" noChangeArrowheads="1" noChangeShapeType="1" noTextEdit="1"/>
              </p:cNvSpPr>
              <p:nvPr/>
            </p:nvSpPr>
            <p:spPr>
              <a:xfrm>
                <a:off x="5178941" y="5048880"/>
                <a:ext cx="2835137" cy="1608838"/>
              </a:xfrm>
              <a:prstGeom prst="rect">
                <a:avLst/>
              </a:prstGeom>
              <a:blipFill>
                <a:blip r:embed="rId11"/>
                <a:stretch>
                  <a:fillRect l="-645" t="-3030" r="-1075" b="-7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21A49EE-31B4-420D-8764-98C74F2B108F}"/>
                  </a:ext>
                </a:extLst>
              </p:cNvPr>
              <p:cNvSpPr txBox="1"/>
              <p:nvPr/>
            </p:nvSpPr>
            <p:spPr>
              <a:xfrm>
                <a:off x="4966280" y="4527040"/>
                <a:ext cx="3819628" cy="493405"/>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r>
                            <a:rPr lang="en-IN" sz="2400" i="1" dirty="0">
                              <a:latin typeface="Cambria Math" panose="02040503050406030204" pitchFamily="18" charset="0"/>
                            </a:rPr>
                            <m:t>𝑑</m:t>
                          </m:r>
                          <m:r>
                            <a:rPr lang="en-IN" sz="2400" b="0" i="1" dirty="0" smtClean="0">
                              <a:latin typeface="Cambria Math" panose="02040503050406030204" pitchFamily="18" charset="0"/>
                            </a:rPr>
                            <m:t>−</m:t>
                          </m:r>
                          <m:r>
                            <a:rPr lang="en-IN" sz="2400" b="0" i="1" dirty="0" smtClean="0">
                              <a:latin typeface="Cambria Math" panose="02040503050406030204" pitchFamily="18" charset="0"/>
                            </a:rPr>
                            <m:t>𝑥𝑥</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r>
                            <a:rPr lang="en-IN" sz="2400" i="1" dirty="0">
                              <a:latin typeface="Cambria Math" panose="02040503050406030204" pitchFamily="18" charset="0"/>
                            </a:rPr>
                            <m:t>𝑑</m:t>
                          </m:r>
                          <m:r>
                            <a:rPr lang="en-IN" sz="2400" b="0" i="1" dirty="0" smtClean="0">
                              <a:latin typeface="Cambria Math" panose="02040503050406030204" pitchFamily="18" charset="0"/>
                            </a:rPr>
                            <m:t>−</m:t>
                          </m:r>
                          <m:r>
                            <a:rPr lang="en-IN" sz="2400" b="0" i="1" dirty="0" smtClean="0">
                              <a:latin typeface="Cambria Math" panose="02040503050406030204" pitchFamily="18" charset="0"/>
                            </a:rPr>
                            <m:t>𝑧𝑧</m:t>
                          </m:r>
                        </m:sub>
                      </m:sSub>
                      <m:r>
                        <a:rPr lang="en-IN" sz="2400" i="0" dirty="0">
                          <a:latin typeface="Cambria Math" panose="02040503050406030204" pitchFamily="18" charset="0"/>
                        </a:rPr>
                        <m:t>=1</m:t>
                      </m:r>
                    </m:oMath>
                  </m:oMathPara>
                </a14:m>
                <a:endParaRPr lang="en-IN" sz="2400" dirty="0">
                  <a:latin typeface="+mn-lt"/>
                  <a:cs typeface="Arial" panose="020B0604020202020204" pitchFamily="34" charset="0"/>
                </a:endParaRPr>
              </a:p>
            </p:txBody>
          </p:sp>
        </mc:Choice>
        <mc:Fallback xmlns="">
          <p:sp>
            <p:nvSpPr>
              <p:cNvPr id="86" name="TextBox 85">
                <a:extLst>
                  <a:ext uri="{FF2B5EF4-FFF2-40B4-BE49-F238E27FC236}">
                    <a16:creationId xmlns:a16="http://schemas.microsoft.com/office/drawing/2014/main" id="{D21A49EE-31B4-420D-8764-98C74F2B108F}"/>
                  </a:ext>
                </a:extLst>
              </p:cNvPr>
              <p:cNvSpPr txBox="1">
                <a:spLocks noRot="1" noChangeAspect="1" noMove="1" noResize="1" noEditPoints="1" noAdjustHandles="1" noChangeArrowheads="1" noChangeShapeType="1" noTextEdit="1"/>
              </p:cNvSpPr>
              <p:nvPr/>
            </p:nvSpPr>
            <p:spPr>
              <a:xfrm>
                <a:off x="4966280" y="4527040"/>
                <a:ext cx="3819628" cy="493405"/>
              </a:xfrm>
              <a:prstGeom prst="rect">
                <a:avLst/>
              </a:prstGeom>
              <a:blipFill>
                <a:blip r:embed="rId12"/>
                <a:stretch>
                  <a:fillRect l="-479" r="-479"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065A849-9B0F-4447-912C-532AAB7EF668}"/>
                  </a:ext>
                </a:extLst>
              </p:cNvPr>
              <p:cNvSpPr txBox="1"/>
              <p:nvPr/>
            </p:nvSpPr>
            <p:spPr>
              <a:xfrm>
                <a:off x="903265" y="4866357"/>
                <a:ext cx="3263352" cy="613886"/>
              </a:xfrm>
              <a:prstGeom prst="rect">
                <a:avLst/>
              </a:prstGeom>
              <a:solidFill>
                <a:schemeClr val="accent2">
                  <a:lumMod val="20000"/>
                  <a:lumOff val="80000"/>
                </a:schemeClr>
              </a:solidFill>
              <a:ln>
                <a:noFill/>
              </a:ln>
            </p:spPr>
            <p:txBody>
              <a:bodyPr wrap="square" rtlCol="0">
                <a:spAutoFit/>
              </a:bodyPr>
              <a:lstStyle/>
              <a:p>
                <a14:m>
                  <m:oMath xmlns:m="http://schemas.openxmlformats.org/officeDocument/2006/math">
                    <m:r>
                      <a:rPr lang="en-US" sz="2400" i="1" dirty="0" smtClean="0">
                        <a:latin typeface="Cambria Math" panose="02040503050406030204" pitchFamily="18" charset="0"/>
                      </a:rPr>
                      <m:t>𝐸</m:t>
                    </m:r>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2</m:t>
                        </m:r>
                      </m:den>
                    </m:f>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𝜇</m:t>
                        </m:r>
                      </m:e>
                      <m:sub>
                        <m:r>
                          <a:rPr lang="en-US" sz="2400" b="0" i="1" dirty="0" smtClean="0">
                            <a:latin typeface="Cambria Math" panose="02040503050406030204" pitchFamily="18" charset="0"/>
                          </a:rPr>
                          <m:t>𝑜</m:t>
                        </m:r>
                      </m:sub>
                    </m:sSub>
                    <m:r>
                      <a:rPr lang="en-US" sz="2400" b="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𝐻</m:t>
                        </m:r>
                      </m:e>
                      <m:sub>
                        <m:r>
                          <a:rPr lang="en-US" sz="2400" b="0" i="1" dirty="0" smtClean="0">
                            <a:latin typeface="Cambria Math" panose="02040503050406030204" pitchFamily="18" charset="0"/>
                          </a:rPr>
                          <m:t>𝐾</m:t>
                        </m:r>
                      </m:sub>
                    </m:sSub>
                    <m:r>
                      <a:rPr lang="en-US" sz="2400" b="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𝑀</m:t>
                        </m:r>
                      </m:e>
                      <m:sub>
                        <m:r>
                          <a:rPr lang="en-US" sz="2400" b="0" i="1" dirty="0" smtClean="0">
                            <a:latin typeface="Cambria Math" panose="02040503050406030204" pitchFamily="18" charset="0"/>
                          </a:rPr>
                          <m:t>𝑆</m:t>
                        </m:r>
                      </m:sub>
                    </m:sSub>
                    <m:r>
                      <a:rPr lang="en-US" sz="2400" b="0" i="1" dirty="0" smtClean="0">
                        <a:latin typeface="Cambria Math" panose="02040503050406030204" pitchFamily="18" charset="0"/>
                      </a:rPr>
                      <m:t> </m:t>
                    </m:r>
                    <m:r>
                      <m:rPr>
                        <m:sty m:val="p"/>
                      </m:rPr>
                      <a:rPr lang="el-GR" sz="2400" i="1" dirty="0" smtClean="0">
                        <a:latin typeface="Cambria Math" panose="02040503050406030204" pitchFamily="18" charset="0"/>
                        <a:ea typeface="Cambria Math" panose="02040503050406030204" pitchFamily="18" charset="0"/>
                      </a:rPr>
                      <m:t>Ω</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 </m:t>
                        </m:r>
                        <m:r>
                          <a:rPr lang="en-US" sz="2400" b="0" i="1" dirty="0" smtClean="0">
                            <a:latin typeface="Cambria Math" panose="02040503050406030204" pitchFamily="18" charset="0"/>
                          </a:rPr>
                          <m:t>𝑠𝑖𝑛</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ea typeface="Cambria Math" panose="02040503050406030204" pitchFamily="18" charset="0"/>
                      </a:rPr>
                      <m:t>𝜃</m:t>
                    </m:r>
                  </m:oMath>
                </a14:m>
                <a:r>
                  <a:rPr lang="en-US" sz="2400" dirty="0"/>
                  <a:t> </a:t>
                </a:r>
              </a:p>
            </p:txBody>
          </p:sp>
        </mc:Choice>
        <mc:Fallback xmlns="">
          <p:sp>
            <p:nvSpPr>
              <p:cNvPr id="87" name="TextBox 86">
                <a:extLst>
                  <a:ext uri="{FF2B5EF4-FFF2-40B4-BE49-F238E27FC236}">
                    <a16:creationId xmlns:a16="http://schemas.microsoft.com/office/drawing/2014/main" id="{3065A849-9B0F-4447-912C-532AAB7EF668}"/>
                  </a:ext>
                </a:extLst>
              </p:cNvPr>
              <p:cNvSpPr txBox="1">
                <a:spLocks noRot="1" noChangeAspect="1" noMove="1" noResize="1" noEditPoints="1" noAdjustHandles="1" noChangeArrowheads="1" noChangeShapeType="1" noTextEdit="1"/>
              </p:cNvSpPr>
              <p:nvPr/>
            </p:nvSpPr>
            <p:spPr>
              <a:xfrm>
                <a:off x="903265" y="4866357"/>
                <a:ext cx="3263352" cy="613886"/>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3AAC163-0634-4718-9E7F-64938664FB05}"/>
                  </a:ext>
                </a:extLst>
              </p:cNvPr>
              <p:cNvSpPr txBox="1"/>
              <p:nvPr/>
            </p:nvSpPr>
            <p:spPr>
              <a:xfrm>
                <a:off x="242595" y="5505906"/>
                <a:ext cx="4655976" cy="783804"/>
              </a:xfrm>
              <a:prstGeom prst="rect">
                <a:avLst/>
              </a:prstGeom>
              <a:solidFill>
                <a:schemeClr val="accent1">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dirty="0">
                              <a:latin typeface="Cambria Math" panose="02040503050406030204" pitchFamily="18" charset="0"/>
                            </a:rPr>
                            <m:t>𝐸</m:t>
                          </m:r>
                        </m:e>
                        <m:sub>
                          <m:r>
                            <a:rPr lang="en-US" sz="2400" dirty="0">
                              <a:latin typeface="Cambria Math" panose="02040503050406030204" pitchFamily="18" charset="0"/>
                            </a:rPr>
                            <m:t>𝑠h𝑎𝑝𝑒</m:t>
                          </m:r>
                        </m:sub>
                      </m:sSub>
                      <m:d>
                        <m:dPr>
                          <m:ctrlPr>
                            <a:rPr lang="en-IN" sz="2400" i="1" dirty="0" smtClean="0">
                              <a:latin typeface="Cambria Math" panose="02040503050406030204" pitchFamily="18" charset="0"/>
                            </a:rPr>
                          </m:ctrlPr>
                        </m:dPr>
                        <m:e>
                          <m:r>
                            <a:rPr lang="en-IN" sz="2400" dirty="0">
                              <a:latin typeface="Cambria Math" panose="02040503050406030204" pitchFamily="18" charset="0"/>
                            </a:rPr>
                            <m:t>𝜃</m:t>
                          </m:r>
                          <m:r>
                            <a:rPr lang="en-IN" sz="2400" dirty="0">
                              <a:latin typeface="Cambria Math" panose="02040503050406030204" pitchFamily="18" charset="0"/>
                            </a:rPr>
                            <m:t>,</m:t>
                          </m:r>
                          <m:r>
                            <a:rPr lang="el-GR" sz="2400" i="1" dirty="0">
                              <a:latin typeface="Cambria Math" panose="02040503050406030204" pitchFamily="18" charset="0"/>
                              <a:ea typeface="Cambria Math" panose="02040503050406030204" pitchFamily="18" charset="0"/>
                              <a:cs typeface="Arial" panose="020B0604020202020204" pitchFamily="34" charset="0"/>
                            </a:rPr>
                            <m:t>𝜑</m:t>
                          </m:r>
                        </m:e>
                      </m:d>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2</m:t>
                          </m:r>
                        </m:den>
                      </m:f>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𝜇</m:t>
                          </m:r>
                        </m:e>
                        <m:sub>
                          <m:r>
                            <a:rPr lang="en-US" sz="2400" b="0" i="1" dirty="0" smtClean="0">
                              <a:latin typeface="Cambria Math" panose="02040503050406030204" pitchFamily="18" charset="0"/>
                            </a:rPr>
                            <m:t>𝑜</m:t>
                          </m:r>
                        </m:sub>
                      </m:sSub>
                      <m:sSubSup>
                        <m:sSubSupPr>
                          <m:ctrlPr>
                            <a:rPr lang="en-IN" sz="2400" i="1" dirty="0" smtClean="0">
                              <a:latin typeface="Cambria Math" panose="02040503050406030204" pitchFamily="18" charset="0"/>
                            </a:rPr>
                          </m:ctrlPr>
                        </m:sSubSupPr>
                        <m:e>
                          <m:r>
                            <a:rPr lang="en-IN" sz="2400" dirty="0">
                              <a:latin typeface="Cambria Math" panose="02040503050406030204" pitchFamily="18" charset="0"/>
                            </a:rPr>
                            <m:t>𝑀</m:t>
                          </m:r>
                        </m:e>
                        <m:sub>
                          <m:r>
                            <m:rPr>
                              <m:sty m:val="p"/>
                            </m:rPr>
                            <a:rPr lang="en-IN" sz="2400" dirty="0">
                              <a:latin typeface="Cambria Math" panose="02040503050406030204" pitchFamily="18" charset="0"/>
                            </a:rPr>
                            <m:t>s</m:t>
                          </m:r>
                          <m:r>
                            <a:rPr lang="en-IN" sz="2400" dirty="0">
                              <a:latin typeface="Cambria Math" panose="02040503050406030204" pitchFamily="18" charset="0"/>
                            </a:rPr>
                            <m:t> </m:t>
                          </m:r>
                        </m:sub>
                        <m:sup>
                          <m:r>
                            <a:rPr lang="en-IN" sz="2400" dirty="0">
                              <a:latin typeface="Cambria Math" panose="02040503050406030204" pitchFamily="18" charset="0"/>
                            </a:rPr>
                            <m:t>2</m:t>
                          </m:r>
                        </m:sup>
                      </m:sSubSup>
                      <m:r>
                        <a:rPr lang="en-IN" sz="2400" dirty="0" smtClean="0">
                          <a:latin typeface="Cambria Math" panose="02040503050406030204" pitchFamily="18" charset="0"/>
                        </a:rPr>
                        <m:t>𝛺</m:t>
                      </m:r>
                      <m:sSub>
                        <m:sSubPr>
                          <m:ctrlPr>
                            <a:rPr lang="en-IN" sz="2400" i="1" dirty="0" smtClean="0">
                              <a:latin typeface="Cambria Math" panose="02040503050406030204" pitchFamily="18" charset="0"/>
                            </a:rPr>
                          </m:ctrlPr>
                        </m:sSubPr>
                        <m:e>
                          <m:r>
                            <a:rPr lang="en-IN" sz="2400" dirty="0">
                              <a:latin typeface="Cambria Math" panose="02040503050406030204" pitchFamily="18" charset="0"/>
                            </a:rPr>
                            <m:t> </m:t>
                          </m:r>
                          <m:r>
                            <a:rPr lang="en-IN" sz="2400" dirty="0">
                              <a:latin typeface="Cambria Math" panose="02040503050406030204" pitchFamily="18" charset="0"/>
                            </a:rPr>
                            <m:t>𝑁</m:t>
                          </m:r>
                        </m:e>
                        <m:sub>
                          <m:r>
                            <a:rPr lang="en-IN" sz="2400" dirty="0">
                              <a:latin typeface="Cambria Math" panose="02040503050406030204" pitchFamily="18" charset="0"/>
                            </a:rPr>
                            <m:t>𝑑</m:t>
                          </m:r>
                        </m:sub>
                      </m:sSub>
                      <m:r>
                        <a:rPr lang="en-IN" sz="2400" i="1" dirty="0" smtClean="0">
                          <a:latin typeface="Cambria Math" panose="02040503050406030204" pitchFamily="18" charset="0"/>
                        </a:rPr>
                        <m:t>(</m:t>
                      </m:r>
                      <m:r>
                        <a:rPr lang="en-IN" sz="2400" i="1" dirty="0" smtClean="0">
                          <a:latin typeface="Cambria Math" panose="02040503050406030204" pitchFamily="18" charset="0"/>
                        </a:rPr>
                        <m:t>𝜃</m:t>
                      </m:r>
                      <m:r>
                        <a:rPr lang="en-IN" sz="2400" i="1" dirty="0" smtClean="0">
                          <a:latin typeface="Cambria Math" panose="02040503050406030204" pitchFamily="18" charset="0"/>
                        </a:rPr>
                        <m:t>,</m:t>
                      </m:r>
                      <m:r>
                        <a:rPr lang="el-GR" sz="2400" i="1" dirty="0" smtClean="0">
                          <a:latin typeface="Cambria Math" panose="02040503050406030204" pitchFamily="18" charset="0"/>
                        </a:rPr>
                        <m:t>𝜑</m:t>
                      </m:r>
                      <m:r>
                        <a:rPr lang="el-GR" sz="2400" i="1" dirty="0" smtClean="0">
                          <a:latin typeface="Cambria Math" panose="02040503050406030204" pitchFamily="18" charset="0"/>
                        </a:rPr>
                        <m:t>) </m:t>
                      </m:r>
                    </m:oMath>
                  </m:oMathPara>
                </a14:m>
                <a:endParaRPr lang="en-US" sz="2400" dirty="0"/>
              </a:p>
            </p:txBody>
          </p:sp>
        </mc:Choice>
        <mc:Fallback xmlns="">
          <p:sp>
            <p:nvSpPr>
              <p:cNvPr id="45" name="TextBox 44">
                <a:extLst>
                  <a:ext uri="{FF2B5EF4-FFF2-40B4-BE49-F238E27FC236}">
                    <a16:creationId xmlns:a16="http://schemas.microsoft.com/office/drawing/2014/main" id="{93AAC163-0634-4718-9E7F-64938664FB05}"/>
                  </a:ext>
                </a:extLst>
              </p:cNvPr>
              <p:cNvSpPr txBox="1">
                <a:spLocks noRot="1" noChangeAspect="1" noMove="1" noResize="1" noEditPoints="1" noAdjustHandles="1" noChangeArrowheads="1" noChangeShapeType="1" noTextEdit="1"/>
              </p:cNvSpPr>
              <p:nvPr/>
            </p:nvSpPr>
            <p:spPr>
              <a:xfrm>
                <a:off x="242595" y="5505906"/>
                <a:ext cx="4655976" cy="783804"/>
              </a:xfrm>
              <a:prstGeom prst="rect">
                <a:avLst/>
              </a:prstGeom>
              <a:blipFill>
                <a:blip r:embed="rId14"/>
                <a:stretch>
                  <a:fillRect/>
                </a:stretch>
              </a:blipFill>
              <a:ln>
                <a:noFill/>
              </a:ln>
            </p:spPr>
            <p:txBody>
              <a:bodyPr/>
              <a:lstStyle/>
              <a:p>
                <a:r>
                  <a:rPr lang="en-US">
                    <a:noFill/>
                  </a:rPr>
                  <a:t> </a:t>
                </a:r>
              </a:p>
            </p:txBody>
          </p:sp>
        </mc:Fallback>
      </mc:AlternateContent>
      <p:pic>
        <p:nvPicPr>
          <p:cNvPr id="18" name="Picture 17">
            <a:extLst>
              <a:ext uri="{FF2B5EF4-FFF2-40B4-BE49-F238E27FC236}">
                <a16:creationId xmlns:a16="http://schemas.microsoft.com/office/drawing/2014/main" id="{969890B7-205D-47C6-B26D-16937EB4D027}"/>
              </a:ext>
            </a:extLst>
          </p:cNvPr>
          <p:cNvPicPr>
            <a:picLocks noChangeAspect="1"/>
          </p:cNvPicPr>
          <p:nvPr/>
        </p:nvPicPr>
        <p:blipFill rotWithShape="1">
          <a:blip r:embed="rId15"/>
          <a:srcRect l="4274" t="10272" r="1647"/>
          <a:stretch/>
        </p:blipFill>
        <p:spPr>
          <a:xfrm>
            <a:off x="8014078" y="1017038"/>
            <a:ext cx="989245" cy="562856"/>
          </a:xfrm>
          <a:prstGeom prst="rect">
            <a:avLst/>
          </a:prstGeom>
        </p:spPr>
      </p:pic>
      <p:sp>
        <p:nvSpPr>
          <p:cNvPr id="3" name="TextBox 2">
            <a:extLst>
              <a:ext uri="{FF2B5EF4-FFF2-40B4-BE49-F238E27FC236}">
                <a16:creationId xmlns:a16="http://schemas.microsoft.com/office/drawing/2014/main" id="{669F79A7-95E2-4D65-A0AA-B250A9A8B0B8}"/>
              </a:ext>
            </a:extLst>
          </p:cNvPr>
          <p:cNvSpPr txBox="1"/>
          <p:nvPr/>
        </p:nvSpPr>
        <p:spPr>
          <a:xfrm>
            <a:off x="9283959" y="3654564"/>
            <a:ext cx="1194319" cy="830997"/>
          </a:xfrm>
          <a:prstGeom prst="rect">
            <a:avLst/>
          </a:prstGeom>
          <a:noFill/>
        </p:spPr>
        <p:txBody>
          <a:bodyPr wrap="square" rtlCol="0">
            <a:spAutoFit/>
          </a:bodyPr>
          <a:lstStyle/>
          <a:p>
            <a:r>
              <a:rPr lang="en-US" dirty="0"/>
              <a:t>Focus on yellow text box</a:t>
            </a:r>
          </a:p>
        </p:txBody>
      </p:sp>
    </p:spTree>
    <p:extLst>
      <p:ext uri="{BB962C8B-B14F-4D97-AF65-F5344CB8AC3E}">
        <p14:creationId xmlns:p14="http://schemas.microsoft.com/office/powerpoint/2010/main" val="407854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animBg="1"/>
      <p:bldP spid="40" grpId="0" animBg="1"/>
      <p:bldP spid="73" grpId="0" animBg="1"/>
      <p:bldP spid="85" grpId="0" animBg="1"/>
      <p:bldP spid="86" grpId="0" animBg="1"/>
      <p:bldP spid="87"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D8D73-A69B-4775-AC24-7840CF7C13C8}"/>
              </a:ext>
            </a:extLst>
          </p:cNvPr>
          <p:cNvSpPr>
            <a:spLocks noGrp="1"/>
          </p:cNvSpPr>
          <p:nvPr>
            <p:ph type="title"/>
          </p:nvPr>
        </p:nvSpPr>
        <p:spPr>
          <a:xfrm>
            <a:off x="0" y="-2156"/>
            <a:ext cx="9143999" cy="859529"/>
          </a:xfrm>
        </p:spPr>
        <p:txBody>
          <a:bodyPr/>
          <a:lstStyle/>
          <a:p>
            <a:r>
              <a:rPr lang="en-US" dirty="0"/>
              <a:t>Perpendicular anisotropy</a:t>
            </a:r>
          </a:p>
        </p:txBody>
      </p:sp>
      <p:sp>
        <p:nvSpPr>
          <p:cNvPr id="4" name="Date Placeholder 3">
            <a:extLst>
              <a:ext uri="{FF2B5EF4-FFF2-40B4-BE49-F238E27FC236}">
                <a16:creationId xmlns:a16="http://schemas.microsoft.com/office/drawing/2014/main" id="{ABC5CC8B-7B3B-4D15-8E5B-C03890BE9D61}"/>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0676DEC9-231E-4037-B913-35887D3C3434}"/>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A508315B-DA75-4086-A1B0-F368CF114593}"/>
              </a:ext>
            </a:extLst>
          </p:cNvPr>
          <p:cNvSpPr>
            <a:spLocks noGrp="1"/>
          </p:cNvSpPr>
          <p:nvPr>
            <p:ph type="sldNum" sz="quarter" idx="12"/>
          </p:nvPr>
        </p:nvSpPr>
        <p:spPr/>
        <p:txBody>
          <a:bodyPr/>
          <a:lstStyle/>
          <a:p>
            <a:fld id="{ABF20D17-0043-4445-9B8B-9F103D2306E2}" type="slidenum">
              <a:rPr lang="en-IN" smtClean="0"/>
              <a:pPr/>
              <a:t>31</a:t>
            </a:fld>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B387EA-0B6E-4955-8185-3C4392A12D09}"/>
                  </a:ext>
                </a:extLst>
              </p:cNvPr>
              <p:cNvSpPr txBox="1"/>
              <p:nvPr/>
            </p:nvSpPr>
            <p:spPr>
              <a:xfrm>
                <a:off x="3690405" y="4624752"/>
                <a:ext cx="4656327" cy="78380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IN" sz="2400" i="1" dirty="0" smtClean="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𝐸</m:t>
                          </m:r>
                        </m:e>
                        <m:sub>
                          <m:r>
                            <a:rPr lang="en-IN" sz="2400" b="0" i="1" dirty="0" smtClean="0">
                              <a:solidFill>
                                <a:schemeClr val="tx1"/>
                              </a:solidFill>
                              <a:latin typeface="Cambria Math" panose="02040503050406030204" pitchFamily="18" charset="0"/>
                            </a:rPr>
                            <m:t>𝑃𝑀𝐴</m:t>
                          </m:r>
                        </m:sub>
                      </m:sSub>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𝜃</m:t>
                          </m:r>
                        </m:e>
                      </m:d>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r>
                            <a:rPr lang="en-IN" sz="2400" b="0" i="0" dirty="0" smtClean="0">
                              <a:solidFill>
                                <a:schemeClr val="tx1"/>
                              </a:solidFill>
                              <a:latin typeface="Cambria Math" panose="02040503050406030204" pitchFamily="18" charset="0"/>
                            </a:rPr>
                            <m:t> </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𝐻</m:t>
                          </m:r>
                        </m:e>
                        <m:sub>
                          <m:r>
                            <m:rPr>
                              <m:sty m:val="p"/>
                            </m:rPr>
                            <a:rPr lang="en-IN" sz="2400" b="0" i="0" dirty="0" smtClean="0">
                              <a:solidFill>
                                <a:schemeClr val="tx1"/>
                              </a:solidFill>
                              <a:latin typeface="Cambria Math" panose="02040503050406030204" pitchFamily="18" charset="0"/>
                            </a:rPr>
                            <m:t>PMA</m:t>
                          </m:r>
                        </m:sub>
                      </m:sSub>
                      <m:r>
                        <a:rPr lang="en-US"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𝛺</m:t>
                      </m:r>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2</m:t>
                              </m:r>
                            </m:sup>
                          </m:sSup>
                        </m:fName>
                        <m:e>
                          <m:r>
                            <a:rPr lang="en-IN" sz="2400" i="1" dirty="0">
                              <a:solidFill>
                                <a:schemeClr val="tx1"/>
                              </a:solidFill>
                              <a:latin typeface="Cambria Math" panose="02040503050406030204" pitchFamily="18" charset="0"/>
                            </a:rPr>
                            <m:t>𝜃</m:t>
                          </m:r>
                        </m:e>
                      </m:func>
                    </m:oMath>
                  </m:oMathPara>
                </a14:m>
                <a:endParaRPr lang="en-IN" sz="2400" dirty="0">
                  <a:solidFill>
                    <a:schemeClr val="tx1"/>
                  </a:solidFill>
                  <a:latin typeface="+mn-lt"/>
                  <a:cs typeface="Arial" panose="020B0604020202020204" pitchFamily="34" charset="0"/>
                </a:endParaRPr>
              </a:p>
            </p:txBody>
          </p:sp>
        </mc:Choice>
        <mc:Fallback xmlns="">
          <p:sp>
            <p:nvSpPr>
              <p:cNvPr id="7" name="TextBox 6">
                <a:extLst>
                  <a:ext uri="{FF2B5EF4-FFF2-40B4-BE49-F238E27FC236}">
                    <a16:creationId xmlns:a16="http://schemas.microsoft.com/office/drawing/2014/main" id="{8AB387EA-0B6E-4955-8185-3C4392A12D09}"/>
                  </a:ext>
                </a:extLst>
              </p:cNvPr>
              <p:cNvSpPr txBox="1">
                <a:spLocks noRot="1" noChangeAspect="1" noMove="1" noResize="1" noEditPoints="1" noAdjustHandles="1" noChangeArrowheads="1" noChangeShapeType="1" noTextEdit="1"/>
              </p:cNvSpPr>
              <p:nvPr/>
            </p:nvSpPr>
            <p:spPr>
              <a:xfrm>
                <a:off x="3690405" y="4624752"/>
                <a:ext cx="4656327" cy="7838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0D6FFA2-D162-443E-9081-F741153D9A03}"/>
                  </a:ext>
                </a:extLst>
              </p:cNvPr>
              <p:cNvSpPr txBox="1"/>
              <p:nvPr/>
            </p:nvSpPr>
            <p:spPr>
              <a:xfrm>
                <a:off x="3432777" y="4080820"/>
                <a:ext cx="5117192" cy="49084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𝐻</m:t>
                          </m:r>
                        </m:e>
                        <m:sub>
                          <m:r>
                            <a:rPr lang="en-US" sz="2400" b="0" i="1" dirty="0" smtClean="0">
                              <a:solidFill>
                                <a:schemeClr val="tx1"/>
                              </a:solidFill>
                              <a:latin typeface="Cambria Math" panose="02040503050406030204" pitchFamily="18" charset="0"/>
                            </a:rPr>
                            <m:t>𝑃𝑀𝐴</m:t>
                          </m:r>
                        </m:sub>
                      </m:sSub>
                      <m:sSub>
                        <m:sSubPr>
                          <m:ctrlPr>
                            <a:rPr lang="en-IN"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𝑐𝑟𝑦𝑠𝑡𝑎𝑙𝑙𝑖𝑛𝑒</m:t>
                          </m:r>
                        </m:sub>
                      </m:sSub>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𝑖𝑛𝑡𝑒</m:t>
                          </m:r>
                          <m:r>
                            <m:rPr>
                              <m:sty m:val="p"/>
                            </m:rPr>
                            <a:rPr lang="en-IN" sz="2400" b="0" i="0" dirty="0" smtClean="0">
                              <a:solidFill>
                                <a:schemeClr val="tx1"/>
                              </a:solidFill>
                              <a:latin typeface="Cambria Math" panose="02040503050406030204" pitchFamily="18" charset="0"/>
                            </a:rPr>
                            <m:t>rf</m:t>
                          </m:r>
                          <m:r>
                            <a:rPr lang="en-IN" sz="2400" i="1" dirty="0">
                              <a:solidFill>
                                <a:schemeClr val="tx1"/>
                              </a:solidFill>
                              <a:latin typeface="Cambria Math" panose="02040503050406030204" pitchFamily="18" charset="0"/>
                            </a:rPr>
                            <m:t>𝑎𝑐𝑒</m:t>
                          </m:r>
                        </m:sub>
                      </m:sSub>
                    </m:oMath>
                  </m:oMathPara>
                </a14:m>
                <a:endParaRPr lang="en-IN" sz="2400" dirty="0">
                  <a:solidFill>
                    <a:schemeClr val="tx1"/>
                  </a:solidFill>
                  <a:latin typeface="+mn-lt"/>
                  <a:cs typeface="Arial" panose="020B0604020202020204" pitchFamily="34" charset="0"/>
                </a:endParaRPr>
              </a:p>
            </p:txBody>
          </p:sp>
        </mc:Choice>
        <mc:Fallback xmlns="">
          <p:sp>
            <p:nvSpPr>
              <p:cNvPr id="8" name="TextBox 7">
                <a:extLst>
                  <a:ext uri="{FF2B5EF4-FFF2-40B4-BE49-F238E27FC236}">
                    <a16:creationId xmlns:a16="http://schemas.microsoft.com/office/drawing/2014/main" id="{E0D6FFA2-D162-443E-9081-F741153D9A03}"/>
                  </a:ext>
                </a:extLst>
              </p:cNvPr>
              <p:cNvSpPr txBox="1">
                <a:spLocks noRot="1" noChangeAspect="1" noMove="1" noResize="1" noEditPoints="1" noAdjustHandles="1" noChangeArrowheads="1" noChangeShapeType="1" noTextEdit="1"/>
              </p:cNvSpPr>
              <p:nvPr/>
            </p:nvSpPr>
            <p:spPr>
              <a:xfrm>
                <a:off x="3432777" y="4080820"/>
                <a:ext cx="5117192" cy="490840"/>
              </a:xfrm>
              <a:prstGeom prst="rect">
                <a:avLst/>
              </a:prstGeom>
              <a:blipFill>
                <a:blip r:embed="rId4"/>
                <a:stretch>
                  <a:fillRect b="-9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30B7C3-62D2-4073-8110-0397B46CFD66}"/>
                  </a:ext>
                </a:extLst>
              </p:cNvPr>
              <p:cNvSpPr txBox="1"/>
              <p:nvPr/>
            </p:nvSpPr>
            <p:spPr>
              <a:xfrm>
                <a:off x="3669887" y="1853828"/>
                <a:ext cx="4642972" cy="13483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𝐻</m:t>
                          </m:r>
                        </m:e>
                        <m:sub>
                          <m:r>
                            <a:rPr lang="en-IN" sz="2400" i="1" dirty="0">
                              <a:latin typeface="Cambria Math" panose="02040503050406030204" pitchFamily="18" charset="0"/>
                            </a:rPr>
                            <m:t>𝑘</m:t>
                          </m:r>
                        </m:sub>
                      </m:sSub>
                      <m:r>
                        <a:rPr lang="en-IN" sz="2400" i="0" dirty="0">
                          <a:latin typeface="Cambria Math" panose="02040503050406030204" pitchFamily="18" charset="0"/>
                        </a:rPr>
                        <m:t>=</m:t>
                      </m:r>
                      <m:d>
                        <m:dPr>
                          <m:ctrlPr>
                            <a:rPr lang="en-IN" sz="2400" i="1" dirty="0">
                              <a:solidFill>
                                <a:srgbClr val="836967"/>
                              </a:solidFill>
                              <a:latin typeface="Cambria Math" panose="02040503050406030204" pitchFamily="18" charset="0"/>
                            </a:rPr>
                          </m:ctrlPr>
                        </m:dPr>
                        <m:e>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𝑧𝑧</m:t>
                              </m:r>
                            </m:sub>
                          </m:sSub>
                        </m:e>
                      </m:d>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𝑀</m:t>
                          </m:r>
                        </m:e>
                        <m:sub>
                          <m:r>
                            <a:rPr lang="en-IN" sz="2400" i="1" dirty="0">
                              <a:latin typeface="Cambria Math" panose="02040503050406030204" pitchFamily="18" charset="0"/>
                            </a:rPr>
                            <m:t>𝑠</m:t>
                          </m:r>
                          <m:r>
                            <a:rPr lang="en-US" sz="2400" b="0" i="1" dirty="0" smtClean="0">
                              <a:latin typeface="Cambria Math" panose="02040503050406030204" pitchFamily="18" charset="0"/>
                            </a:rPr>
                            <m:t> </m:t>
                          </m:r>
                        </m:sub>
                      </m:sSub>
                    </m:oMath>
                  </m:oMathPara>
                </a14:m>
                <a:endParaRPr lang="en-US" sz="2400" dirty="0">
                  <a:latin typeface="+mn-lt"/>
                </a:endParaRPr>
              </a:p>
              <a:p>
                <a:pPr algn="ct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𝐻</m:t>
                          </m:r>
                        </m:e>
                        <m:sub>
                          <m:r>
                            <a:rPr lang="en-IN" sz="2400" b="0" i="1" dirty="0" smtClean="0">
                              <a:latin typeface="Cambria Math" panose="02040503050406030204" pitchFamily="18" charset="0"/>
                            </a:rPr>
                            <m:t>𝑑</m:t>
                          </m:r>
                        </m:sub>
                      </m:sSub>
                      <m:r>
                        <a:rPr lang="en-IN" sz="2400" i="0" dirty="0">
                          <a:latin typeface="Cambria Math" panose="02040503050406030204" pitchFamily="18" charset="0"/>
                        </a:rPr>
                        <m:t>=</m:t>
                      </m:r>
                      <m:d>
                        <m:dPr>
                          <m:ctrlPr>
                            <a:rPr lang="en-IN" sz="2400" i="1" dirty="0">
                              <a:solidFill>
                                <a:srgbClr val="836967"/>
                              </a:solidFill>
                              <a:latin typeface="Cambria Math" panose="02040503050406030204" pitchFamily="18" charset="0"/>
                            </a:rPr>
                          </m:ctrlPr>
                        </m:dPr>
                        <m:e>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𝑥𝑥</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e>
                      </m:d>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𝑀</m:t>
                          </m:r>
                        </m:e>
                        <m:sub>
                          <m:r>
                            <a:rPr lang="en-IN" sz="2400" i="1" dirty="0">
                              <a:latin typeface="Cambria Math" panose="02040503050406030204" pitchFamily="18" charset="0"/>
                            </a:rPr>
                            <m:t>𝑠</m:t>
                          </m:r>
                        </m:sub>
                      </m:sSub>
                      <m:r>
                        <a:rPr lang="en-IN" sz="2400" b="0" i="1" dirty="0" smtClean="0">
                          <a:latin typeface="Cambria Math" panose="02040503050406030204" pitchFamily="18" charset="0"/>
                        </a:rPr>
                        <m:t>=0</m:t>
                      </m:r>
                    </m:oMath>
                  </m:oMathPara>
                </a14:m>
                <a:endParaRPr lang="en-US" sz="2400" b="0" dirty="0">
                  <a:latin typeface="+mn-lt"/>
                </a:endParaRPr>
              </a:p>
              <a:p>
                <a:pPr algn="ct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r>
                            <a:rPr lang="en-IN" sz="2400" i="1" dirty="0">
                              <a:latin typeface="Cambria Math" panose="02040503050406030204" pitchFamily="18" charset="0"/>
                            </a:rPr>
                            <m:t>𝑑</m:t>
                          </m:r>
                          <m:r>
                            <a:rPr lang="en-IN" sz="2400" b="0" i="1" dirty="0" smtClean="0">
                              <a:latin typeface="Cambria Math" panose="02040503050406030204" pitchFamily="18" charset="0"/>
                            </a:rPr>
                            <m:t>−</m:t>
                          </m:r>
                          <m:r>
                            <a:rPr lang="en-IN" sz="2400" b="0" i="1" dirty="0" smtClean="0">
                              <a:latin typeface="Cambria Math" panose="02040503050406030204" pitchFamily="18" charset="0"/>
                            </a:rPr>
                            <m:t>𝑥𝑥</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r>
                            <a:rPr lang="en-IN" sz="2400" i="1" dirty="0">
                              <a:latin typeface="Cambria Math" panose="02040503050406030204" pitchFamily="18" charset="0"/>
                            </a:rPr>
                            <m:t>𝑑</m:t>
                          </m:r>
                          <m:r>
                            <a:rPr lang="en-IN" sz="2400" b="0" i="1" dirty="0" smtClean="0">
                              <a:latin typeface="Cambria Math" panose="02040503050406030204" pitchFamily="18" charset="0"/>
                            </a:rPr>
                            <m:t>−</m:t>
                          </m:r>
                          <m:r>
                            <a:rPr lang="en-IN" sz="2400" b="0" i="1" dirty="0" smtClean="0">
                              <a:latin typeface="Cambria Math" panose="02040503050406030204" pitchFamily="18" charset="0"/>
                            </a:rPr>
                            <m:t>𝑧𝑧</m:t>
                          </m:r>
                        </m:sub>
                      </m:sSub>
                      <m:r>
                        <a:rPr lang="en-IN" sz="2400" i="0" dirty="0">
                          <a:latin typeface="Cambria Math" panose="02040503050406030204" pitchFamily="18" charset="0"/>
                        </a:rPr>
                        <m:t>=1</m:t>
                      </m:r>
                    </m:oMath>
                  </m:oMathPara>
                </a14:m>
                <a:endParaRPr lang="en-IN" sz="2400" dirty="0">
                  <a:latin typeface="+mn-lt"/>
                  <a:cs typeface="Arial" panose="020B0604020202020204" pitchFamily="34" charset="0"/>
                </a:endParaRPr>
              </a:p>
            </p:txBody>
          </p:sp>
        </mc:Choice>
        <mc:Fallback xmlns="">
          <p:sp>
            <p:nvSpPr>
              <p:cNvPr id="10" name="TextBox 9">
                <a:extLst>
                  <a:ext uri="{FF2B5EF4-FFF2-40B4-BE49-F238E27FC236}">
                    <a16:creationId xmlns:a16="http://schemas.microsoft.com/office/drawing/2014/main" id="{BB30B7C3-62D2-4073-8110-0397B46CFD66}"/>
                  </a:ext>
                </a:extLst>
              </p:cNvPr>
              <p:cNvSpPr txBox="1">
                <a:spLocks noRot="1" noChangeAspect="1" noMove="1" noResize="1" noEditPoints="1" noAdjustHandles="1" noChangeArrowheads="1" noChangeShapeType="1" noTextEdit="1"/>
              </p:cNvSpPr>
              <p:nvPr/>
            </p:nvSpPr>
            <p:spPr>
              <a:xfrm>
                <a:off x="3669887" y="1853828"/>
                <a:ext cx="4642972" cy="1348382"/>
              </a:xfrm>
              <a:prstGeom prst="rect">
                <a:avLst/>
              </a:prstGeom>
              <a:blipFill>
                <a:blip r:embed="rId5"/>
                <a:stretch>
                  <a:fillRect b="-1357"/>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C8A2226E-A3FD-4E3F-8ECE-7BBADE3A6AEE}"/>
              </a:ext>
            </a:extLst>
          </p:cNvPr>
          <p:cNvGrpSpPr/>
          <p:nvPr/>
        </p:nvGrpSpPr>
        <p:grpSpPr>
          <a:xfrm rot="16200000">
            <a:off x="811919" y="544648"/>
            <a:ext cx="1683466" cy="2728183"/>
            <a:chOff x="1031372" y="648746"/>
            <a:chExt cx="1683466" cy="2728183"/>
          </a:xfrm>
        </p:grpSpPr>
        <p:cxnSp>
          <p:nvCxnSpPr>
            <p:cNvPr id="13" name="Straight Arrow Connector 12">
              <a:extLst>
                <a:ext uri="{FF2B5EF4-FFF2-40B4-BE49-F238E27FC236}">
                  <a16:creationId xmlns:a16="http://schemas.microsoft.com/office/drawing/2014/main" id="{9206E19E-9968-448F-BD84-E9CBBAC60EE3}"/>
                </a:ext>
              </a:extLst>
            </p:cNvPr>
            <p:cNvCxnSpPr>
              <a:cxnSpLocks/>
            </p:cNvCxnSpPr>
            <p:nvPr/>
          </p:nvCxnSpPr>
          <p:spPr>
            <a:xfrm rot="5400000" flipH="1" flipV="1">
              <a:off x="1883137" y="1634586"/>
              <a:ext cx="18" cy="757131"/>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01920A-3052-4FF7-BCBF-94AA7C813280}"/>
                </a:ext>
              </a:extLst>
            </p:cNvPr>
            <p:cNvCxnSpPr>
              <a:cxnSpLocks/>
            </p:cNvCxnSpPr>
            <p:nvPr/>
          </p:nvCxnSpPr>
          <p:spPr>
            <a:xfrm rot="5400000" flipH="1">
              <a:off x="926288" y="1442131"/>
              <a:ext cx="676096" cy="465927"/>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3E50548-4D57-4DA3-9C07-F6C18503B1A9}"/>
                </a:ext>
              </a:extLst>
            </p:cNvPr>
            <p:cNvCxnSpPr>
              <a:cxnSpLocks/>
            </p:cNvCxnSpPr>
            <p:nvPr/>
          </p:nvCxnSpPr>
          <p:spPr>
            <a:xfrm rot="5400000">
              <a:off x="1114423" y="2396301"/>
              <a:ext cx="772021" cy="5703"/>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FB6302-11DA-44C8-9566-B3646806AD08}"/>
                </a:ext>
              </a:extLst>
            </p:cNvPr>
            <p:cNvSpPr txBox="1"/>
            <p:nvPr/>
          </p:nvSpPr>
          <p:spPr>
            <a:xfrm rot="5400000">
              <a:off x="2027487" y="1858083"/>
              <a:ext cx="913038" cy="461665"/>
            </a:xfrm>
            <a:prstGeom prst="rect">
              <a:avLst/>
            </a:prstGeom>
            <a:noFill/>
          </p:spPr>
          <p:txBody>
            <a:bodyPr wrap="square" rtlCol="0">
              <a:spAutoFit/>
            </a:bodyPr>
            <a:lstStyle/>
            <a:p>
              <a:r>
                <a:rPr lang="en-IN" sz="2400" b="1" dirty="0">
                  <a:solidFill>
                    <a:schemeClr val="accent1">
                      <a:lumMod val="50000"/>
                    </a:schemeClr>
                  </a:solidFill>
                  <a:latin typeface="+mn-lt"/>
                </a:rPr>
                <a:t>Z-axis</a:t>
              </a:r>
            </a:p>
          </p:txBody>
        </p:sp>
        <p:sp>
          <p:nvSpPr>
            <p:cNvPr id="17" name="TextBox 16">
              <a:extLst>
                <a:ext uri="{FF2B5EF4-FFF2-40B4-BE49-F238E27FC236}">
                  <a16:creationId xmlns:a16="http://schemas.microsoft.com/office/drawing/2014/main" id="{2EDB57E8-AF30-479F-98F6-4FA135DBBA04}"/>
                </a:ext>
              </a:extLst>
            </p:cNvPr>
            <p:cNvSpPr txBox="1"/>
            <p:nvPr/>
          </p:nvSpPr>
          <p:spPr>
            <a:xfrm rot="5400000">
              <a:off x="1264024" y="2665645"/>
              <a:ext cx="960902" cy="461665"/>
            </a:xfrm>
            <a:prstGeom prst="rect">
              <a:avLst/>
            </a:prstGeom>
            <a:noFill/>
          </p:spPr>
          <p:txBody>
            <a:bodyPr wrap="square" rtlCol="0">
              <a:spAutoFit/>
            </a:bodyPr>
            <a:lstStyle/>
            <a:p>
              <a:r>
                <a:rPr lang="en-IN" sz="2400" b="1" dirty="0">
                  <a:solidFill>
                    <a:schemeClr val="accent1">
                      <a:lumMod val="50000"/>
                    </a:schemeClr>
                  </a:solidFill>
                  <a:latin typeface="+mn-lt"/>
                </a:rPr>
                <a:t>Y-axis</a:t>
              </a:r>
            </a:p>
          </p:txBody>
        </p:sp>
        <p:sp>
          <p:nvSpPr>
            <p:cNvPr id="18" name="TextBox 17">
              <a:extLst>
                <a:ext uri="{FF2B5EF4-FFF2-40B4-BE49-F238E27FC236}">
                  <a16:creationId xmlns:a16="http://schemas.microsoft.com/office/drawing/2014/main" id="{DD8B4472-1EBF-4E1C-9E89-91B3E7161DF2}"/>
                </a:ext>
              </a:extLst>
            </p:cNvPr>
            <p:cNvSpPr txBox="1"/>
            <p:nvPr/>
          </p:nvSpPr>
          <p:spPr>
            <a:xfrm rot="5400000">
              <a:off x="815604" y="898364"/>
              <a:ext cx="960902" cy="461665"/>
            </a:xfrm>
            <a:prstGeom prst="rect">
              <a:avLst/>
            </a:prstGeom>
            <a:noFill/>
          </p:spPr>
          <p:txBody>
            <a:bodyPr wrap="square" rtlCol="0">
              <a:spAutoFit/>
            </a:bodyPr>
            <a:lstStyle/>
            <a:p>
              <a:r>
                <a:rPr lang="en-IN" sz="2400" b="1" dirty="0">
                  <a:solidFill>
                    <a:schemeClr val="accent1">
                      <a:lumMod val="50000"/>
                    </a:schemeClr>
                  </a:solidFill>
                  <a:latin typeface="+mn-lt"/>
                </a:rPr>
                <a:t>X-axis</a:t>
              </a:r>
            </a:p>
          </p:txBody>
        </p:sp>
        <p:sp>
          <p:nvSpPr>
            <p:cNvPr id="19" name="Cylinder 18">
              <a:extLst>
                <a:ext uri="{FF2B5EF4-FFF2-40B4-BE49-F238E27FC236}">
                  <a16:creationId xmlns:a16="http://schemas.microsoft.com/office/drawing/2014/main" id="{04996F8A-B08E-4672-8A45-7E80B5FFF0EB}"/>
                </a:ext>
              </a:extLst>
            </p:cNvPr>
            <p:cNvSpPr/>
            <p:nvPr/>
          </p:nvSpPr>
          <p:spPr>
            <a:xfrm rot="5400000">
              <a:off x="1119811" y="1567772"/>
              <a:ext cx="828068" cy="913039"/>
            </a:xfrm>
            <a:prstGeom prst="can">
              <a:avLst/>
            </a:prstGeom>
            <a:solidFill>
              <a:schemeClr val="accent1">
                <a:lumMod val="50000"/>
                <a:alpha val="83000"/>
              </a:schemeClr>
            </a:solidFill>
            <a:ln w="25400">
              <a:solidFill>
                <a:schemeClr val="accent1">
                  <a:lumMod val="50000"/>
                  <a:alpha val="79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Up-Down 19">
              <a:extLst>
                <a:ext uri="{FF2B5EF4-FFF2-40B4-BE49-F238E27FC236}">
                  <a16:creationId xmlns:a16="http://schemas.microsoft.com/office/drawing/2014/main" id="{612AB3CB-B13B-4C5F-851F-0C333D85EE81}"/>
                </a:ext>
              </a:extLst>
            </p:cNvPr>
            <p:cNvSpPr/>
            <p:nvPr/>
          </p:nvSpPr>
          <p:spPr>
            <a:xfrm rot="5400000">
              <a:off x="1299242" y="1698951"/>
              <a:ext cx="343119" cy="62838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63D25D-D576-4CBE-837F-1B694D76EB4A}"/>
                  </a:ext>
                </a:extLst>
              </p:cNvPr>
              <p:cNvSpPr txBox="1"/>
              <p:nvPr/>
            </p:nvSpPr>
            <p:spPr>
              <a:xfrm>
                <a:off x="3662406" y="1093212"/>
                <a:ext cx="4712324" cy="78380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IN" sz="2400" i="1" dirty="0" smtClean="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𝐸</m:t>
                          </m:r>
                        </m:e>
                        <m:sub>
                          <m:r>
                            <a:rPr lang="en-US" sz="2400" b="0" i="1" dirty="0" smtClean="0">
                              <a:solidFill>
                                <a:schemeClr val="tx1"/>
                              </a:solidFill>
                              <a:latin typeface="Cambria Math" panose="02040503050406030204" pitchFamily="18" charset="0"/>
                            </a:rPr>
                            <m:t>𝑠h𝑎𝑝𝑒</m:t>
                          </m:r>
                        </m:sub>
                      </m:sSub>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𝜃</m:t>
                          </m:r>
                          <m:r>
                            <a:rPr lang="en-IN" sz="2400" i="0" dirty="0">
                              <a:solidFill>
                                <a:schemeClr val="tx1"/>
                              </a:solidFill>
                              <a:latin typeface="Cambria Math" panose="02040503050406030204" pitchFamily="18" charset="0"/>
                            </a:rPr>
                            <m:t>,</m:t>
                          </m:r>
                          <m:r>
                            <a:rPr lang="el-GR" sz="2400" i="1" dirty="0">
                              <a:latin typeface="Cambria Math" panose="02040503050406030204" pitchFamily="18" charset="0"/>
                              <a:ea typeface="Cambria Math" panose="02040503050406030204" pitchFamily="18" charset="0"/>
                              <a:cs typeface="Arial" panose="020B0604020202020204" pitchFamily="34" charset="0"/>
                            </a:rPr>
                            <m:t>𝜑</m:t>
                          </m:r>
                        </m:e>
                      </m:d>
                      <m:r>
                        <a:rPr lang="en-IN" sz="2400" i="0" dirty="0">
                          <a:solidFill>
                            <a:schemeClr val="tx1"/>
                          </a:solidFill>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Sub>
                        <m:sSubPr>
                          <m:ctrlPr>
                            <a:rPr lang="en-IN" sz="2400" i="1" dirty="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r>
                            <a:rPr lang="en-IN" sz="2400" b="0" i="0" dirty="0" smtClean="0">
                              <a:solidFill>
                                <a:schemeClr val="tx1"/>
                              </a:solidFill>
                              <a:latin typeface="Cambria Math" panose="02040503050406030204" pitchFamily="18" charset="0"/>
                            </a:rPr>
                            <m:t> </m:t>
                          </m:r>
                        </m:sub>
                      </m:sSub>
                      <m:sSubSup>
                        <m:sSubSupPr>
                          <m:ctrlPr>
                            <a:rPr lang="en-IN" sz="2400" i="1" dirty="0">
                              <a:solidFill>
                                <a:schemeClr val="tx1"/>
                              </a:solidFill>
                              <a:latin typeface="Cambria Math" panose="02040503050406030204" pitchFamily="18" charset="0"/>
                            </a:rPr>
                          </m:ctrlPr>
                        </m:sSubSupPr>
                        <m:e>
                          <m:r>
                            <a:rPr lang="en-IN" sz="2400" i="1" dirty="0">
                              <a:solidFill>
                                <a:schemeClr val="tx1"/>
                              </a:solidFill>
                              <a:latin typeface="Cambria Math" panose="02040503050406030204" pitchFamily="18" charset="0"/>
                            </a:rPr>
                            <m:t>𝑀</m:t>
                          </m:r>
                        </m:e>
                        <m:sub>
                          <m:r>
                            <m:rPr>
                              <m:sty m:val="p"/>
                            </m:rPr>
                            <a:rPr lang="en-IN" sz="2400" b="0" i="0" dirty="0" smtClean="0">
                              <a:solidFill>
                                <a:schemeClr val="tx1"/>
                              </a:solidFill>
                              <a:latin typeface="Cambria Math" panose="02040503050406030204" pitchFamily="18" charset="0"/>
                            </a:rPr>
                            <m:t>s</m:t>
                          </m:r>
                          <m:r>
                            <a:rPr lang="en-IN" sz="2400" b="0" i="0" dirty="0" smtClean="0">
                              <a:solidFill>
                                <a:schemeClr val="tx1"/>
                              </a:solidFill>
                              <a:latin typeface="Cambria Math" panose="02040503050406030204" pitchFamily="18" charset="0"/>
                            </a:rPr>
                            <m:t> </m:t>
                          </m:r>
                        </m:sub>
                        <m:sup>
                          <m:r>
                            <a:rPr lang="en-IN" sz="2400" i="0" dirty="0">
                              <a:solidFill>
                                <a:schemeClr val="tx1"/>
                              </a:solidFill>
                              <a:latin typeface="Cambria Math" panose="02040503050406030204" pitchFamily="18" charset="0"/>
                            </a:rPr>
                            <m:t>2</m:t>
                          </m:r>
                        </m:sup>
                      </m:sSubSup>
                      <m:r>
                        <a:rPr lang="en-IN" sz="2400" i="1" dirty="0">
                          <a:solidFill>
                            <a:schemeClr val="tx1"/>
                          </a:solidFill>
                          <a:latin typeface="Cambria Math" panose="02040503050406030204" pitchFamily="18" charset="0"/>
                        </a:rPr>
                        <m:t>𝛺</m:t>
                      </m:r>
                      <m:sSub>
                        <m:sSubPr>
                          <m:ctrlPr>
                            <a:rPr lang="en-IN" sz="2400" i="1" dirty="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𝑁</m:t>
                          </m:r>
                        </m:e>
                        <m:sub>
                          <m:r>
                            <a:rPr lang="en-IN" sz="2400" i="1" dirty="0">
                              <a:solidFill>
                                <a:schemeClr val="tx1"/>
                              </a:solidFill>
                              <a:latin typeface="Cambria Math" panose="02040503050406030204" pitchFamily="18" charset="0"/>
                            </a:rPr>
                            <m:t>𝑑</m:t>
                          </m:r>
                        </m:sub>
                      </m:sSub>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𝜃</m:t>
                          </m:r>
                          <m:r>
                            <a:rPr lang="en-IN" sz="2400" i="0" dirty="0">
                              <a:solidFill>
                                <a:schemeClr val="tx1"/>
                              </a:solidFill>
                              <a:latin typeface="Cambria Math" panose="02040503050406030204" pitchFamily="18" charset="0"/>
                            </a:rPr>
                            <m:t>,</m:t>
                          </m:r>
                          <m:r>
                            <a:rPr lang="el-GR" sz="2400" i="1" dirty="0">
                              <a:latin typeface="Cambria Math" panose="02040503050406030204" pitchFamily="18" charset="0"/>
                              <a:ea typeface="Cambria Math" panose="02040503050406030204" pitchFamily="18" charset="0"/>
                              <a:cs typeface="Arial" panose="020B0604020202020204" pitchFamily="34" charset="0"/>
                            </a:rPr>
                            <m:t>𝜑</m:t>
                          </m:r>
                        </m:e>
                      </m:d>
                    </m:oMath>
                  </m:oMathPara>
                </a14:m>
                <a:endParaRPr lang="en-IN" sz="2400" dirty="0">
                  <a:solidFill>
                    <a:schemeClr val="tx1"/>
                  </a:solidFill>
                  <a:latin typeface="+mn-lt"/>
                  <a:cs typeface="Arial" panose="020B0604020202020204" pitchFamily="34" charset="0"/>
                </a:endParaRPr>
              </a:p>
            </p:txBody>
          </p:sp>
        </mc:Choice>
        <mc:Fallback xmlns="">
          <p:sp>
            <p:nvSpPr>
              <p:cNvPr id="21" name="TextBox 20">
                <a:extLst>
                  <a:ext uri="{FF2B5EF4-FFF2-40B4-BE49-F238E27FC236}">
                    <a16:creationId xmlns:a16="http://schemas.microsoft.com/office/drawing/2014/main" id="{2D63D25D-D576-4CBE-837F-1B694D76EB4A}"/>
                  </a:ext>
                </a:extLst>
              </p:cNvPr>
              <p:cNvSpPr txBox="1">
                <a:spLocks noRot="1" noChangeAspect="1" noMove="1" noResize="1" noEditPoints="1" noAdjustHandles="1" noChangeArrowheads="1" noChangeShapeType="1" noTextEdit="1"/>
              </p:cNvSpPr>
              <p:nvPr/>
            </p:nvSpPr>
            <p:spPr>
              <a:xfrm>
                <a:off x="3662406" y="1093212"/>
                <a:ext cx="4712324" cy="78380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5E13D44-5DFF-4C28-AAC2-3F9C2A8B33A8}"/>
                  </a:ext>
                </a:extLst>
              </p:cNvPr>
              <p:cNvSpPr txBox="1"/>
              <p:nvPr/>
            </p:nvSpPr>
            <p:spPr>
              <a:xfrm>
                <a:off x="2444203" y="3256869"/>
                <a:ext cx="6496998" cy="78380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IN" sz="2400" i="1" dirty="0" smtClean="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𝐸</m:t>
                          </m:r>
                        </m:e>
                        <m:sub>
                          <m:r>
                            <a:rPr lang="en-US" sz="2400" b="0" i="1" dirty="0" smtClean="0">
                              <a:solidFill>
                                <a:schemeClr val="tx1"/>
                              </a:solidFill>
                              <a:latin typeface="Cambria Math" panose="02040503050406030204" pitchFamily="18" charset="0"/>
                            </a:rPr>
                            <m:t>𝑠h𝑎𝑝𝑒</m:t>
                          </m:r>
                        </m:sub>
                      </m:sSub>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𝜃</m:t>
                          </m:r>
                          <m:r>
                            <a:rPr lang="en-IN" sz="2400" i="0" dirty="0">
                              <a:solidFill>
                                <a:schemeClr val="tx1"/>
                              </a:solidFill>
                              <a:latin typeface="Cambria Math" panose="02040503050406030204" pitchFamily="18" charset="0"/>
                            </a:rPr>
                            <m:t>,</m:t>
                          </m:r>
                          <m:r>
                            <a:rPr lang="el-GR" sz="2400" i="1" dirty="0">
                              <a:latin typeface="Cambria Math" panose="02040503050406030204" pitchFamily="18" charset="0"/>
                              <a:ea typeface="Cambria Math" panose="02040503050406030204" pitchFamily="18" charset="0"/>
                              <a:cs typeface="Arial" panose="020B0604020202020204" pitchFamily="34" charset="0"/>
                            </a:rPr>
                            <m:t>𝜑</m:t>
                          </m:r>
                        </m:e>
                      </m:d>
                      <m:r>
                        <a:rPr lang="en-IN" sz="2400" i="0" dirty="0">
                          <a:solidFill>
                            <a:schemeClr val="tx1"/>
                          </a:solidFill>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Sub>
                        <m:sSubPr>
                          <m:ctrlPr>
                            <a:rPr lang="en-IN" sz="2400" i="1" dirty="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r>
                            <a:rPr lang="en-IN" sz="2400" b="0" i="0" dirty="0" smtClean="0">
                              <a:solidFill>
                                <a:schemeClr val="tx1"/>
                              </a:solidFill>
                              <a:latin typeface="Cambria Math" panose="02040503050406030204" pitchFamily="18" charset="0"/>
                            </a:rPr>
                            <m:t> </m:t>
                          </m:r>
                        </m:sub>
                      </m:sSub>
                      <m:sSub>
                        <m:sSubPr>
                          <m:ctrlPr>
                            <a:rPr lang="en-IN"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𝑀</m:t>
                          </m:r>
                        </m:e>
                        <m:sub>
                          <m:r>
                            <a:rPr lang="en-US" sz="2400" b="0" i="1" dirty="0" smtClean="0">
                              <a:solidFill>
                                <a:schemeClr val="tx1"/>
                              </a:solidFill>
                              <a:latin typeface="Cambria Math" panose="02040503050406030204" pitchFamily="18" charset="0"/>
                            </a:rPr>
                            <m:t>𝑠</m:t>
                          </m:r>
                        </m:sub>
                      </m:sSub>
                      <m:d>
                        <m:dPr>
                          <m:begChr m:val="["/>
                          <m:endChr m:val="]"/>
                          <m:ctrlPr>
                            <a:rPr lang="en-US" sz="2400" b="0" i="1" dirty="0" smtClean="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r>
                            <a:rPr lang="en-US" sz="2400" b="0" i="1" dirty="0" smtClean="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𝑑</m:t>
                              </m:r>
                            </m:sub>
                          </m:sSub>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𝐶𝑜𝑠</m:t>
                              </m:r>
                            </m:e>
                            <m:sup>
                              <m:r>
                                <a:rPr lang="en-US" sz="2400" i="1" dirty="0">
                                  <a:solidFill>
                                    <a:schemeClr val="tx1"/>
                                  </a:solidFill>
                                  <a:latin typeface="Cambria Math" panose="02040503050406030204" pitchFamily="18" charset="0"/>
                                </a:rPr>
                                <m:t>2</m:t>
                              </m:r>
                            </m:sup>
                          </m:sSup>
                          <m:r>
                            <a:rPr lang="el-GR" sz="2400" i="1" dirty="0">
                              <a:latin typeface="Cambria Math" panose="02040503050406030204" pitchFamily="18" charset="0"/>
                              <a:ea typeface="Cambria Math" panose="02040503050406030204" pitchFamily="18" charset="0"/>
                              <a:cs typeface="Arial" panose="020B0604020202020204" pitchFamily="34" charset="0"/>
                            </a:rPr>
                            <m:t>𝜑</m:t>
                          </m:r>
                        </m:e>
                      </m:d>
                      <m:r>
                        <a:rPr lang="en-US" sz="2400" b="0" i="1" dirty="0" smtClean="0">
                          <a:solidFill>
                            <a:schemeClr val="tx1"/>
                          </a:solidFill>
                          <a:latin typeface="Cambria Math" panose="02040503050406030204" pitchFamily="18" charset="0"/>
                          <a:ea typeface="Cambria Math" panose="02040503050406030204" pitchFamily="18" charset="0"/>
                        </a:rPr>
                        <m:t> </m:t>
                      </m:r>
                      <m:r>
                        <a:rPr lang="en-IN" sz="2400" i="1" dirty="0">
                          <a:solidFill>
                            <a:schemeClr val="tx1"/>
                          </a:solidFill>
                          <a:latin typeface="Cambria Math" panose="02040503050406030204" pitchFamily="18" charset="0"/>
                        </a:rPr>
                        <m:t>𝛺</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𝑆𝑖𝑛</m:t>
                          </m:r>
                        </m:e>
                        <m:sup>
                          <m:r>
                            <a:rPr lang="en-US"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𝜃</m:t>
                      </m:r>
                    </m:oMath>
                  </m:oMathPara>
                </a14:m>
                <a:endParaRPr lang="en-IN" sz="2400" dirty="0">
                  <a:solidFill>
                    <a:schemeClr val="tx1"/>
                  </a:solidFill>
                  <a:latin typeface="+mn-lt"/>
                  <a:cs typeface="Arial" panose="020B0604020202020204" pitchFamily="34" charset="0"/>
                </a:endParaRPr>
              </a:p>
            </p:txBody>
          </p:sp>
        </mc:Choice>
        <mc:Fallback xmlns="">
          <p:sp>
            <p:nvSpPr>
              <p:cNvPr id="22" name="TextBox 21">
                <a:extLst>
                  <a:ext uri="{FF2B5EF4-FFF2-40B4-BE49-F238E27FC236}">
                    <a16:creationId xmlns:a16="http://schemas.microsoft.com/office/drawing/2014/main" id="{75E13D44-5DFF-4C28-AAC2-3F9C2A8B33A8}"/>
                  </a:ext>
                </a:extLst>
              </p:cNvPr>
              <p:cNvSpPr txBox="1">
                <a:spLocks noRot="1" noChangeAspect="1" noMove="1" noResize="1" noEditPoints="1" noAdjustHandles="1" noChangeArrowheads="1" noChangeShapeType="1" noTextEdit="1"/>
              </p:cNvSpPr>
              <p:nvPr/>
            </p:nvSpPr>
            <p:spPr>
              <a:xfrm>
                <a:off x="2444203" y="3256869"/>
                <a:ext cx="6496998" cy="7838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80D414D-E7DD-46C5-9E80-B1671FBD3F71}"/>
                  </a:ext>
                </a:extLst>
              </p:cNvPr>
              <p:cNvSpPr txBox="1"/>
              <p:nvPr/>
            </p:nvSpPr>
            <p:spPr>
              <a:xfrm>
                <a:off x="187657" y="5457475"/>
                <a:ext cx="1643140" cy="707886"/>
              </a:xfrm>
              <a:prstGeom prst="rect">
                <a:avLst/>
              </a:prstGeom>
              <a:noFill/>
              <a:ln>
                <a:solidFill>
                  <a:schemeClr val="accent1">
                    <a:lumMod val="20000"/>
                    <a:lumOff val="8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Arial" panose="020B0604020202020204" pitchFamily="34" charset="0"/>
                        </a:rPr>
                        <m:t>𝐸𝑎𝑠𝑦</m:t>
                      </m:r>
                      <m:r>
                        <a:rPr lang="en-US" sz="2000" b="0" i="1" dirty="0" smtClean="0">
                          <a:latin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cs typeface="Arial" panose="020B0604020202020204" pitchFamily="34" charset="0"/>
                        </a:rPr>
                        <m:t>𝑎𝑥𝑖𝑠</m:t>
                      </m:r>
                      <m:r>
                        <a:rPr lang="en-US" sz="2000" b="0" i="1" dirty="0" smtClean="0">
                          <a:latin typeface="Cambria Math" panose="02040503050406030204" pitchFamily="18" charset="0"/>
                          <a:cs typeface="Arial" panose="020B0604020202020204" pitchFamily="34" charset="0"/>
                        </a:rPr>
                        <m:t> </m:t>
                      </m:r>
                    </m:oMath>
                  </m:oMathPara>
                </a14:m>
                <a:endParaRPr lang="en-US" sz="2000" b="0" i="1" dirty="0">
                  <a:latin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=0</m:t>
                          </m:r>
                        </m:e>
                        <m:sup>
                          <m:r>
                            <a:rPr lang="en-US" sz="2000" b="0" i="1" dirty="0" smtClean="0">
                              <a:latin typeface="Cambria Math" panose="02040503050406030204" pitchFamily="18" charset="0"/>
                              <a:cs typeface="Arial" panose="020B0604020202020204" pitchFamily="34" charset="0"/>
                            </a:rPr>
                            <m:t>𝑜</m:t>
                          </m:r>
                        </m:sup>
                      </m:sSup>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180</m:t>
                          </m:r>
                        </m:e>
                        <m:sup>
                          <m:r>
                            <a:rPr lang="en-US" sz="2000" i="1" dirty="0">
                              <a:latin typeface="Cambria Math" panose="02040503050406030204" pitchFamily="18" charset="0"/>
                              <a:cs typeface="Arial" panose="020B0604020202020204" pitchFamily="34" charset="0"/>
                            </a:rPr>
                            <m:t>𝑜</m:t>
                          </m:r>
                        </m:sup>
                      </m:sSup>
                    </m:oMath>
                  </m:oMathPara>
                </a14:m>
                <a:endParaRPr lang="en-IN" sz="2000" b="1" dirty="0">
                  <a:latin typeface="+mn-lt"/>
                </a:endParaRPr>
              </a:p>
            </p:txBody>
          </p:sp>
        </mc:Choice>
        <mc:Fallback xmlns="">
          <p:sp>
            <p:nvSpPr>
              <p:cNvPr id="23" name="TextBox 22">
                <a:extLst>
                  <a:ext uri="{FF2B5EF4-FFF2-40B4-BE49-F238E27FC236}">
                    <a16:creationId xmlns:a16="http://schemas.microsoft.com/office/drawing/2014/main" id="{D80D414D-E7DD-46C5-9E80-B1671FBD3F71}"/>
                  </a:ext>
                </a:extLst>
              </p:cNvPr>
              <p:cNvSpPr txBox="1">
                <a:spLocks noRot="1" noChangeAspect="1" noMove="1" noResize="1" noEditPoints="1" noAdjustHandles="1" noChangeArrowheads="1" noChangeShapeType="1" noTextEdit="1"/>
              </p:cNvSpPr>
              <p:nvPr/>
            </p:nvSpPr>
            <p:spPr>
              <a:xfrm>
                <a:off x="187657" y="5457475"/>
                <a:ext cx="1643140" cy="707886"/>
              </a:xfrm>
              <a:prstGeom prst="rect">
                <a:avLst/>
              </a:prstGeom>
              <a:blipFill>
                <a:blip r:embed="rId8"/>
                <a:stretch>
                  <a:fillRect/>
                </a:stretch>
              </a:blipFill>
              <a:ln>
                <a:solidFill>
                  <a:schemeClr val="accent1">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A2FE2FB-D206-4BA5-BE37-AA849A9C1D81}"/>
                  </a:ext>
                </a:extLst>
              </p:cNvPr>
              <p:cNvSpPr txBox="1"/>
              <p:nvPr/>
            </p:nvSpPr>
            <p:spPr>
              <a:xfrm>
                <a:off x="1994780" y="5463215"/>
                <a:ext cx="1437997" cy="707886"/>
              </a:xfrm>
              <a:prstGeom prst="rect">
                <a:avLst/>
              </a:prstGeom>
              <a:noFill/>
              <a:ln>
                <a:solidFill>
                  <a:schemeClr val="accent1">
                    <a:lumMod val="20000"/>
                    <a:lumOff val="8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Arial" panose="020B0604020202020204" pitchFamily="34" charset="0"/>
                        </a:rPr>
                        <m:t>𝐻𝑎𝑟𝑑</m:t>
                      </m:r>
                      <m:r>
                        <a:rPr lang="en-US" sz="2000" b="0" i="1" dirty="0" smtClean="0">
                          <a:latin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cs typeface="Arial" panose="020B0604020202020204" pitchFamily="34" charset="0"/>
                        </a:rPr>
                        <m:t>𝑎𝑥𝑖𝑠</m:t>
                      </m:r>
                      <m:r>
                        <a:rPr lang="en-US" sz="2000" b="0" i="1" dirty="0" smtClean="0">
                          <a:latin typeface="Cambria Math" panose="02040503050406030204" pitchFamily="18" charset="0"/>
                          <a:cs typeface="Arial" panose="020B0604020202020204" pitchFamily="34" charset="0"/>
                        </a:rPr>
                        <m:t> </m:t>
                      </m:r>
                    </m:oMath>
                  </m:oMathPara>
                </a14:m>
                <a:endParaRPr lang="en-US" sz="2000" b="0" i="1" dirty="0">
                  <a:latin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Arial" panose="020B0604020202020204" pitchFamily="34" charset="0"/>
                        </a:rPr>
                        <m:t> </m:t>
                      </m:r>
                      <m:r>
                        <a:rPr lang="el-GR" sz="2000" i="1" dirty="0" smtClean="0">
                          <a:latin typeface="Cambria Math" panose="02040503050406030204" pitchFamily="18" charset="0"/>
                          <a:cs typeface="Arial" panose="020B0604020202020204" pitchFamily="34" charset="0"/>
                        </a:rPr>
                        <m:t>𝜃</m:t>
                      </m:r>
                      <m:r>
                        <a:rPr lang="en-US" sz="2000" b="0" i="1" dirty="0" smtClean="0">
                          <a:latin typeface="Cambria Math" panose="02040503050406030204" pitchFamily="18" charset="0"/>
                          <a:cs typeface="Arial" panose="020B0604020202020204" pitchFamily="34" charset="0"/>
                        </a:rPr>
                        <m:t>=9</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0</m:t>
                          </m:r>
                        </m:e>
                        <m:sup>
                          <m:r>
                            <a:rPr lang="en-US" sz="2000" b="0" i="1" dirty="0" smtClean="0">
                              <a:latin typeface="Cambria Math" panose="02040503050406030204" pitchFamily="18" charset="0"/>
                              <a:cs typeface="Arial" panose="020B0604020202020204" pitchFamily="34" charset="0"/>
                            </a:rPr>
                            <m:t>𝑜</m:t>
                          </m:r>
                        </m:sup>
                      </m:sSup>
                    </m:oMath>
                  </m:oMathPara>
                </a14:m>
                <a:endParaRPr lang="en-IN" sz="2000" b="1" dirty="0">
                  <a:latin typeface="+mn-lt"/>
                </a:endParaRPr>
              </a:p>
            </p:txBody>
          </p:sp>
        </mc:Choice>
        <mc:Fallback xmlns="">
          <p:sp>
            <p:nvSpPr>
              <p:cNvPr id="24" name="TextBox 23">
                <a:extLst>
                  <a:ext uri="{FF2B5EF4-FFF2-40B4-BE49-F238E27FC236}">
                    <a16:creationId xmlns:a16="http://schemas.microsoft.com/office/drawing/2014/main" id="{AA2FE2FB-D206-4BA5-BE37-AA849A9C1D81}"/>
                  </a:ext>
                </a:extLst>
              </p:cNvPr>
              <p:cNvSpPr txBox="1">
                <a:spLocks noRot="1" noChangeAspect="1" noMove="1" noResize="1" noEditPoints="1" noAdjustHandles="1" noChangeArrowheads="1" noChangeShapeType="1" noTextEdit="1"/>
              </p:cNvSpPr>
              <p:nvPr/>
            </p:nvSpPr>
            <p:spPr>
              <a:xfrm>
                <a:off x="1994780" y="5463215"/>
                <a:ext cx="1437997" cy="707886"/>
              </a:xfrm>
              <a:prstGeom prst="rect">
                <a:avLst/>
              </a:prstGeom>
              <a:blipFill>
                <a:blip r:embed="rId9"/>
                <a:stretch>
                  <a:fillRect/>
                </a:stretch>
              </a:blipFill>
              <a:ln>
                <a:solidFill>
                  <a:schemeClr val="accent1">
                    <a:lumMod val="20000"/>
                    <a:lumOff val="80000"/>
                  </a:schemeClr>
                </a:solidFill>
              </a:ln>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DFF94960-ECD9-4833-B47A-732B21629308}"/>
              </a:ext>
            </a:extLst>
          </p:cNvPr>
          <p:cNvGrpSpPr/>
          <p:nvPr/>
        </p:nvGrpSpPr>
        <p:grpSpPr>
          <a:xfrm rot="16200000">
            <a:off x="486677" y="3051007"/>
            <a:ext cx="2012790" cy="2405997"/>
            <a:chOff x="5549699" y="1270376"/>
            <a:chExt cx="2012790" cy="2405997"/>
          </a:xfrm>
        </p:grpSpPr>
        <p:cxnSp>
          <p:nvCxnSpPr>
            <p:cNvPr id="26" name="Straight Arrow Connector 25">
              <a:extLst>
                <a:ext uri="{FF2B5EF4-FFF2-40B4-BE49-F238E27FC236}">
                  <a16:creationId xmlns:a16="http://schemas.microsoft.com/office/drawing/2014/main" id="{1322E313-81FB-4329-8284-AE1F5EDF28BF}"/>
                </a:ext>
              </a:extLst>
            </p:cNvPr>
            <p:cNvCxnSpPr>
              <a:cxnSpLocks/>
            </p:cNvCxnSpPr>
            <p:nvPr/>
          </p:nvCxnSpPr>
          <p:spPr>
            <a:xfrm rot="5400000" flipH="1">
              <a:off x="5831927" y="1937214"/>
              <a:ext cx="576906" cy="33604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B95AB5-C6F0-4843-91F0-FA8868E7CCE4}"/>
                </a:ext>
              </a:extLst>
            </p:cNvPr>
            <p:cNvCxnSpPr>
              <a:cxnSpLocks/>
            </p:cNvCxnSpPr>
            <p:nvPr/>
          </p:nvCxnSpPr>
          <p:spPr>
            <a:xfrm rot="5400000" flipH="1" flipV="1">
              <a:off x="6697089" y="1969421"/>
              <a:ext cx="8571" cy="8329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109053-3F7E-4AE5-9416-BE6DBD5978AF}"/>
                </a:ext>
              </a:extLst>
            </p:cNvPr>
            <p:cNvCxnSpPr>
              <a:cxnSpLocks/>
            </p:cNvCxnSpPr>
            <p:nvPr/>
          </p:nvCxnSpPr>
          <p:spPr>
            <a:xfrm rot="5400000">
              <a:off x="5865114" y="2790187"/>
              <a:ext cx="824198" cy="203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5D76599-CC85-418F-81E3-810E2F489539}"/>
                </a:ext>
              </a:extLst>
            </p:cNvPr>
            <p:cNvSpPr txBox="1"/>
            <p:nvPr/>
          </p:nvSpPr>
          <p:spPr>
            <a:xfrm rot="5400000">
              <a:off x="5290831" y="1529244"/>
              <a:ext cx="979402" cy="461665"/>
            </a:xfrm>
            <a:prstGeom prst="rect">
              <a:avLst/>
            </a:prstGeom>
            <a:noFill/>
          </p:spPr>
          <p:txBody>
            <a:bodyPr wrap="square" rtlCol="0">
              <a:spAutoFit/>
            </a:bodyPr>
            <a:lstStyle/>
            <a:p>
              <a:r>
                <a:rPr lang="en-US" sz="2400" dirty="0">
                  <a:latin typeface="+mn-lt"/>
                </a:rPr>
                <a:t>x-axis</a:t>
              </a:r>
            </a:p>
          </p:txBody>
        </p:sp>
        <p:sp>
          <p:nvSpPr>
            <p:cNvPr id="30" name="TextBox 29">
              <a:extLst>
                <a:ext uri="{FF2B5EF4-FFF2-40B4-BE49-F238E27FC236}">
                  <a16:creationId xmlns:a16="http://schemas.microsoft.com/office/drawing/2014/main" id="{E967881E-80E1-4CAE-A07A-688CE5DA448D}"/>
                </a:ext>
              </a:extLst>
            </p:cNvPr>
            <p:cNvSpPr txBox="1"/>
            <p:nvPr/>
          </p:nvSpPr>
          <p:spPr>
            <a:xfrm rot="5400000">
              <a:off x="6043233" y="2978533"/>
              <a:ext cx="934014"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y-axis</a:t>
              </a:r>
            </a:p>
          </p:txBody>
        </p:sp>
        <p:sp>
          <p:nvSpPr>
            <p:cNvPr id="31" name="TextBox 30">
              <a:extLst>
                <a:ext uri="{FF2B5EF4-FFF2-40B4-BE49-F238E27FC236}">
                  <a16:creationId xmlns:a16="http://schemas.microsoft.com/office/drawing/2014/main" id="{C0D3CC52-2E96-4F48-8DA8-0484BCCEC2DC}"/>
                </a:ext>
              </a:extLst>
            </p:cNvPr>
            <p:cNvSpPr txBox="1"/>
            <p:nvPr/>
          </p:nvSpPr>
          <p:spPr>
            <a:xfrm rot="5400000">
              <a:off x="6840197" y="2252790"/>
              <a:ext cx="982919"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z-axis</a:t>
              </a:r>
            </a:p>
          </p:txBody>
        </p:sp>
        <p:cxnSp>
          <p:nvCxnSpPr>
            <p:cNvPr id="32" name="Straight Arrow Connector 31">
              <a:extLst>
                <a:ext uri="{FF2B5EF4-FFF2-40B4-BE49-F238E27FC236}">
                  <a16:creationId xmlns:a16="http://schemas.microsoft.com/office/drawing/2014/main" id="{6E352475-8EEE-43D7-B9C4-618D3E84DF22}"/>
                </a:ext>
              </a:extLst>
            </p:cNvPr>
            <p:cNvCxnSpPr>
              <a:cxnSpLocks/>
            </p:cNvCxnSpPr>
            <p:nvPr/>
          </p:nvCxnSpPr>
          <p:spPr>
            <a:xfrm rot="5400000" flipH="1" flipV="1">
              <a:off x="5955419" y="2039918"/>
              <a:ext cx="679761" cy="20778"/>
            </a:xfrm>
            <a:prstGeom prst="straightConnector1">
              <a:avLst/>
            </a:prstGeom>
            <a:ln w="12700">
              <a:solidFill>
                <a:schemeClr val="accent1">
                  <a:alpha val="3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4EEBB8-61D7-4F03-9BAD-CBFA920CB4D5}"/>
                </a:ext>
              </a:extLst>
            </p:cNvPr>
            <p:cNvCxnSpPr>
              <a:cxnSpLocks/>
            </p:cNvCxnSpPr>
            <p:nvPr/>
          </p:nvCxnSpPr>
          <p:spPr>
            <a:xfrm rot="5400000" flipV="1">
              <a:off x="6345080" y="2328485"/>
              <a:ext cx="461669" cy="569841"/>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Graphic 40" descr="Line arrow Counter clockwise curve">
              <a:extLst>
                <a:ext uri="{FF2B5EF4-FFF2-40B4-BE49-F238E27FC236}">
                  <a16:creationId xmlns:a16="http://schemas.microsoft.com/office/drawing/2014/main" id="{3C6575BD-4E86-4498-BDD7-E7DE0968C0CE}"/>
                </a:ext>
              </a:extLst>
            </p:cNvPr>
            <p:cNvSpPr/>
            <p:nvPr/>
          </p:nvSpPr>
          <p:spPr>
            <a:xfrm rot="774481" flipV="1">
              <a:off x="6603710" y="2372999"/>
              <a:ext cx="156126" cy="267824"/>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p:cxnSp>
          <p:nvCxnSpPr>
            <p:cNvPr id="35" name="Straight Arrow Connector 34">
              <a:extLst>
                <a:ext uri="{FF2B5EF4-FFF2-40B4-BE49-F238E27FC236}">
                  <a16:creationId xmlns:a16="http://schemas.microsoft.com/office/drawing/2014/main" id="{A62383C5-D449-44B4-90C0-B197BD2B2AF1}"/>
                </a:ext>
              </a:extLst>
            </p:cNvPr>
            <p:cNvCxnSpPr>
              <a:cxnSpLocks/>
            </p:cNvCxnSpPr>
            <p:nvPr/>
          </p:nvCxnSpPr>
          <p:spPr>
            <a:xfrm rot="5400000">
              <a:off x="5889721" y="2331375"/>
              <a:ext cx="338015" cy="433581"/>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Graphic 40" descr="Line arrow Counter clockwise curve">
              <a:extLst>
                <a:ext uri="{FF2B5EF4-FFF2-40B4-BE49-F238E27FC236}">
                  <a16:creationId xmlns:a16="http://schemas.microsoft.com/office/drawing/2014/main" id="{8CD66CB5-66C6-4D49-8C7E-B2D41404F424}"/>
                </a:ext>
              </a:extLst>
            </p:cNvPr>
            <p:cNvSpPr/>
            <p:nvPr/>
          </p:nvSpPr>
          <p:spPr>
            <a:xfrm rot="12631948">
              <a:off x="6015222" y="2193644"/>
              <a:ext cx="177269" cy="280848"/>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55120DC-E401-4CA7-A8C1-4CA9D57BD720}"/>
                    </a:ext>
                  </a:extLst>
                </p:cNvPr>
                <p:cNvSpPr txBox="1"/>
                <p:nvPr/>
              </p:nvSpPr>
              <p:spPr>
                <a:xfrm rot="5400000">
                  <a:off x="6811623" y="2304027"/>
                  <a:ext cx="2872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37" name="TextBox 36">
                  <a:extLst>
                    <a:ext uri="{FF2B5EF4-FFF2-40B4-BE49-F238E27FC236}">
                      <a16:creationId xmlns:a16="http://schemas.microsoft.com/office/drawing/2014/main" id="{955120DC-E401-4CA7-A8C1-4CA9D57BD720}"/>
                    </a:ext>
                  </a:extLst>
                </p:cNvPr>
                <p:cNvSpPr txBox="1">
                  <a:spLocks noRot="1" noChangeAspect="1" noMove="1" noResize="1" noEditPoints="1" noAdjustHandles="1" noChangeArrowheads="1" noChangeShapeType="1" noTextEdit="1"/>
                </p:cNvSpPr>
                <p:nvPr/>
              </p:nvSpPr>
              <p:spPr>
                <a:xfrm rot="5400000">
                  <a:off x="6811623" y="2304027"/>
                  <a:ext cx="287292" cy="461665"/>
                </a:xfrm>
                <a:prstGeom prst="rect">
                  <a:avLst/>
                </a:prstGeom>
                <a:blipFill>
                  <a:blip r:embed="rId10"/>
                  <a:stretch>
                    <a:fillRect l="-4167" r="-27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4CB6686-E416-4BCE-BF7E-ED60D23A14CF}"/>
                    </a:ext>
                  </a:extLst>
                </p:cNvPr>
                <p:cNvSpPr txBox="1"/>
                <p:nvPr/>
              </p:nvSpPr>
              <p:spPr>
                <a:xfrm rot="5400000">
                  <a:off x="5781361" y="1979395"/>
                  <a:ext cx="352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𝜑</m:t>
                        </m:r>
                      </m:oMath>
                    </m:oMathPara>
                  </a14:m>
                  <a:endParaRPr lang="en-US" sz="2400" dirty="0"/>
                </a:p>
              </p:txBody>
            </p:sp>
          </mc:Choice>
          <mc:Fallback xmlns="">
            <p:sp>
              <p:nvSpPr>
                <p:cNvPr id="38" name="TextBox 37">
                  <a:extLst>
                    <a:ext uri="{FF2B5EF4-FFF2-40B4-BE49-F238E27FC236}">
                      <a16:creationId xmlns:a16="http://schemas.microsoft.com/office/drawing/2014/main" id="{44CB6686-E416-4BCE-BF7E-ED60D23A14CF}"/>
                    </a:ext>
                  </a:extLst>
                </p:cNvPr>
                <p:cNvSpPr txBox="1">
                  <a:spLocks noRot="1" noChangeAspect="1" noMove="1" noResize="1" noEditPoints="1" noAdjustHandles="1" noChangeArrowheads="1" noChangeShapeType="1" noTextEdit="1"/>
                </p:cNvSpPr>
                <p:nvPr/>
              </p:nvSpPr>
              <p:spPr>
                <a:xfrm rot="5400000">
                  <a:off x="5781361" y="1979395"/>
                  <a:ext cx="352308" cy="461665"/>
                </a:xfrm>
                <a:prstGeom prst="rect">
                  <a:avLst/>
                </a:prstGeom>
                <a:blipFill>
                  <a:blip r:embed="rId11"/>
                  <a:stretch>
                    <a:fillRect l="-5172" r="-15517" b="-13158"/>
                  </a:stretch>
                </a:blipFill>
              </p:spPr>
              <p:txBody>
                <a:bodyPr/>
                <a:lstStyle/>
                <a:p>
                  <a:r>
                    <a:rPr lang="en-US">
                      <a:noFill/>
                    </a:rPr>
                    <a:t> </a:t>
                  </a:r>
                </a:p>
              </p:txBody>
            </p:sp>
          </mc:Fallback>
        </mc:AlternateContent>
      </p:grpSp>
    </p:spTree>
    <p:extLst>
      <p:ext uri="{BB962C8B-B14F-4D97-AF65-F5344CB8AC3E}">
        <p14:creationId xmlns:p14="http://schemas.microsoft.com/office/powerpoint/2010/main" val="294263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21" grpId="0" animBg="1"/>
      <p:bldP spid="22" grpId="0" animBg="1"/>
      <p:bldP spid="23"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83BB-F925-4464-A1D9-84324C11F57B}"/>
              </a:ext>
            </a:extLst>
          </p:cNvPr>
          <p:cNvSpPr>
            <a:spLocks noGrp="1"/>
          </p:cNvSpPr>
          <p:nvPr>
            <p:ph type="title"/>
          </p:nvPr>
        </p:nvSpPr>
        <p:spPr/>
        <p:txBody>
          <a:bodyPr>
            <a:normAutofit/>
          </a:bodyPr>
          <a:lstStyle/>
          <a:p>
            <a:r>
              <a:rPr lang="en-IN" dirty="0"/>
              <a:t>H</a:t>
            </a:r>
            <a:r>
              <a:rPr lang="en-IN" baseline="-25000" dirty="0"/>
              <a:t>y</a:t>
            </a:r>
            <a:r>
              <a:rPr lang="en-IN" dirty="0"/>
              <a:t> vs </a:t>
            </a:r>
            <a:r>
              <a:rPr lang="el-GR" dirty="0"/>
              <a:t>θ</a:t>
            </a:r>
            <a:r>
              <a:rPr lang="en-IN" baseline="-25000" dirty="0"/>
              <a:t>min</a:t>
            </a:r>
            <a:endParaRPr lang="en-US" dirty="0"/>
          </a:p>
        </p:txBody>
      </p:sp>
      <p:sp>
        <p:nvSpPr>
          <p:cNvPr id="4" name="Date Placeholder 3">
            <a:extLst>
              <a:ext uri="{FF2B5EF4-FFF2-40B4-BE49-F238E27FC236}">
                <a16:creationId xmlns:a16="http://schemas.microsoft.com/office/drawing/2014/main" id="{D52D438E-D017-4BB6-ADE1-5C0A89700B6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CB9A561C-AE48-4079-A6A7-2E30DC17AC92}"/>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9CF9BFAD-FDE7-406A-86C3-F461595F8067}"/>
              </a:ext>
            </a:extLst>
          </p:cNvPr>
          <p:cNvSpPr>
            <a:spLocks noGrp="1"/>
          </p:cNvSpPr>
          <p:nvPr>
            <p:ph type="sldNum" sz="quarter" idx="12"/>
          </p:nvPr>
        </p:nvSpPr>
        <p:spPr/>
        <p:txBody>
          <a:bodyPr/>
          <a:lstStyle/>
          <a:p>
            <a:fld id="{ABF20D17-0043-4445-9B8B-9F103D2306E2}" type="slidenum">
              <a:rPr lang="en-IN" smtClean="0"/>
              <a:pPr/>
              <a:t>32</a:t>
            </a:fld>
            <a:endParaRPr lang="en-IN"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121D49-9766-42BD-9F16-7EBAA916D929}"/>
                  </a:ext>
                </a:extLst>
              </p:cNvPr>
              <p:cNvSpPr txBox="1"/>
              <p:nvPr/>
            </p:nvSpPr>
            <p:spPr>
              <a:xfrm>
                <a:off x="241856" y="825511"/>
                <a:ext cx="5128762" cy="2213939"/>
              </a:xfrm>
              <a:prstGeom prst="rect">
                <a:avLst/>
              </a:prstGeom>
              <a:solidFill>
                <a:schemeClr val="accent2">
                  <a:lumMod val="20000"/>
                  <a:lumOff val="80000"/>
                </a:schemeClr>
              </a:solidFill>
            </p:spPr>
            <p:txBody>
              <a:bodyPr wrap="square" rtlCol="0">
                <a:spAutoFit/>
              </a:bodyPr>
              <a:lstStyle/>
              <a:p>
                <a:pPr algn="ctr"/>
                <a:r>
                  <a:rPr lang="en-IN" sz="2400" dirty="0">
                    <a:solidFill>
                      <a:schemeClr val="tx1"/>
                    </a:solidFill>
                    <a:latin typeface="+mn-lt"/>
                  </a:rPr>
                  <a:t>Applied field along hard axis (y-axis)</a:t>
                </a:r>
              </a:p>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𝐸</m:t>
                      </m:r>
                      <m:r>
                        <a:rPr lang="en-IN" sz="2400" i="0" dirty="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2</m:t>
                          </m:r>
                        </m:den>
                      </m:f>
                      <m:r>
                        <a:rPr lang="en-US" sz="2400" b="0" i="1" dirty="0" smtClean="0">
                          <a:solidFill>
                            <a:schemeClr val="tx1"/>
                          </a:solidFill>
                          <a:latin typeface="Cambria Math" panose="02040503050406030204" pitchFamily="18" charset="0"/>
                        </a:rPr>
                        <m:t> </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2</m:t>
                              </m:r>
                            </m:sup>
                          </m:sSup>
                        </m:fName>
                        <m:e>
                          <m:r>
                            <a:rPr lang="en-IN" sz="2400" i="1" dirty="0">
                              <a:solidFill>
                                <a:schemeClr val="tx1"/>
                              </a:solidFill>
                              <a:latin typeface="Cambria Math" panose="02040503050406030204" pitchFamily="18" charset="0"/>
                            </a:rPr>
                            <m:t>𝜃</m:t>
                          </m:r>
                        </m:e>
                      </m:func>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𝑦</m:t>
                          </m:r>
                        </m:sub>
                      </m:sSub>
                      <m:func>
                        <m:funcPr>
                          <m:ctrlPr>
                            <a:rPr lang="en-IN" sz="2400" i="1" dirty="0">
                              <a:solidFill>
                                <a:schemeClr val="tx1"/>
                              </a:solidFill>
                              <a:latin typeface="Cambria Math" panose="02040503050406030204" pitchFamily="18" charset="0"/>
                            </a:rPr>
                          </m:ctrlPr>
                        </m:funcPr>
                        <m:fName>
                          <m:r>
                            <m:rPr>
                              <m:sty m:val="p"/>
                            </m:rPr>
                            <a:rPr lang="en-IN" sz="2400" i="0" dirty="0">
                              <a:solidFill>
                                <a:schemeClr val="tx1"/>
                              </a:solidFill>
                              <a:latin typeface="Cambria Math" panose="02040503050406030204" pitchFamily="18" charset="0"/>
                            </a:rPr>
                            <m:t>sin</m:t>
                          </m:r>
                        </m:fName>
                        <m:e>
                          <m:r>
                            <a:rPr lang="en-IN" sz="2400" i="1" dirty="0">
                              <a:solidFill>
                                <a:schemeClr val="tx1"/>
                              </a:solidFill>
                              <a:latin typeface="Cambria Math" panose="02040503050406030204" pitchFamily="18" charset="0"/>
                            </a:rPr>
                            <m:t>𝜃</m:t>
                          </m:r>
                        </m:e>
                      </m:func>
                    </m:oMath>
                  </m:oMathPara>
                </a14:m>
                <a:endParaRPr lang="en-US" sz="2400" dirty="0">
                  <a:solidFill>
                    <a:schemeClr val="tx1"/>
                  </a:solidFill>
                </a:endParaRPr>
              </a:p>
              <a:p>
                <a:pPr algn="ctr"/>
                <a:r>
                  <a:rPr lang="en-IN" sz="2400" dirty="0">
                    <a:solidFill>
                      <a:schemeClr val="tx1"/>
                    </a:solidFill>
                    <a:latin typeface="+mn-lt"/>
                  </a:rPr>
                  <a:t>Applied field along easy axis (z-axis)</a:t>
                </a:r>
              </a:p>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𝐸</m:t>
                      </m:r>
                      <m:r>
                        <a:rPr lang="en-IN" sz="2400" i="0" dirty="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2</m:t>
                          </m:r>
                        </m:den>
                      </m:f>
                      <m:r>
                        <a:rPr lang="en-US" sz="2400" b="0" i="1" dirty="0" smtClean="0">
                          <a:solidFill>
                            <a:schemeClr val="tx1"/>
                          </a:solidFill>
                          <a:latin typeface="Cambria Math" panose="02040503050406030204" pitchFamily="18" charset="0"/>
                        </a:rPr>
                        <m:t> </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2</m:t>
                              </m:r>
                            </m:sup>
                          </m:sSup>
                        </m:fName>
                        <m:e>
                          <m:r>
                            <a:rPr lang="en-IN" sz="2400" i="1" dirty="0">
                              <a:solidFill>
                                <a:schemeClr val="tx1"/>
                              </a:solidFill>
                              <a:latin typeface="Cambria Math" panose="02040503050406030204" pitchFamily="18" charset="0"/>
                            </a:rPr>
                            <m:t>𝜃</m:t>
                          </m:r>
                        </m:e>
                      </m:func>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US" sz="2400" b="0" i="1" dirty="0" smtClean="0">
                              <a:solidFill>
                                <a:schemeClr val="tx1"/>
                              </a:solidFill>
                              <a:latin typeface="Cambria Math" panose="02040503050406030204" pitchFamily="18" charset="0"/>
                            </a:rPr>
                            <m:t>𝑍</m:t>
                          </m:r>
                        </m:sub>
                      </m:sSub>
                      <m:func>
                        <m:funcPr>
                          <m:ctrlPr>
                            <a:rPr lang="en-IN" sz="2400" i="1" dirty="0" smtClean="0">
                              <a:solidFill>
                                <a:schemeClr val="tx1"/>
                              </a:solidFill>
                              <a:latin typeface="Cambria Math" panose="02040503050406030204" pitchFamily="18" charset="0"/>
                            </a:rPr>
                          </m:ctrlPr>
                        </m:funcPr>
                        <m:fName>
                          <m:r>
                            <m:rPr>
                              <m:sty m:val="p"/>
                            </m:rPr>
                            <a:rPr lang="en-US" sz="2400" b="0" i="0" dirty="0" smtClean="0">
                              <a:solidFill>
                                <a:schemeClr val="tx1"/>
                              </a:solidFill>
                              <a:latin typeface="Cambria Math" panose="02040503050406030204" pitchFamily="18" charset="0"/>
                            </a:rPr>
                            <m:t>cos</m:t>
                          </m:r>
                        </m:fName>
                        <m:e>
                          <m:r>
                            <a:rPr lang="en-IN" sz="2400" i="1" dirty="0" smtClean="0">
                              <a:solidFill>
                                <a:schemeClr val="tx1"/>
                              </a:solidFill>
                              <a:latin typeface="Cambria Math" panose="02040503050406030204" pitchFamily="18" charset="0"/>
                            </a:rPr>
                            <m:t>𝜃</m:t>
                          </m:r>
                        </m:e>
                      </m:func>
                    </m:oMath>
                  </m:oMathPara>
                </a14:m>
                <a:endParaRPr lang="en-IN" sz="2400" dirty="0">
                  <a:solidFill>
                    <a:schemeClr val="tx1"/>
                  </a:solidFill>
                  <a:cs typeface="Arial" panose="020B0604020202020204" pitchFamily="34" charset="0"/>
                </a:endParaRPr>
              </a:p>
            </p:txBody>
          </p:sp>
        </mc:Choice>
        <mc:Fallback xmlns="">
          <p:sp>
            <p:nvSpPr>
              <p:cNvPr id="9" name="TextBox 8">
                <a:extLst>
                  <a:ext uri="{FF2B5EF4-FFF2-40B4-BE49-F238E27FC236}">
                    <a16:creationId xmlns:a16="http://schemas.microsoft.com/office/drawing/2014/main" id="{2E121D49-9766-42BD-9F16-7EBAA916D929}"/>
                  </a:ext>
                </a:extLst>
              </p:cNvPr>
              <p:cNvSpPr txBox="1">
                <a:spLocks noRot="1" noChangeAspect="1" noMove="1" noResize="1" noEditPoints="1" noAdjustHandles="1" noChangeArrowheads="1" noChangeShapeType="1" noTextEdit="1"/>
              </p:cNvSpPr>
              <p:nvPr/>
            </p:nvSpPr>
            <p:spPr>
              <a:xfrm>
                <a:off x="241856" y="825511"/>
                <a:ext cx="5128762" cy="2213939"/>
              </a:xfrm>
              <a:prstGeom prst="rect">
                <a:avLst/>
              </a:prstGeom>
              <a:blipFill>
                <a:blip r:embed="rId3"/>
                <a:stretch>
                  <a:fillRect t="-2198"/>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BE932107-61E1-443A-8A31-978B4DE65A64}"/>
              </a:ext>
            </a:extLst>
          </p:cNvPr>
          <p:cNvGrpSpPr/>
          <p:nvPr/>
        </p:nvGrpSpPr>
        <p:grpSpPr>
          <a:xfrm>
            <a:off x="5779319" y="3203438"/>
            <a:ext cx="2846651" cy="2020299"/>
            <a:chOff x="3169807" y="745534"/>
            <a:chExt cx="2846651" cy="2020299"/>
          </a:xfrm>
        </p:grpSpPr>
        <p:grpSp>
          <p:nvGrpSpPr>
            <p:cNvPr id="14" name="Group 13">
              <a:extLst>
                <a:ext uri="{FF2B5EF4-FFF2-40B4-BE49-F238E27FC236}">
                  <a16:creationId xmlns:a16="http://schemas.microsoft.com/office/drawing/2014/main" id="{DBAEF3D7-6671-4673-A76F-1DC96CF94823}"/>
                </a:ext>
              </a:extLst>
            </p:cNvPr>
            <p:cNvGrpSpPr/>
            <p:nvPr/>
          </p:nvGrpSpPr>
          <p:grpSpPr>
            <a:xfrm>
              <a:off x="3169807" y="745534"/>
              <a:ext cx="2785929" cy="2020299"/>
              <a:chOff x="5341505" y="1404958"/>
              <a:chExt cx="2785929" cy="2020299"/>
            </a:xfrm>
          </p:grpSpPr>
          <p:cxnSp>
            <p:nvCxnSpPr>
              <p:cNvPr id="17" name="Straight Arrow Connector 16">
                <a:extLst>
                  <a:ext uri="{FF2B5EF4-FFF2-40B4-BE49-F238E27FC236}">
                    <a16:creationId xmlns:a16="http://schemas.microsoft.com/office/drawing/2014/main" id="{73A951FE-71F7-4DE0-A941-A26CD310E807}"/>
                  </a:ext>
                </a:extLst>
              </p:cNvPr>
              <p:cNvCxnSpPr>
                <a:cxnSpLocks/>
              </p:cNvCxnSpPr>
              <p:nvPr/>
            </p:nvCxnSpPr>
            <p:spPr>
              <a:xfrm flipV="1">
                <a:off x="6288405" y="1805225"/>
                <a:ext cx="0" cy="5884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F011671-41F2-4DC6-82D0-2FCA64825890}"/>
                  </a:ext>
                </a:extLst>
              </p:cNvPr>
              <p:cNvCxnSpPr>
                <a:cxnSpLocks/>
              </p:cNvCxnSpPr>
              <p:nvPr/>
            </p:nvCxnSpPr>
            <p:spPr>
              <a:xfrm>
                <a:off x="6284890" y="2390190"/>
                <a:ext cx="1351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5CB6A0-BED4-40BD-A613-F4E82DE62DAF}"/>
                  </a:ext>
                </a:extLst>
              </p:cNvPr>
              <p:cNvCxnSpPr>
                <a:cxnSpLocks/>
              </p:cNvCxnSpPr>
              <p:nvPr/>
            </p:nvCxnSpPr>
            <p:spPr>
              <a:xfrm flipH="1">
                <a:off x="5774372" y="2388285"/>
                <a:ext cx="513038" cy="573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44ECA3C-3D34-4663-80A6-322DADBF3A3B}"/>
                  </a:ext>
                </a:extLst>
              </p:cNvPr>
              <p:cNvSpPr txBox="1"/>
              <p:nvPr/>
            </p:nvSpPr>
            <p:spPr>
              <a:xfrm>
                <a:off x="5981030" y="1404958"/>
                <a:ext cx="979402" cy="461665"/>
              </a:xfrm>
              <a:prstGeom prst="rect">
                <a:avLst/>
              </a:prstGeom>
              <a:noFill/>
            </p:spPr>
            <p:txBody>
              <a:bodyPr wrap="square" rtlCol="0">
                <a:spAutoFit/>
              </a:bodyPr>
              <a:lstStyle/>
              <a:p>
                <a:r>
                  <a:rPr lang="en-US" sz="2400" dirty="0">
                    <a:latin typeface="+mn-lt"/>
                  </a:rPr>
                  <a:t>x-axis</a:t>
                </a:r>
              </a:p>
            </p:txBody>
          </p:sp>
          <p:sp>
            <p:nvSpPr>
              <p:cNvPr id="21" name="TextBox 20">
                <a:extLst>
                  <a:ext uri="{FF2B5EF4-FFF2-40B4-BE49-F238E27FC236}">
                    <a16:creationId xmlns:a16="http://schemas.microsoft.com/office/drawing/2014/main" id="{768B2EA5-BF27-43A8-89DA-13BE449C0F47}"/>
                  </a:ext>
                </a:extLst>
              </p:cNvPr>
              <p:cNvSpPr txBox="1"/>
              <p:nvPr/>
            </p:nvSpPr>
            <p:spPr>
              <a:xfrm>
                <a:off x="5341505" y="2963592"/>
                <a:ext cx="934014"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y-axis</a:t>
                </a:r>
              </a:p>
            </p:txBody>
          </p:sp>
          <p:sp>
            <p:nvSpPr>
              <p:cNvPr id="22" name="TextBox 21">
                <a:extLst>
                  <a:ext uri="{FF2B5EF4-FFF2-40B4-BE49-F238E27FC236}">
                    <a16:creationId xmlns:a16="http://schemas.microsoft.com/office/drawing/2014/main" id="{6FFBDEB1-D7A7-450F-AB21-EE8EE50FF47A}"/>
                  </a:ext>
                </a:extLst>
              </p:cNvPr>
              <p:cNvSpPr txBox="1"/>
              <p:nvPr/>
            </p:nvSpPr>
            <p:spPr>
              <a:xfrm>
                <a:off x="7144515" y="2379157"/>
                <a:ext cx="982919"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z-axis</a:t>
                </a:r>
              </a:p>
            </p:txBody>
          </p:sp>
          <p:cxnSp>
            <p:nvCxnSpPr>
              <p:cNvPr id="23" name="Straight Arrow Connector 22">
                <a:extLst>
                  <a:ext uri="{FF2B5EF4-FFF2-40B4-BE49-F238E27FC236}">
                    <a16:creationId xmlns:a16="http://schemas.microsoft.com/office/drawing/2014/main" id="{7848D45B-DC7C-4584-A6BB-3678DD395277}"/>
                  </a:ext>
                </a:extLst>
              </p:cNvPr>
              <p:cNvCxnSpPr>
                <a:cxnSpLocks/>
              </p:cNvCxnSpPr>
              <p:nvPr/>
            </p:nvCxnSpPr>
            <p:spPr>
              <a:xfrm rot="10800000" flipH="1">
                <a:off x="6284912" y="1816785"/>
                <a:ext cx="513038" cy="573402"/>
              </a:xfrm>
              <a:prstGeom prst="straightConnector1">
                <a:avLst/>
              </a:prstGeom>
              <a:ln w="12700">
                <a:solidFill>
                  <a:schemeClr val="accent1">
                    <a:alpha val="3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91FCFFC-1B42-40BB-B3AD-7991D120C71A}"/>
                  </a:ext>
                </a:extLst>
              </p:cNvPr>
              <p:cNvCxnSpPr>
                <a:cxnSpLocks/>
              </p:cNvCxnSpPr>
              <p:nvPr/>
            </p:nvCxnSpPr>
            <p:spPr>
              <a:xfrm flipV="1">
                <a:off x="6290994" y="2046599"/>
                <a:ext cx="601736" cy="335971"/>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Graphic 40" descr="Line arrow Counter clockwise curve">
                <a:extLst>
                  <a:ext uri="{FF2B5EF4-FFF2-40B4-BE49-F238E27FC236}">
                    <a16:creationId xmlns:a16="http://schemas.microsoft.com/office/drawing/2014/main" id="{7B71F0DC-A78F-44AE-97C0-CD775B6E7304}"/>
                  </a:ext>
                </a:extLst>
              </p:cNvPr>
              <p:cNvSpPr/>
              <p:nvPr/>
            </p:nvSpPr>
            <p:spPr>
              <a:xfrm rot="774481">
                <a:off x="6692597" y="2148234"/>
                <a:ext cx="122961"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p:cxnSp>
            <p:nvCxnSpPr>
              <p:cNvPr id="26" name="Straight Arrow Connector 25">
                <a:extLst>
                  <a:ext uri="{FF2B5EF4-FFF2-40B4-BE49-F238E27FC236}">
                    <a16:creationId xmlns:a16="http://schemas.microsoft.com/office/drawing/2014/main" id="{580F40B5-9864-40CE-84BE-A1112493788B}"/>
                  </a:ext>
                </a:extLst>
              </p:cNvPr>
              <p:cNvCxnSpPr>
                <a:cxnSpLocks/>
              </p:cNvCxnSpPr>
              <p:nvPr/>
            </p:nvCxnSpPr>
            <p:spPr>
              <a:xfrm flipH="1" flipV="1">
                <a:off x="5774372" y="2076997"/>
                <a:ext cx="501147" cy="30216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Graphic 40" descr="Line arrow Counter clockwise curve">
                <a:extLst>
                  <a:ext uri="{FF2B5EF4-FFF2-40B4-BE49-F238E27FC236}">
                    <a16:creationId xmlns:a16="http://schemas.microsoft.com/office/drawing/2014/main" id="{B2246C8A-BB23-4A78-B7F1-0D6734156564}"/>
                  </a:ext>
                </a:extLst>
              </p:cNvPr>
              <p:cNvSpPr/>
              <p:nvPr/>
            </p:nvSpPr>
            <p:spPr>
              <a:xfrm rot="15130611">
                <a:off x="6100854" y="2040470"/>
                <a:ext cx="141738"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4E83762-FD0A-45C7-B8EE-FEF8CFB00A11}"/>
                      </a:ext>
                    </a:extLst>
                  </p:cNvPr>
                  <p:cNvSpPr txBox="1"/>
                  <p:nvPr/>
                </p:nvSpPr>
                <p:spPr>
                  <a:xfrm>
                    <a:off x="6852268" y="1983751"/>
                    <a:ext cx="2872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49" name="TextBox 48">
                    <a:extLst>
                      <a:ext uri="{FF2B5EF4-FFF2-40B4-BE49-F238E27FC236}">
                        <a16:creationId xmlns:a16="http://schemas.microsoft.com/office/drawing/2014/main" id="{F5222A8D-4252-4A80-9B73-9A2D9F06CE8A}"/>
                      </a:ext>
                    </a:extLst>
                  </p:cNvPr>
                  <p:cNvSpPr txBox="1">
                    <a:spLocks noRot="1" noChangeAspect="1" noMove="1" noResize="1" noEditPoints="1" noAdjustHandles="1" noChangeArrowheads="1" noChangeShapeType="1" noTextEdit="1"/>
                  </p:cNvSpPr>
                  <p:nvPr/>
                </p:nvSpPr>
                <p:spPr>
                  <a:xfrm>
                    <a:off x="6852268" y="1983751"/>
                    <a:ext cx="287292" cy="461665"/>
                  </a:xfrm>
                  <a:prstGeom prst="rect">
                    <a:avLst/>
                  </a:prstGeom>
                  <a:blipFill>
                    <a:blip r:embed="rId7"/>
                    <a:stretch>
                      <a:fillRect l="-6383" r="-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29C247-260A-40B5-8841-381E6BBF9F76}"/>
                      </a:ext>
                    </a:extLst>
                  </p:cNvPr>
                  <p:cNvSpPr txBox="1"/>
                  <p:nvPr/>
                </p:nvSpPr>
                <p:spPr>
                  <a:xfrm>
                    <a:off x="5837257" y="1702356"/>
                    <a:ext cx="352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𝜑</m:t>
                          </m:r>
                        </m:oMath>
                      </m:oMathPara>
                    </a14:m>
                    <a:endParaRPr lang="en-US" sz="2400" dirty="0"/>
                  </a:p>
                </p:txBody>
              </p:sp>
            </mc:Choice>
            <mc:Fallback xmlns="">
              <p:sp>
                <p:nvSpPr>
                  <p:cNvPr id="50" name="TextBox 49">
                    <a:extLst>
                      <a:ext uri="{FF2B5EF4-FFF2-40B4-BE49-F238E27FC236}">
                        <a16:creationId xmlns:a16="http://schemas.microsoft.com/office/drawing/2014/main" id="{D0691B5E-59E8-4FC4-B18B-042E9FE122A4}"/>
                      </a:ext>
                    </a:extLst>
                  </p:cNvPr>
                  <p:cNvSpPr txBox="1">
                    <a:spLocks noRot="1" noChangeAspect="1" noMove="1" noResize="1" noEditPoints="1" noAdjustHandles="1" noChangeArrowheads="1" noChangeShapeType="1" noTextEdit="1"/>
                  </p:cNvSpPr>
                  <p:nvPr/>
                </p:nvSpPr>
                <p:spPr>
                  <a:xfrm>
                    <a:off x="5837257" y="1702356"/>
                    <a:ext cx="352308" cy="461665"/>
                  </a:xfrm>
                  <a:prstGeom prst="rect">
                    <a:avLst/>
                  </a:prstGeom>
                  <a:blipFill>
                    <a:blip r:embed="rId9"/>
                    <a:stretch>
                      <a:fillRect l="-5172" r="-15517" b="-13158"/>
                    </a:stretch>
                  </a:blipFill>
                </p:spPr>
                <p:txBody>
                  <a:bodyPr/>
                  <a:lstStyle/>
                  <a:p>
                    <a:r>
                      <a:rPr lang="en-US">
                        <a:noFill/>
                      </a:rPr>
                      <a:t> </a:t>
                    </a:r>
                  </a:p>
                </p:txBody>
              </p:sp>
            </mc:Fallback>
          </mc:AlternateContent>
        </p:grpSp>
        <p:sp>
          <p:nvSpPr>
            <p:cNvPr id="15" name="Graphic 50" descr="Line arrow Straight">
              <a:extLst>
                <a:ext uri="{FF2B5EF4-FFF2-40B4-BE49-F238E27FC236}">
                  <a16:creationId xmlns:a16="http://schemas.microsoft.com/office/drawing/2014/main" id="{C33B5F38-8B75-4759-B24C-B2A5BF6418ED}"/>
                </a:ext>
              </a:extLst>
            </p:cNvPr>
            <p:cNvSpPr/>
            <p:nvPr/>
          </p:nvSpPr>
          <p:spPr>
            <a:xfrm>
              <a:off x="5257243" y="1338891"/>
              <a:ext cx="759215" cy="323849"/>
            </a:xfrm>
            <a:custGeom>
              <a:avLst/>
              <a:gdLst>
                <a:gd name="connsiteX0" fmla="*/ 809625 w 838199"/>
                <a:gd name="connsiteY0" fmla="*/ 133350 h 323849"/>
                <a:gd name="connsiteX1" fmla="*/ 97155 w 838199"/>
                <a:gd name="connsiteY1" fmla="*/ 133350 h 323849"/>
                <a:gd name="connsiteX2" fmla="*/ 181928 w 838199"/>
                <a:gd name="connsiteY2" fmla="*/ 48577 h 323849"/>
                <a:gd name="connsiteX3" fmla="*/ 181928 w 838199"/>
                <a:gd name="connsiteY3" fmla="*/ 8572 h 323849"/>
                <a:gd name="connsiteX4" fmla="*/ 141923 w 838199"/>
                <a:gd name="connsiteY4" fmla="*/ 8572 h 323849"/>
                <a:gd name="connsiteX5" fmla="*/ 8573 w 838199"/>
                <a:gd name="connsiteY5" fmla="*/ 141923 h 323849"/>
                <a:gd name="connsiteX6" fmla="*/ 8573 w 838199"/>
                <a:gd name="connsiteY6" fmla="*/ 181927 h 323849"/>
                <a:gd name="connsiteX7" fmla="*/ 141923 w 838199"/>
                <a:gd name="connsiteY7" fmla="*/ 315277 h 323849"/>
                <a:gd name="connsiteX8" fmla="*/ 161925 w 838199"/>
                <a:gd name="connsiteY8" fmla="*/ 323850 h 323849"/>
                <a:gd name="connsiteX9" fmla="*/ 181928 w 838199"/>
                <a:gd name="connsiteY9" fmla="*/ 315277 h 323849"/>
                <a:gd name="connsiteX10" fmla="*/ 181928 w 838199"/>
                <a:gd name="connsiteY10" fmla="*/ 275273 h 323849"/>
                <a:gd name="connsiteX11" fmla="*/ 97155 w 838199"/>
                <a:gd name="connsiteY11" fmla="*/ 190500 h 323849"/>
                <a:gd name="connsiteX12" fmla="*/ 809625 w 838199"/>
                <a:gd name="connsiteY12" fmla="*/ 190500 h 323849"/>
                <a:gd name="connsiteX13" fmla="*/ 838200 w 838199"/>
                <a:gd name="connsiteY13" fmla="*/ 161925 h 323849"/>
                <a:gd name="connsiteX14" fmla="*/ 809625 w 838199"/>
                <a:gd name="connsiteY14" fmla="*/ 133350 h 32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8199" h="323849">
                  <a:moveTo>
                    <a:pt x="809625" y="133350"/>
                  </a:moveTo>
                  <a:lnTo>
                    <a:pt x="97155" y="133350"/>
                  </a:lnTo>
                  <a:lnTo>
                    <a:pt x="181928" y="48577"/>
                  </a:lnTo>
                  <a:cubicBezTo>
                    <a:pt x="193357" y="37148"/>
                    <a:pt x="193357" y="19050"/>
                    <a:pt x="181928" y="8572"/>
                  </a:cubicBezTo>
                  <a:cubicBezTo>
                    <a:pt x="170498" y="-2857"/>
                    <a:pt x="152400" y="-2857"/>
                    <a:pt x="141923" y="8572"/>
                  </a:cubicBezTo>
                  <a:lnTo>
                    <a:pt x="8573" y="141923"/>
                  </a:lnTo>
                  <a:cubicBezTo>
                    <a:pt x="-2858" y="153352"/>
                    <a:pt x="-2858" y="171450"/>
                    <a:pt x="8573" y="181927"/>
                  </a:cubicBezTo>
                  <a:lnTo>
                    <a:pt x="141923" y="315277"/>
                  </a:lnTo>
                  <a:cubicBezTo>
                    <a:pt x="147638" y="320992"/>
                    <a:pt x="155257" y="323850"/>
                    <a:pt x="161925" y="323850"/>
                  </a:cubicBezTo>
                  <a:cubicBezTo>
                    <a:pt x="168593" y="323850"/>
                    <a:pt x="176213" y="320992"/>
                    <a:pt x="181928" y="315277"/>
                  </a:cubicBezTo>
                  <a:cubicBezTo>
                    <a:pt x="193357" y="303848"/>
                    <a:pt x="193357" y="285750"/>
                    <a:pt x="181928" y="275273"/>
                  </a:cubicBezTo>
                  <a:lnTo>
                    <a:pt x="97155" y="190500"/>
                  </a:lnTo>
                  <a:lnTo>
                    <a:pt x="809625" y="190500"/>
                  </a:lnTo>
                  <a:cubicBezTo>
                    <a:pt x="825818" y="190500"/>
                    <a:pt x="838200" y="178118"/>
                    <a:pt x="838200" y="161925"/>
                  </a:cubicBezTo>
                  <a:cubicBezTo>
                    <a:pt x="838200" y="145732"/>
                    <a:pt x="825818" y="133350"/>
                    <a:pt x="809625" y="133350"/>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16" name="Graphic 50" descr="Line arrow Straight">
              <a:extLst>
                <a:ext uri="{FF2B5EF4-FFF2-40B4-BE49-F238E27FC236}">
                  <a16:creationId xmlns:a16="http://schemas.microsoft.com/office/drawing/2014/main" id="{1CEA23CB-31DA-4BB6-8F28-80E8A64603D6}"/>
                </a:ext>
              </a:extLst>
            </p:cNvPr>
            <p:cNvSpPr/>
            <p:nvPr/>
          </p:nvSpPr>
          <p:spPr>
            <a:xfrm rot="7906432">
              <a:off x="3109335" y="1926635"/>
              <a:ext cx="759215" cy="323849"/>
            </a:xfrm>
            <a:custGeom>
              <a:avLst/>
              <a:gdLst>
                <a:gd name="connsiteX0" fmla="*/ 809625 w 838199"/>
                <a:gd name="connsiteY0" fmla="*/ 133350 h 323849"/>
                <a:gd name="connsiteX1" fmla="*/ 97155 w 838199"/>
                <a:gd name="connsiteY1" fmla="*/ 133350 h 323849"/>
                <a:gd name="connsiteX2" fmla="*/ 181928 w 838199"/>
                <a:gd name="connsiteY2" fmla="*/ 48577 h 323849"/>
                <a:gd name="connsiteX3" fmla="*/ 181928 w 838199"/>
                <a:gd name="connsiteY3" fmla="*/ 8572 h 323849"/>
                <a:gd name="connsiteX4" fmla="*/ 141923 w 838199"/>
                <a:gd name="connsiteY4" fmla="*/ 8572 h 323849"/>
                <a:gd name="connsiteX5" fmla="*/ 8573 w 838199"/>
                <a:gd name="connsiteY5" fmla="*/ 141923 h 323849"/>
                <a:gd name="connsiteX6" fmla="*/ 8573 w 838199"/>
                <a:gd name="connsiteY6" fmla="*/ 181927 h 323849"/>
                <a:gd name="connsiteX7" fmla="*/ 141923 w 838199"/>
                <a:gd name="connsiteY7" fmla="*/ 315277 h 323849"/>
                <a:gd name="connsiteX8" fmla="*/ 161925 w 838199"/>
                <a:gd name="connsiteY8" fmla="*/ 323850 h 323849"/>
                <a:gd name="connsiteX9" fmla="*/ 181928 w 838199"/>
                <a:gd name="connsiteY9" fmla="*/ 315277 h 323849"/>
                <a:gd name="connsiteX10" fmla="*/ 181928 w 838199"/>
                <a:gd name="connsiteY10" fmla="*/ 275273 h 323849"/>
                <a:gd name="connsiteX11" fmla="*/ 97155 w 838199"/>
                <a:gd name="connsiteY11" fmla="*/ 190500 h 323849"/>
                <a:gd name="connsiteX12" fmla="*/ 809625 w 838199"/>
                <a:gd name="connsiteY12" fmla="*/ 190500 h 323849"/>
                <a:gd name="connsiteX13" fmla="*/ 838200 w 838199"/>
                <a:gd name="connsiteY13" fmla="*/ 161925 h 323849"/>
                <a:gd name="connsiteX14" fmla="*/ 809625 w 838199"/>
                <a:gd name="connsiteY14" fmla="*/ 133350 h 32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8199" h="323849">
                  <a:moveTo>
                    <a:pt x="809625" y="133350"/>
                  </a:moveTo>
                  <a:lnTo>
                    <a:pt x="97155" y="133350"/>
                  </a:lnTo>
                  <a:lnTo>
                    <a:pt x="181928" y="48577"/>
                  </a:lnTo>
                  <a:cubicBezTo>
                    <a:pt x="193357" y="37148"/>
                    <a:pt x="193357" y="19050"/>
                    <a:pt x="181928" y="8572"/>
                  </a:cubicBezTo>
                  <a:cubicBezTo>
                    <a:pt x="170498" y="-2857"/>
                    <a:pt x="152400" y="-2857"/>
                    <a:pt x="141923" y="8572"/>
                  </a:cubicBezTo>
                  <a:lnTo>
                    <a:pt x="8573" y="141923"/>
                  </a:lnTo>
                  <a:cubicBezTo>
                    <a:pt x="-2858" y="153352"/>
                    <a:pt x="-2858" y="171450"/>
                    <a:pt x="8573" y="181927"/>
                  </a:cubicBezTo>
                  <a:lnTo>
                    <a:pt x="141923" y="315277"/>
                  </a:lnTo>
                  <a:cubicBezTo>
                    <a:pt x="147638" y="320992"/>
                    <a:pt x="155257" y="323850"/>
                    <a:pt x="161925" y="323850"/>
                  </a:cubicBezTo>
                  <a:cubicBezTo>
                    <a:pt x="168593" y="323850"/>
                    <a:pt x="176213" y="320992"/>
                    <a:pt x="181928" y="315277"/>
                  </a:cubicBezTo>
                  <a:cubicBezTo>
                    <a:pt x="193357" y="303848"/>
                    <a:pt x="193357" y="285750"/>
                    <a:pt x="181928" y="275273"/>
                  </a:cubicBezTo>
                  <a:lnTo>
                    <a:pt x="97155" y="190500"/>
                  </a:lnTo>
                  <a:lnTo>
                    <a:pt x="809625" y="190500"/>
                  </a:lnTo>
                  <a:cubicBezTo>
                    <a:pt x="825818" y="190500"/>
                    <a:pt x="838200" y="178118"/>
                    <a:pt x="838200" y="161925"/>
                  </a:cubicBezTo>
                  <a:cubicBezTo>
                    <a:pt x="838200" y="145732"/>
                    <a:pt x="825818" y="133350"/>
                    <a:pt x="809625" y="133350"/>
                  </a:cubicBezTo>
                  <a:close/>
                </a:path>
              </a:pathLst>
            </a:custGeom>
            <a:solidFill>
              <a:srgbClr val="C00000"/>
            </a:solidFill>
            <a:ln w="9525" cap="flat">
              <a:noFill/>
              <a:prstDash val="solid"/>
              <a:miter/>
            </a:ln>
          </p:spPr>
          <p:txBody>
            <a:bodyPr rtlCol="0" anchor="ctr"/>
            <a:lstStyle/>
            <a:p>
              <a:endParaRPr lang="en-US"/>
            </a:p>
          </p:txBody>
        </p:sp>
      </p:grpSp>
      <p:pic>
        <p:nvPicPr>
          <p:cNvPr id="45" name="Picture 44">
            <a:extLst>
              <a:ext uri="{FF2B5EF4-FFF2-40B4-BE49-F238E27FC236}">
                <a16:creationId xmlns:a16="http://schemas.microsoft.com/office/drawing/2014/main" id="{33A70682-4422-4514-8232-5931181B9B1E}"/>
              </a:ext>
            </a:extLst>
          </p:cNvPr>
          <p:cNvPicPr>
            <a:picLocks noChangeAspect="1"/>
          </p:cNvPicPr>
          <p:nvPr/>
        </p:nvPicPr>
        <p:blipFill rotWithShape="1">
          <a:blip r:embed="rId10"/>
          <a:srcRect l="2774" t="4722" r="8198"/>
          <a:stretch/>
        </p:blipFill>
        <p:spPr>
          <a:xfrm>
            <a:off x="248849" y="3093897"/>
            <a:ext cx="4500585" cy="3612439"/>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D8CE5A4-5F75-4C9A-A412-8D3DD961AB71}"/>
                  </a:ext>
                </a:extLst>
              </p:cNvPr>
              <p:cNvSpPr txBox="1"/>
              <p:nvPr/>
            </p:nvSpPr>
            <p:spPr>
              <a:xfrm>
                <a:off x="7572765" y="3040756"/>
                <a:ext cx="1473304" cy="707886"/>
              </a:xfrm>
              <a:prstGeom prst="rect">
                <a:avLst/>
              </a:prstGeom>
              <a:noFill/>
              <a:ln>
                <a:solidFill>
                  <a:schemeClr val="accent2">
                    <a:lumMod val="20000"/>
                    <a:lumOff val="8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Arial" panose="020B0604020202020204" pitchFamily="34" charset="0"/>
                        </a:rPr>
                        <m:t>𝐸𝑎𝑠𝑦</m:t>
                      </m:r>
                      <m:r>
                        <a:rPr lang="en-US" sz="2000" b="0" i="1" dirty="0" smtClean="0">
                          <a:latin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cs typeface="Arial" panose="020B0604020202020204" pitchFamily="34" charset="0"/>
                        </a:rPr>
                        <m:t>𝑎𝑥𝑖𝑠</m:t>
                      </m:r>
                      <m:r>
                        <a:rPr lang="en-US" sz="2000" b="0" i="1" dirty="0" smtClean="0">
                          <a:latin typeface="Cambria Math" panose="02040503050406030204" pitchFamily="18" charset="0"/>
                          <a:cs typeface="Arial" panose="020B0604020202020204" pitchFamily="34" charset="0"/>
                        </a:rPr>
                        <m:t> </m:t>
                      </m:r>
                    </m:oMath>
                  </m:oMathPara>
                </a14:m>
                <a:endParaRPr lang="en-US" sz="2000" b="0" i="1" dirty="0">
                  <a:latin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=0</m:t>
                          </m:r>
                        </m:e>
                        <m:sup>
                          <m:r>
                            <a:rPr lang="en-US" sz="2000" b="0" i="1" dirty="0" smtClean="0">
                              <a:latin typeface="Cambria Math" panose="02040503050406030204" pitchFamily="18" charset="0"/>
                              <a:cs typeface="Arial" panose="020B0604020202020204" pitchFamily="34" charset="0"/>
                            </a:rPr>
                            <m:t>𝑜</m:t>
                          </m:r>
                        </m:sup>
                      </m:sSup>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180</m:t>
                          </m:r>
                        </m:e>
                        <m:sup>
                          <m:r>
                            <a:rPr lang="en-US" sz="2000" i="1" dirty="0">
                              <a:latin typeface="Cambria Math" panose="02040503050406030204" pitchFamily="18" charset="0"/>
                              <a:cs typeface="Arial" panose="020B0604020202020204" pitchFamily="34" charset="0"/>
                            </a:rPr>
                            <m:t>𝑜</m:t>
                          </m:r>
                        </m:sup>
                      </m:sSup>
                    </m:oMath>
                  </m:oMathPara>
                </a14:m>
                <a:endParaRPr lang="en-IN" sz="2000" b="1" dirty="0">
                  <a:latin typeface="+mn-lt"/>
                </a:endParaRPr>
              </a:p>
            </p:txBody>
          </p:sp>
        </mc:Choice>
        <mc:Fallback xmlns="">
          <p:sp>
            <p:nvSpPr>
              <p:cNvPr id="46" name="TextBox 45">
                <a:extLst>
                  <a:ext uri="{FF2B5EF4-FFF2-40B4-BE49-F238E27FC236}">
                    <a16:creationId xmlns:a16="http://schemas.microsoft.com/office/drawing/2014/main" id="{3D8CE5A4-5F75-4C9A-A412-8D3DD961AB71}"/>
                  </a:ext>
                </a:extLst>
              </p:cNvPr>
              <p:cNvSpPr txBox="1">
                <a:spLocks noRot="1" noChangeAspect="1" noMove="1" noResize="1" noEditPoints="1" noAdjustHandles="1" noChangeArrowheads="1" noChangeShapeType="1" noTextEdit="1"/>
              </p:cNvSpPr>
              <p:nvPr/>
            </p:nvSpPr>
            <p:spPr>
              <a:xfrm>
                <a:off x="7572765" y="3040756"/>
                <a:ext cx="1473304" cy="707886"/>
              </a:xfrm>
              <a:prstGeom prst="rect">
                <a:avLst/>
              </a:prstGeom>
              <a:blipFill>
                <a:blip r:embed="rId11"/>
                <a:stretch>
                  <a:fillRect r="-2049"/>
                </a:stretch>
              </a:blipFill>
              <a:ln>
                <a:solidFill>
                  <a:schemeClr val="accent2">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2B681A1-206D-4C84-B60B-3D42A3D7D238}"/>
                  </a:ext>
                </a:extLst>
              </p:cNvPr>
              <p:cNvSpPr txBox="1"/>
              <p:nvPr/>
            </p:nvSpPr>
            <p:spPr>
              <a:xfrm>
                <a:off x="6688985" y="4696613"/>
                <a:ext cx="1584501" cy="707886"/>
              </a:xfrm>
              <a:prstGeom prst="rect">
                <a:avLst/>
              </a:prstGeom>
              <a:noFill/>
              <a:ln>
                <a:solidFill>
                  <a:schemeClr val="accent2">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Arial" panose="020B0604020202020204" pitchFamily="34" charset="0"/>
                        </a:rPr>
                        <m:t>𝐻𝑎𝑟𝑑</m:t>
                      </m:r>
                      <m:r>
                        <a:rPr lang="en-US" sz="2000" b="0" i="1" dirty="0" smtClean="0">
                          <a:latin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cs typeface="Arial" panose="020B0604020202020204" pitchFamily="34" charset="0"/>
                        </a:rPr>
                        <m:t>𝑎𝑥𝑖𝑠</m:t>
                      </m:r>
                      <m:r>
                        <a:rPr lang="en-US" sz="2000" b="0" i="1" dirty="0" smtClean="0">
                          <a:latin typeface="Cambria Math" panose="02040503050406030204" pitchFamily="18" charset="0"/>
                          <a:cs typeface="Arial" panose="020B0604020202020204" pitchFamily="34" charset="0"/>
                        </a:rPr>
                        <m:t>  </m:t>
                      </m:r>
                    </m:oMath>
                  </m:oMathPara>
                </a14:m>
                <a:endParaRPr lang="en-US" sz="2000" b="0" i="1" dirty="0">
                  <a:latin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0" i="1" dirty="0" smtClean="0">
                          <a:latin typeface="Cambria Math" panose="02040503050406030204" pitchFamily="18" charset="0"/>
                          <a:cs typeface="Arial" panose="020B0604020202020204" pitchFamily="34" charset="0"/>
                        </a:rPr>
                        <m:t>=9</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0</m:t>
                          </m:r>
                        </m:e>
                        <m:sup>
                          <m:r>
                            <a:rPr lang="en-US" sz="2000" b="0" i="1" dirty="0" smtClean="0">
                              <a:latin typeface="Cambria Math" panose="02040503050406030204" pitchFamily="18" charset="0"/>
                              <a:cs typeface="Arial" panose="020B0604020202020204" pitchFamily="34" charset="0"/>
                            </a:rPr>
                            <m:t>𝑜</m:t>
                          </m:r>
                        </m:sup>
                      </m:sSup>
                    </m:oMath>
                  </m:oMathPara>
                </a14:m>
                <a:endParaRPr lang="en-IN" sz="2000" b="1" dirty="0">
                  <a:latin typeface="+mn-lt"/>
                </a:endParaRPr>
              </a:p>
            </p:txBody>
          </p:sp>
        </mc:Choice>
        <mc:Fallback xmlns="">
          <p:sp>
            <p:nvSpPr>
              <p:cNvPr id="47" name="TextBox 46">
                <a:extLst>
                  <a:ext uri="{FF2B5EF4-FFF2-40B4-BE49-F238E27FC236}">
                    <a16:creationId xmlns:a16="http://schemas.microsoft.com/office/drawing/2014/main" id="{22B681A1-206D-4C84-B60B-3D42A3D7D238}"/>
                  </a:ext>
                </a:extLst>
              </p:cNvPr>
              <p:cNvSpPr txBox="1">
                <a:spLocks noRot="1" noChangeAspect="1" noMove="1" noResize="1" noEditPoints="1" noAdjustHandles="1" noChangeArrowheads="1" noChangeShapeType="1" noTextEdit="1"/>
              </p:cNvSpPr>
              <p:nvPr/>
            </p:nvSpPr>
            <p:spPr>
              <a:xfrm>
                <a:off x="6688985" y="4696613"/>
                <a:ext cx="1584501" cy="707886"/>
              </a:xfrm>
              <a:prstGeom prst="rect">
                <a:avLst/>
              </a:prstGeom>
              <a:blipFill>
                <a:blip r:embed="rId12"/>
                <a:stretch>
                  <a:fillRect/>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F94D5F8-B12C-464B-8F94-2370AEED62C5}"/>
                  </a:ext>
                </a:extLst>
              </p:cNvPr>
              <p:cNvSpPr txBox="1"/>
              <p:nvPr/>
            </p:nvSpPr>
            <p:spPr>
              <a:xfrm>
                <a:off x="5245226" y="5652698"/>
                <a:ext cx="3721019" cy="682495"/>
              </a:xfrm>
              <a:prstGeom prst="rect">
                <a:avLst/>
              </a:prstGeom>
              <a:solidFill>
                <a:schemeClr val="accent5">
                  <a:lumMod val="20000"/>
                  <a:lumOff val="80000"/>
                </a:schemeClr>
              </a:solidFill>
            </p:spPr>
            <p:txBody>
              <a:bodyPr wrap="square" rtlCol="0">
                <a:spAutoFit/>
              </a:bodyPr>
              <a:lstStyle/>
              <a:p>
                <a14:m>
                  <m:oMath xmlns:m="http://schemas.openxmlformats.org/officeDocument/2006/math">
                    <m:f>
                      <m:fPr>
                        <m:ctrlPr>
                          <a:rPr lang="en-IN" sz="2400" i="1" dirty="0" smtClean="0">
                            <a:solidFill>
                              <a:schemeClr val="tx1"/>
                            </a:solidFill>
                            <a:latin typeface="Cambria Math" panose="02040503050406030204" pitchFamily="18" charset="0"/>
                          </a:rPr>
                        </m:ctrlPr>
                      </m:fPr>
                      <m:num>
                        <m:r>
                          <a:rPr lang="en-IN" sz="240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𝐸</m:t>
                        </m:r>
                      </m:num>
                      <m:den>
                        <m:r>
                          <a:rPr lang="en-IN" sz="240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𝜃</m:t>
                        </m:r>
                      </m:den>
                    </m:f>
                    <m:r>
                      <a:rPr lang="en-IN" sz="2400" dirty="0">
                        <a:solidFill>
                          <a:schemeClr val="tx1"/>
                        </a:solidFill>
                        <a:latin typeface="Cambria Math" panose="02040503050406030204" pitchFamily="18" charset="0"/>
                      </a:rPr>
                      <m:t>=0</m:t>
                    </m:r>
                  </m:oMath>
                </a14:m>
                <a:r>
                  <a:rPr lang="en-IN" sz="2400" dirty="0">
                    <a:solidFill>
                      <a:schemeClr val="tx1"/>
                    </a:solidFill>
                    <a:cs typeface="Arial" panose="020B0604020202020204" pitchFamily="34" charset="0"/>
                  </a:rPr>
                  <a:t>, </a:t>
                </a:r>
                <a14:m>
                  <m:oMath xmlns:m="http://schemas.openxmlformats.org/officeDocument/2006/math">
                    <m:sSub>
                      <m:sSubPr>
                        <m:ctrlPr>
                          <a:rPr lang="en-IN" sz="2400" i="1" dirty="0">
                            <a:solidFill>
                              <a:schemeClr val="tx1"/>
                            </a:solidFill>
                            <a:latin typeface="Cambria Math" panose="02040503050406030204" pitchFamily="18" charset="0"/>
                          </a:rPr>
                        </m:ctrlPr>
                      </m:sSubPr>
                      <m:e>
                        <m:r>
                          <m:rPr>
                            <m:nor/>
                          </m:rPr>
                          <a:rPr lang="en-IN" sz="2400" dirty="0">
                            <a:cs typeface="Arial" panose="020B0604020202020204" pitchFamily="34" charset="0"/>
                          </a:rPr>
                          <m:t> </m:t>
                        </m:r>
                        <m:r>
                          <m:rPr>
                            <m:nor/>
                          </m:rPr>
                          <a:rPr lang="en-US" sz="2400" dirty="0">
                            <a:cs typeface="Arial" panose="020B0604020202020204" pitchFamily="34" charset="0"/>
                          </a:rPr>
                          <m:t> </m:t>
                        </m:r>
                        <m:r>
                          <a:rPr lang="en-IN" sz="2400" i="1" dirty="0">
                            <a:solidFill>
                              <a:schemeClr val="tx1"/>
                            </a:solidFill>
                            <a:latin typeface="Cambria Math" panose="02040503050406030204" pitchFamily="18" charset="0"/>
                          </a:rPr>
                          <m:t>𝜃</m:t>
                        </m:r>
                      </m:e>
                      <m:sub>
                        <m:r>
                          <a:rPr lang="en-IN" sz="2400" i="1" dirty="0">
                            <a:solidFill>
                              <a:schemeClr val="tx1"/>
                            </a:solidFill>
                            <a:latin typeface="Cambria Math" panose="02040503050406030204" pitchFamily="18" charset="0"/>
                          </a:rPr>
                          <m:t>𝑚𝑖𝑛</m:t>
                        </m:r>
                      </m:sub>
                    </m:sSub>
                    <m:r>
                      <a:rPr lang="en-IN" sz="2400" dirty="0">
                        <a:solidFill>
                          <a:schemeClr val="tx1"/>
                        </a:solidFill>
                        <a:latin typeface="Cambria Math" panose="02040503050406030204" pitchFamily="18" charset="0"/>
                      </a:rPr>
                      <m:t>=</m:t>
                    </m:r>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m:rPr>
                                <m:sty m:val="p"/>
                              </m:rPr>
                              <a:rPr lang="en-IN" sz="2400" dirty="0">
                                <a:solidFill>
                                  <a:schemeClr val="tx1"/>
                                </a:solidFill>
                                <a:latin typeface="Cambria Math" panose="02040503050406030204" pitchFamily="18" charset="0"/>
                              </a:rPr>
                              <m:t>sin</m:t>
                            </m:r>
                          </m:e>
                          <m:sup>
                            <m:r>
                              <a:rPr lang="en-IN" sz="2400" dirty="0">
                                <a:solidFill>
                                  <a:schemeClr val="tx1"/>
                                </a:solidFill>
                                <a:latin typeface="Cambria Math" panose="02040503050406030204" pitchFamily="18" charset="0"/>
                              </a:rPr>
                              <m:t>−1</m:t>
                            </m:r>
                          </m:sup>
                        </m:sSup>
                      </m:fName>
                      <m:e>
                        <m:d>
                          <m:dPr>
                            <m:ctrlPr>
                              <a:rPr lang="en-IN" sz="2400" i="1" dirty="0">
                                <a:solidFill>
                                  <a:schemeClr val="tx1"/>
                                </a:solidFill>
                                <a:latin typeface="Cambria Math" panose="02040503050406030204" pitchFamily="18" charset="0"/>
                              </a:rPr>
                            </m:ctrlPr>
                          </m:dPr>
                          <m:e>
                            <m:f>
                              <m:fPr>
                                <m:ctrlPr>
                                  <a:rPr lang="en-IN" sz="2400" i="1" dirty="0">
                                    <a:solidFill>
                                      <a:schemeClr val="tx1"/>
                                    </a:solidFill>
                                    <a:latin typeface="Cambria Math" panose="02040503050406030204" pitchFamily="18" charset="0"/>
                                  </a:rPr>
                                </m:ctrlPr>
                              </m:fPr>
                              <m:num>
                                <m:r>
                                  <a:rPr lang="en-IN" sz="2400" i="1" dirty="0">
                                    <a:solidFill>
                                      <a:schemeClr val="tx1"/>
                                    </a:solidFill>
                                    <a:latin typeface="Cambria Math" panose="02040503050406030204" pitchFamily="18" charset="0"/>
                                  </a:rPr>
                                  <m:t>𝐻𝑦</m:t>
                                </m:r>
                              </m:num>
                              <m:den>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den>
                            </m:f>
                          </m:e>
                        </m:d>
                      </m:e>
                    </m:func>
                  </m:oMath>
                </a14:m>
                <a:endParaRPr lang="en-US" sz="2400" dirty="0">
                  <a:solidFill>
                    <a:schemeClr val="tx1"/>
                  </a:solidFill>
                </a:endParaRPr>
              </a:p>
            </p:txBody>
          </p:sp>
        </mc:Choice>
        <mc:Fallback xmlns="">
          <p:sp>
            <p:nvSpPr>
              <p:cNvPr id="44" name="TextBox 43">
                <a:extLst>
                  <a:ext uri="{FF2B5EF4-FFF2-40B4-BE49-F238E27FC236}">
                    <a16:creationId xmlns:a16="http://schemas.microsoft.com/office/drawing/2014/main" id="{AF94D5F8-B12C-464B-8F94-2370AEED62C5}"/>
                  </a:ext>
                </a:extLst>
              </p:cNvPr>
              <p:cNvSpPr txBox="1">
                <a:spLocks noRot="1" noChangeAspect="1" noMove="1" noResize="1" noEditPoints="1" noAdjustHandles="1" noChangeArrowheads="1" noChangeShapeType="1" noTextEdit="1"/>
              </p:cNvSpPr>
              <p:nvPr/>
            </p:nvSpPr>
            <p:spPr>
              <a:xfrm>
                <a:off x="5245226" y="5652698"/>
                <a:ext cx="3721019" cy="682495"/>
              </a:xfrm>
              <a:prstGeom prst="rect">
                <a:avLst/>
              </a:prstGeom>
              <a:blipFill>
                <a:blip r:embed="rId13"/>
                <a:stretch>
                  <a:fillRect b="-89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CC9526F-3EBE-4EFB-B669-6F8427281BA7}"/>
              </a:ext>
            </a:extLst>
          </p:cNvPr>
          <p:cNvSpPr txBox="1"/>
          <p:nvPr/>
        </p:nvSpPr>
        <p:spPr>
          <a:xfrm>
            <a:off x="9311951" y="1465619"/>
            <a:ext cx="1711636" cy="830997"/>
          </a:xfrm>
          <a:prstGeom prst="rect">
            <a:avLst/>
          </a:prstGeom>
          <a:noFill/>
        </p:spPr>
        <p:txBody>
          <a:bodyPr wrap="square" rtlCol="0">
            <a:spAutoFit/>
          </a:bodyPr>
          <a:lstStyle/>
          <a:p>
            <a:r>
              <a:rPr lang="en-US" dirty="0"/>
              <a:t>Easy axis and hard axis make separate slides</a:t>
            </a:r>
          </a:p>
        </p:txBody>
      </p:sp>
      <p:grpSp>
        <p:nvGrpSpPr>
          <p:cNvPr id="41" name="Group 40">
            <a:extLst>
              <a:ext uri="{FF2B5EF4-FFF2-40B4-BE49-F238E27FC236}">
                <a16:creationId xmlns:a16="http://schemas.microsoft.com/office/drawing/2014/main" id="{395CB014-4422-4DC4-81AC-1ADD8C08C27D}"/>
              </a:ext>
            </a:extLst>
          </p:cNvPr>
          <p:cNvGrpSpPr/>
          <p:nvPr/>
        </p:nvGrpSpPr>
        <p:grpSpPr>
          <a:xfrm>
            <a:off x="6030066" y="879975"/>
            <a:ext cx="2829965" cy="2133613"/>
            <a:chOff x="2461153" y="789941"/>
            <a:chExt cx="2829965" cy="2133613"/>
          </a:xfrm>
        </p:grpSpPr>
        <p:sp>
          <p:nvSpPr>
            <p:cNvPr id="42" name="Oval 41">
              <a:extLst>
                <a:ext uri="{FF2B5EF4-FFF2-40B4-BE49-F238E27FC236}">
                  <a16:creationId xmlns:a16="http://schemas.microsoft.com/office/drawing/2014/main" id="{B539D41B-A5C2-432A-9792-EAE915A59077}"/>
                </a:ext>
              </a:extLst>
            </p:cNvPr>
            <p:cNvSpPr/>
            <p:nvPr/>
          </p:nvSpPr>
          <p:spPr>
            <a:xfrm rot="5400000">
              <a:off x="2911169" y="1103597"/>
              <a:ext cx="887313" cy="171998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C6C9F9A0-F81C-47B1-A381-37A956795C2D}"/>
                </a:ext>
              </a:extLst>
            </p:cNvPr>
            <p:cNvSpPr/>
            <p:nvPr/>
          </p:nvSpPr>
          <p:spPr>
            <a:xfrm rot="5400000">
              <a:off x="2877487" y="973616"/>
              <a:ext cx="887313" cy="171998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8" name="Straight Arrow Connector 47">
              <a:extLst>
                <a:ext uri="{FF2B5EF4-FFF2-40B4-BE49-F238E27FC236}">
                  <a16:creationId xmlns:a16="http://schemas.microsoft.com/office/drawing/2014/main" id="{44530C83-68AD-4058-B4BC-F4E4D4E1D9FD}"/>
                </a:ext>
              </a:extLst>
            </p:cNvPr>
            <p:cNvCxnSpPr>
              <a:cxnSpLocks/>
            </p:cNvCxnSpPr>
            <p:nvPr/>
          </p:nvCxnSpPr>
          <p:spPr>
            <a:xfrm rot="5400000" flipV="1">
              <a:off x="3811015" y="1265138"/>
              <a:ext cx="0" cy="1154759"/>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C398247-AA93-47F6-9FA4-1AF46039D409}"/>
                </a:ext>
              </a:extLst>
            </p:cNvPr>
            <p:cNvCxnSpPr>
              <a:cxnSpLocks/>
            </p:cNvCxnSpPr>
            <p:nvPr/>
          </p:nvCxnSpPr>
          <p:spPr>
            <a:xfrm flipH="1">
              <a:off x="2565815" y="1842447"/>
              <a:ext cx="661833" cy="711932"/>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EAF77A-FDCF-4464-8717-079BA62AE1AD}"/>
                </a:ext>
              </a:extLst>
            </p:cNvPr>
            <p:cNvCxnSpPr>
              <a:cxnSpLocks/>
            </p:cNvCxnSpPr>
            <p:nvPr/>
          </p:nvCxnSpPr>
          <p:spPr>
            <a:xfrm flipH="1" flipV="1">
              <a:off x="3228294" y="961786"/>
              <a:ext cx="5342" cy="880662"/>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Arrow: Up-Down 50">
              <a:extLst>
                <a:ext uri="{FF2B5EF4-FFF2-40B4-BE49-F238E27FC236}">
                  <a16:creationId xmlns:a16="http://schemas.microsoft.com/office/drawing/2014/main" id="{97C941FD-FD1E-4E17-A5AF-E9A7F7D3DE53}"/>
                </a:ext>
              </a:extLst>
            </p:cNvPr>
            <p:cNvSpPr/>
            <p:nvPr/>
          </p:nvSpPr>
          <p:spPr>
            <a:xfrm rot="5400000">
              <a:off x="3103157" y="1363025"/>
              <a:ext cx="343119" cy="953037"/>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TextBox 51">
              <a:extLst>
                <a:ext uri="{FF2B5EF4-FFF2-40B4-BE49-F238E27FC236}">
                  <a16:creationId xmlns:a16="http://schemas.microsoft.com/office/drawing/2014/main" id="{7E17CD4E-4E1E-4944-B67E-B2C4914E1646}"/>
                </a:ext>
              </a:extLst>
            </p:cNvPr>
            <p:cNvSpPr txBox="1"/>
            <p:nvPr/>
          </p:nvSpPr>
          <p:spPr>
            <a:xfrm>
              <a:off x="4157846" y="1885182"/>
              <a:ext cx="1133272" cy="461665"/>
            </a:xfrm>
            <a:prstGeom prst="rect">
              <a:avLst/>
            </a:prstGeom>
            <a:noFill/>
          </p:spPr>
          <p:txBody>
            <a:bodyPr wrap="square" rtlCol="0">
              <a:spAutoFit/>
            </a:bodyPr>
            <a:lstStyle/>
            <a:p>
              <a:r>
                <a:rPr lang="en-IN" sz="2400" b="1" dirty="0">
                  <a:solidFill>
                    <a:schemeClr val="accent1">
                      <a:lumMod val="50000"/>
                    </a:schemeClr>
                  </a:solidFill>
                  <a:latin typeface="+mn-lt"/>
                </a:rPr>
                <a:t>Z-axis</a:t>
              </a:r>
            </a:p>
          </p:txBody>
        </p:sp>
        <p:sp>
          <p:nvSpPr>
            <p:cNvPr id="53" name="TextBox 52">
              <a:extLst>
                <a:ext uri="{FF2B5EF4-FFF2-40B4-BE49-F238E27FC236}">
                  <a16:creationId xmlns:a16="http://schemas.microsoft.com/office/drawing/2014/main" id="{66CBB12D-FD89-44ED-9EB0-BB8CA9D113C7}"/>
                </a:ext>
              </a:extLst>
            </p:cNvPr>
            <p:cNvSpPr txBox="1"/>
            <p:nvPr/>
          </p:nvSpPr>
          <p:spPr>
            <a:xfrm>
              <a:off x="2701595" y="2461889"/>
              <a:ext cx="1109815" cy="461665"/>
            </a:xfrm>
            <a:prstGeom prst="rect">
              <a:avLst/>
            </a:prstGeom>
            <a:noFill/>
          </p:spPr>
          <p:txBody>
            <a:bodyPr wrap="square" rtlCol="0">
              <a:spAutoFit/>
            </a:bodyPr>
            <a:lstStyle/>
            <a:p>
              <a:r>
                <a:rPr lang="en-IN" sz="2400" b="1" dirty="0">
                  <a:solidFill>
                    <a:schemeClr val="accent1">
                      <a:lumMod val="50000"/>
                    </a:schemeClr>
                  </a:solidFill>
                  <a:latin typeface="+mn-lt"/>
                </a:rPr>
                <a:t>Y-axis</a:t>
              </a:r>
            </a:p>
          </p:txBody>
        </p:sp>
        <p:sp>
          <p:nvSpPr>
            <p:cNvPr id="54" name="TextBox 53">
              <a:extLst>
                <a:ext uri="{FF2B5EF4-FFF2-40B4-BE49-F238E27FC236}">
                  <a16:creationId xmlns:a16="http://schemas.microsoft.com/office/drawing/2014/main" id="{EC6A107F-9537-4B30-A48D-017EB60ECAEC}"/>
                </a:ext>
              </a:extLst>
            </p:cNvPr>
            <p:cNvSpPr txBox="1"/>
            <p:nvPr/>
          </p:nvSpPr>
          <p:spPr>
            <a:xfrm>
              <a:off x="3323741" y="789941"/>
              <a:ext cx="1379843" cy="461665"/>
            </a:xfrm>
            <a:prstGeom prst="rect">
              <a:avLst/>
            </a:prstGeom>
            <a:noFill/>
          </p:spPr>
          <p:txBody>
            <a:bodyPr wrap="square" rtlCol="0">
              <a:spAutoFit/>
            </a:bodyPr>
            <a:lstStyle/>
            <a:p>
              <a:r>
                <a:rPr lang="en-IN" sz="2400" b="1" dirty="0">
                  <a:solidFill>
                    <a:schemeClr val="accent1">
                      <a:lumMod val="50000"/>
                    </a:schemeClr>
                  </a:solidFill>
                  <a:latin typeface="+mn-lt"/>
                </a:rPr>
                <a:t>X-axis</a:t>
              </a:r>
            </a:p>
          </p:txBody>
        </p:sp>
      </p:grpSp>
    </p:spTree>
    <p:extLst>
      <p:ext uri="{BB962C8B-B14F-4D97-AF65-F5344CB8AC3E}">
        <p14:creationId xmlns:p14="http://schemas.microsoft.com/office/powerpoint/2010/main" val="378370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6" grpId="0" animBg="1"/>
      <p:bldP spid="47" grpId="0" animBg="1"/>
      <p:bldP spid="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83BB-F925-4464-A1D9-84324C11F57B}"/>
              </a:ext>
            </a:extLst>
          </p:cNvPr>
          <p:cNvSpPr>
            <a:spLocks noGrp="1"/>
          </p:cNvSpPr>
          <p:nvPr>
            <p:ph type="title"/>
          </p:nvPr>
        </p:nvSpPr>
        <p:spPr/>
        <p:txBody>
          <a:bodyPr>
            <a:normAutofit/>
          </a:bodyPr>
          <a:lstStyle/>
          <a:p>
            <a:r>
              <a:rPr lang="en-US" dirty="0"/>
              <a:t>Applied magnetic field along easy axis</a:t>
            </a:r>
          </a:p>
        </p:txBody>
      </p:sp>
      <p:sp>
        <p:nvSpPr>
          <p:cNvPr id="4" name="Date Placeholder 3">
            <a:extLst>
              <a:ext uri="{FF2B5EF4-FFF2-40B4-BE49-F238E27FC236}">
                <a16:creationId xmlns:a16="http://schemas.microsoft.com/office/drawing/2014/main" id="{D52D438E-D017-4BB6-ADE1-5C0A89700B6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CB9A561C-AE48-4079-A6A7-2E30DC17AC92}"/>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9CF9BFAD-FDE7-406A-86C3-F461595F8067}"/>
              </a:ext>
            </a:extLst>
          </p:cNvPr>
          <p:cNvSpPr>
            <a:spLocks noGrp="1"/>
          </p:cNvSpPr>
          <p:nvPr>
            <p:ph type="sldNum" sz="quarter" idx="12"/>
          </p:nvPr>
        </p:nvSpPr>
        <p:spPr/>
        <p:txBody>
          <a:bodyPr/>
          <a:lstStyle/>
          <a:p>
            <a:fld id="{ABF20D17-0043-4445-9B8B-9F103D2306E2}" type="slidenum">
              <a:rPr lang="en-IN" smtClean="0"/>
              <a:pPr/>
              <a:t>33</a:t>
            </a:fld>
            <a:endParaRPr lang="en-IN" dirty="0"/>
          </a:p>
        </p:txBody>
      </p:sp>
      <p:grpSp>
        <p:nvGrpSpPr>
          <p:cNvPr id="13" name="Group 12">
            <a:extLst>
              <a:ext uri="{FF2B5EF4-FFF2-40B4-BE49-F238E27FC236}">
                <a16:creationId xmlns:a16="http://schemas.microsoft.com/office/drawing/2014/main" id="{BE932107-61E1-443A-8A31-978B4DE65A64}"/>
              </a:ext>
            </a:extLst>
          </p:cNvPr>
          <p:cNvGrpSpPr/>
          <p:nvPr/>
        </p:nvGrpSpPr>
        <p:grpSpPr>
          <a:xfrm>
            <a:off x="5779319" y="3203438"/>
            <a:ext cx="2846651" cy="2020299"/>
            <a:chOff x="3169807" y="745534"/>
            <a:chExt cx="2846651" cy="2020299"/>
          </a:xfrm>
        </p:grpSpPr>
        <p:grpSp>
          <p:nvGrpSpPr>
            <p:cNvPr id="14" name="Group 13">
              <a:extLst>
                <a:ext uri="{FF2B5EF4-FFF2-40B4-BE49-F238E27FC236}">
                  <a16:creationId xmlns:a16="http://schemas.microsoft.com/office/drawing/2014/main" id="{DBAEF3D7-6671-4673-A76F-1DC96CF94823}"/>
                </a:ext>
              </a:extLst>
            </p:cNvPr>
            <p:cNvGrpSpPr/>
            <p:nvPr/>
          </p:nvGrpSpPr>
          <p:grpSpPr>
            <a:xfrm>
              <a:off x="3169807" y="745534"/>
              <a:ext cx="2785929" cy="2020299"/>
              <a:chOff x="5341505" y="1404958"/>
              <a:chExt cx="2785929" cy="2020299"/>
            </a:xfrm>
          </p:grpSpPr>
          <p:cxnSp>
            <p:nvCxnSpPr>
              <p:cNvPr id="17" name="Straight Arrow Connector 16">
                <a:extLst>
                  <a:ext uri="{FF2B5EF4-FFF2-40B4-BE49-F238E27FC236}">
                    <a16:creationId xmlns:a16="http://schemas.microsoft.com/office/drawing/2014/main" id="{73A951FE-71F7-4DE0-A941-A26CD310E807}"/>
                  </a:ext>
                </a:extLst>
              </p:cNvPr>
              <p:cNvCxnSpPr>
                <a:cxnSpLocks/>
              </p:cNvCxnSpPr>
              <p:nvPr/>
            </p:nvCxnSpPr>
            <p:spPr>
              <a:xfrm flipV="1">
                <a:off x="6288405" y="1805225"/>
                <a:ext cx="0" cy="5884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F011671-41F2-4DC6-82D0-2FCA64825890}"/>
                  </a:ext>
                </a:extLst>
              </p:cNvPr>
              <p:cNvCxnSpPr>
                <a:cxnSpLocks/>
              </p:cNvCxnSpPr>
              <p:nvPr/>
            </p:nvCxnSpPr>
            <p:spPr>
              <a:xfrm>
                <a:off x="6284890" y="2390190"/>
                <a:ext cx="1351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5CB6A0-BED4-40BD-A613-F4E82DE62DAF}"/>
                  </a:ext>
                </a:extLst>
              </p:cNvPr>
              <p:cNvCxnSpPr>
                <a:cxnSpLocks/>
              </p:cNvCxnSpPr>
              <p:nvPr/>
            </p:nvCxnSpPr>
            <p:spPr>
              <a:xfrm flipH="1">
                <a:off x="5774372" y="2388285"/>
                <a:ext cx="513038" cy="573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44ECA3C-3D34-4663-80A6-322DADBF3A3B}"/>
                  </a:ext>
                </a:extLst>
              </p:cNvPr>
              <p:cNvSpPr txBox="1"/>
              <p:nvPr/>
            </p:nvSpPr>
            <p:spPr>
              <a:xfrm>
                <a:off x="5981030" y="1404958"/>
                <a:ext cx="979402" cy="461665"/>
              </a:xfrm>
              <a:prstGeom prst="rect">
                <a:avLst/>
              </a:prstGeom>
              <a:noFill/>
            </p:spPr>
            <p:txBody>
              <a:bodyPr wrap="square" rtlCol="0">
                <a:spAutoFit/>
              </a:bodyPr>
              <a:lstStyle/>
              <a:p>
                <a:r>
                  <a:rPr lang="en-US" sz="2400" dirty="0">
                    <a:latin typeface="+mn-lt"/>
                  </a:rPr>
                  <a:t>x-axis</a:t>
                </a:r>
              </a:p>
            </p:txBody>
          </p:sp>
          <p:sp>
            <p:nvSpPr>
              <p:cNvPr id="21" name="TextBox 20">
                <a:extLst>
                  <a:ext uri="{FF2B5EF4-FFF2-40B4-BE49-F238E27FC236}">
                    <a16:creationId xmlns:a16="http://schemas.microsoft.com/office/drawing/2014/main" id="{768B2EA5-BF27-43A8-89DA-13BE449C0F47}"/>
                  </a:ext>
                </a:extLst>
              </p:cNvPr>
              <p:cNvSpPr txBox="1"/>
              <p:nvPr/>
            </p:nvSpPr>
            <p:spPr>
              <a:xfrm>
                <a:off x="5341505" y="2963592"/>
                <a:ext cx="934014"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y-axis</a:t>
                </a:r>
              </a:p>
            </p:txBody>
          </p:sp>
          <p:sp>
            <p:nvSpPr>
              <p:cNvPr id="22" name="TextBox 21">
                <a:extLst>
                  <a:ext uri="{FF2B5EF4-FFF2-40B4-BE49-F238E27FC236}">
                    <a16:creationId xmlns:a16="http://schemas.microsoft.com/office/drawing/2014/main" id="{6FFBDEB1-D7A7-450F-AB21-EE8EE50FF47A}"/>
                  </a:ext>
                </a:extLst>
              </p:cNvPr>
              <p:cNvSpPr txBox="1"/>
              <p:nvPr/>
            </p:nvSpPr>
            <p:spPr>
              <a:xfrm>
                <a:off x="7144515" y="2379157"/>
                <a:ext cx="982919"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z-axis</a:t>
                </a:r>
              </a:p>
            </p:txBody>
          </p:sp>
          <p:cxnSp>
            <p:nvCxnSpPr>
              <p:cNvPr id="23" name="Straight Arrow Connector 22">
                <a:extLst>
                  <a:ext uri="{FF2B5EF4-FFF2-40B4-BE49-F238E27FC236}">
                    <a16:creationId xmlns:a16="http://schemas.microsoft.com/office/drawing/2014/main" id="{7848D45B-DC7C-4584-A6BB-3678DD395277}"/>
                  </a:ext>
                </a:extLst>
              </p:cNvPr>
              <p:cNvCxnSpPr>
                <a:cxnSpLocks/>
              </p:cNvCxnSpPr>
              <p:nvPr/>
            </p:nvCxnSpPr>
            <p:spPr>
              <a:xfrm rot="10800000" flipH="1">
                <a:off x="6284912" y="1816785"/>
                <a:ext cx="513038" cy="573402"/>
              </a:xfrm>
              <a:prstGeom prst="straightConnector1">
                <a:avLst/>
              </a:prstGeom>
              <a:ln w="12700">
                <a:solidFill>
                  <a:schemeClr val="accent1">
                    <a:alpha val="3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91FCFFC-1B42-40BB-B3AD-7991D120C71A}"/>
                  </a:ext>
                </a:extLst>
              </p:cNvPr>
              <p:cNvCxnSpPr>
                <a:cxnSpLocks/>
              </p:cNvCxnSpPr>
              <p:nvPr/>
            </p:nvCxnSpPr>
            <p:spPr>
              <a:xfrm flipV="1">
                <a:off x="6290994" y="2046599"/>
                <a:ext cx="601736" cy="335971"/>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Graphic 40" descr="Line arrow Counter clockwise curve">
                <a:extLst>
                  <a:ext uri="{FF2B5EF4-FFF2-40B4-BE49-F238E27FC236}">
                    <a16:creationId xmlns:a16="http://schemas.microsoft.com/office/drawing/2014/main" id="{7B71F0DC-A78F-44AE-97C0-CD775B6E7304}"/>
                  </a:ext>
                </a:extLst>
              </p:cNvPr>
              <p:cNvSpPr/>
              <p:nvPr/>
            </p:nvSpPr>
            <p:spPr>
              <a:xfrm rot="774481">
                <a:off x="6692597" y="2148234"/>
                <a:ext cx="122961"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p:cxnSp>
            <p:nvCxnSpPr>
              <p:cNvPr id="26" name="Straight Arrow Connector 25">
                <a:extLst>
                  <a:ext uri="{FF2B5EF4-FFF2-40B4-BE49-F238E27FC236}">
                    <a16:creationId xmlns:a16="http://schemas.microsoft.com/office/drawing/2014/main" id="{580F40B5-9864-40CE-84BE-A1112493788B}"/>
                  </a:ext>
                </a:extLst>
              </p:cNvPr>
              <p:cNvCxnSpPr>
                <a:cxnSpLocks/>
              </p:cNvCxnSpPr>
              <p:nvPr/>
            </p:nvCxnSpPr>
            <p:spPr>
              <a:xfrm flipH="1" flipV="1">
                <a:off x="5774372" y="2076997"/>
                <a:ext cx="501147" cy="30216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Graphic 40" descr="Line arrow Counter clockwise curve">
                <a:extLst>
                  <a:ext uri="{FF2B5EF4-FFF2-40B4-BE49-F238E27FC236}">
                    <a16:creationId xmlns:a16="http://schemas.microsoft.com/office/drawing/2014/main" id="{B2246C8A-BB23-4A78-B7F1-0D6734156564}"/>
                  </a:ext>
                </a:extLst>
              </p:cNvPr>
              <p:cNvSpPr/>
              <p:nvPr/>
            </p:nvSpPr>
            <p:spPr>
              <a:xfrm rot="15130611">
                <a:off x="6100854" y="2040470"/>
                <a:ext cx="141738"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4E83762-FD0A-45C7-B8EE-FEF8CFB00A11}"/>
                      </a:ext>
                    </a:extLst>
                  </p:cNvPr>
                  <p:cNvSpPr txBox="1"/>
                  <p:nvPr/>
                </p:nvSpPr>
                <p:spPr>
                  <a:xfrm>
                    <a:off x="6852268" y="1983751"/>
                    <a:ext cx="2872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28" name="TextBox 27">
                    <a:extLst>
                      <a:ext uri="{FF2B5EF4-FFF2-40B4-BE49-F238E27FC236}">
                        <a16:creationId xmlns:a16="http://schemas.microsoft.com/office/drawing/2014/main" id="{34E83762-FD0A-45C7-B8EE-FEF8CFB00A11}"/>
                      </a:ext>
                    </a:extLst>
                  </p:cNvPr>
                  <p:cNvSpPr txBox="1">
                    <a:spLocks noRot="1" noChangeAspect="1" noMove="1" noResize="1" noEditPoints="1" noAdjustHandles="1" noChangeArrowheads="1" noChangeShapeType="1" noTextEdit="1"/>
                  </p:cNvSpPr>
                  <p:nvPr/>
                </p:nvSpPr>
                <p:spPr>
                  <a:xfrm>
                    <a:off x="6852268" y="1983751"/>
                    <a:ext cx="287292" cy="461665"/>
                  </a:xfrm>
                  <a:prstGeom prst="rect">
                    <a:avLst/>
                  </a:prstGeom>
                  <a:blipFill>
                    <a:blip r:embed="rId3"/>
                    <a:stretch>
                      <a:fillRect l="-6383" r="-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29C247-260A-40B5-8841-381E6BBF9F76}"/>
                      </a:ext>
                    </a:extLst>
                  </p:cNvPr>
                  <p:cNvSpPr txBox="1"/>
                  <p:nvPr/>
                </p:nvSpPr>
                <p:spPr>
                  <a:xfrm>
                    <a:off x="5837257" y="1702356"/>
                    <a:ext cx="352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𝜑</m:t>
                          </m:r>
                        </m:oMath>
                      </m:oMathPara>
                    </a14:m>
                    <a:endParaRPr lang="en-US" sz="2400" dirty="0"/>
                  </a:p>
                </p:txBody>
              </p:sp>
            </mc:Choice>
            <mc:Fallback xmlns="">
              <p:sp>
                <p:nvSpPr>
                  <p:cNvPr id="29" name="TextBox 28">
                    <a:extLst>
                      <a:ext uri="{FF2B5EF4-FFF2-40B4-BE49-F238E27FC236}">
                        <a16:creationId xmlns:a16="http://schemas.microsoft.com/office/drawing/2014/main" id="{0429C247-260A-40B5-8841-381E6BBF9F76}"/>
                      </a:ext>
                    </a:extLst>
                  </p:cNvPr>
                  <p:cNvSpPr txBox="1">
                    <a:spLocks noRot="1" noChangeAspect="1" noMove="1" noResize="1" noEditPoints="1" noAdjustHandles="1" noChangeArrowheads="1" noChangeShapeType="1" noTextEdit="1"/>
                  </p:cNvSpPr>
                  <p:nvPr/>
                </p:nvSpPr>
                <p:spPr>
                  <a:xfrm>
                    <a:off x="5837257" y="1702356"/>
                    <a:ext cx="352308" cy="461665"/>
                  </a:xfrm>
                  <a:prstGeom prst="rect">
                    <a:avLst/>
                  </a:prstGeom>
                  <a:blipFill>
                    <a:blip r:embed="rId4"/>
                    <a:stretch>
                      <a:fillRect l="-5172" r="-15517" b="-13158"/>
                    </a:stretch>
                  </a:blipFill>
                </p:spPr>
                <p:txBody>
                  <a:bodyPr/>
                  <a:lstStyle/>
                  <a:p>
                    <a:r>
                      <a:rPr lang="en-US">
                        <a:noFill/>
                      </a:rPr>
                      <a:t> </a:t>
                    </a:r>
                  </a:p>
                </p:txBody>
              </p:sp>
            </mc:Fallback>
          </mc:AlternateContent>
        </p:grpSp>
        <p:sp>
          <p:nvSpPr>
            <p:cNvPr id="15" name="Graphic 50" descr="Line arrow Straight">
              <a:extLst>
                <a:ext uri="{FF2B5EF4-FFF2-40B4-BE49-F238E27FC236}">
                  <a16:creationId xmlns:a16="http://schemas.microsoft.com/office/drawing/2014/main" id="{C33B5F38-8B75-4759-B24C-B2A5BF6418ED}"/>
                </a:ext>
              </a:extLst>
            </p:cNvPr>
            <p:cNvSpPr/>
            <p:nvPr/>
          </p:nvSpPr>
          <p:spPr>
            <a:xfrm>
              <a:off x="5257243" y="1338891"/>
              <a:ext cx="759215" cy="323849"/>
            </a:xfrm>
            <a:custGeom>
              <a:avLst/>
              <a:gdLst>
                <a:gd name="connsiteX0" fmla="*/ 809625 w 838199"/>
                <a:gd name="connsiteY0" fmla="*/ 133350 h 323849"/>
                <a:gd name="connsiteX1" fmla="*/ 97155 w 838199"/>
                <a:gd name="connsiteY1" fmla="*/ 133350 h 323849"/>
                <a:gd name="connsiteX2" fmla="*/ 181928 w 838199"/>
                <a:gd name="connsiteY2" fmla="*/ 48577 h 323849"/>
                <a:gd name="connsiteX3" fmla="*/ 181928 w 838199"/>
                <a:gd name="connsiteY3" fmla="*/ 8572 h 323849"/>
                <a:gd name="connsiteX4" fmla="*/ 141923 w 838199"/>
                <a:gd name="connsiteY4" fmla="*/ 8572 h 323849"/>
                <a:gd name="connsiteX5" fmla="*/ 8573 w 838199"/>
                <a:gd name="connsiteY5" fmla="*/ 141923 h 323849"/>
                <a:gd name="connsiteX6" fmla="*/ 8573 w 838199"/>
                <a:gd name="connsiteY6" fmla="*/ 181927 h 323849"/>
                <a:gd name="connsiteX7" fmla="*/ 141923 w 838199"/>
                <a:gd name="connsiteY7" fmla="*/ 315277 h 323849"/>
                <a:gd name="connsiteX8" fmla="*/ 161925 w 838199"/>
                <a:gd name="connsiteY8" fmla="*/ 323850 h 323849"/>
                <a:gd name="connsiteX9" fmla="*/ 181928 w 838199"/>
                <a:gd name="connsiteY9" fmla="*/ 315277 h 323849"/>
                <a:gd name="connsiteX10" fmla="*/ 181928 w 838199"/>
                <a:gd name="connsiteY10" fmla="*/ 275273 h 323849"/>
                <a:gd name="connsiteX11" fmla="*/ 97155 w 838199"/>
                <a:gd name="connsiteY11" fmla="*/ 190500 h 323849"/>
                <a:gd name="connsiteX12" fmla="*/ 809625 w 838199"/>
                <a:gd name="connsiteY12" fmla="*/ 190500 h 323849"/>
                <a:gd name="connsiteX13" fmla="*/ 838200 w 838199"/>
                <a:gd name="connsiteY13" fmla="*/ 161925 h 323849"/>
                <a:gd name="connsiteX14" fmla="*/ 809625 w 838199"/>
                <a:gd name="connsiteY14" fmla="*/ 133350 h 32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8199" h="323849">
                  <a:moveTo>
                    <a:pt x="809625" y="133350"/>
                  </a:moveTo>
                  <a:lnTo>
                    <a:pt x="97155" y="133350"/>
                  </a:lnTo>
                  <a:lnTo>
                    <a:pt x="181928" y="48577"/>
                  </a:lnTo>
                  <a:cubicBezTo>
                    <a:pt x="193357" y="37148"/>
                    <a:pt x="193357" y="19050"/>
                    <a:pt x="181928" y="8572"/>
                  </a:cubicBezTo>
                  <a:cubicBezTo>
                    <a:pt x="170498" y="-2857"/>
                    <a:pt x="152400" y="-2857"/>
                    <a:pt x="141923" y="8572"/>
                  </a:cubicBezTo>
                  <a:lnTo>
                    <a:pt x="8573" y="141923"/>
                  </a:lnTo>
                  <a:cubicBezTo>
                    <a:pt x="-2858" y="153352"/>
                    <a:pt x="-2858" y="171450"/>
                    <a:pt x="8573" y="181927"/>
                  </a:cubicBezTo>
                  <a:lnTo>
                    <a:pt x="141923" y="315277"/>
                  </a:lnTo>
                  <a:cubicBezTo>
                    <a:pt x="147638" y="320992"/>
                    <a:pt x="155257" y="323850"/>
                    <a:pt x="161925" y="323850"/>
                  </a:cubicBezTo>
                  <a:cubicBezTo>
                    <a:pt x="168593" y="323850"/>
                    <a:pt x="176213" y="320992"/>
                    <a:pt x="181928" y="315277"/>
                  </a:cubicBezTo>
                  <a:cubicBezTo>
                    <a:pt x="193357" y="303848"/>
                    <a:pt x="193357" y="285750"/>
                    <a:pt x="181928" y="275273"/>
                  </a:cubicBezTo>
                  <a:lnTo>
                    <a:pt x="97155" y="190500"/>
                  </a:lnTo>
                  <a:lnTo>
                    <a:pt x="809625" y="190500"/>
                  </a:lnTo>
                  <a:cubicBezTo>
                    <a:pt x="825818" y="190500"/>
                    <a:pt x="838200" y="178118"/>
                    <a:pt x="838200" y="161925"/>
                  </a:cubicBezTo>
                  <a:cubicBezTo>
                    <a:pt x="838200" y="145732"/>
                    <a:pt x="825818" y="133350"/>
                    <a:pt x="809625" y="133350"/>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D8CE5A4-5F75-4C9A-A412-8D3DD961AB71}"/>
                  </a:ext>
                </a:extLst>
              </p:cNvPr>
              <p:cNvSpPr txBox="1"/>
              <p:nvPr/>
            </p:nvSpPr>
            <p:spPr>
              <a:xfrm>
                <a:off x="7572765" y="3040756"/>
                <a:ext cx="1473304" cy="707886"/>
              </a:xfrm>
              <a:prstGeom prst="rect">
                <a:avLst/>
              </a:prstGeom>
              <a:noFill/>
              <a:ln>
                <a:solidFill>
                  <a:schemeClr val="accent2">
                    <a:lumMod val="20000"/>
                    <a:lumOff val="8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Arial" panose="020B0604020202020204" pitchFamily="34" charset="0"/>
                        </a:rPr>
                        <m:t>𝐸𝑎𝑠𝑦</m:t>
                      </m:r>
                      <m:r>
                        <a:rPr lang="en-US" sz="2000" b="0" i="1" dirty="0" smtClean="0">
                          <a:latin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cs typeface="Arial" panose="020B0604020202020204" pitchFamily="34" charset="0"/>
                        </a:rPr>
                        <m:t>𝑎𝑥𝑖𝑠</m:t>
                      </m:r>
                      <m:r>
                        <a:rPr lang="en-US" sz="2000" b="0" i="1" dirty="0" smtClean="0">
                          <a:latin typeface="Cambria Math" panose="02040503050406030204" pitchFamily="18" charset="0"/>
                          <a:cs typeface="Arial" panose="020B0604020202020204" pitchFamily="34" charset="0"/>
                        </a:rPr>
                        <m:t> </m:t>
                      </m:r>
                    </m:oMath>
                  </m:oMathPara>
                </a14:m>
                <a:endParaRPr lang="en-US" sz="2000" b="0" i="1" dirty="0">
                  <a:latin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=0</m:t>
                          </m:r>
                        </m:e>
                        <m:sup>
                          <m:r>
                            <a:rPr lang="en-US" sz="2000" b="0" i="1" dirty="0" smtClean="0">
                              <a:latin typeface="Cambria Math" panose="02040503050406030204" pitchFamily="18" charset="0"/>
                              <a:cs typeface="Arial" panose="020B0604020202020204" pitchFamily="34" charset="0"/>
                            </a:rPr>
                            <m:t>𝑜</m:t>
                          </m:r>
                        </m:sup>
                      </m:sSup>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180</m:t>
                          </m:r>
                        </m:e>
                        <m:sup>
                          <m:r>
                            <a:rPr lang="en-US" sz="2000" i="1" dirty="0">
                              <a:latin typeface="Cambria Math" panose="02040503050406030204" pitchFamily="18" charset="0"/>
                              <a:cs typeface="Arial" panose="020B0604020202020204" pitchFamily="34" charset="0"/>
                            </a:rPr>
                            <m:t>𝑜</m:t>
                          </m:r>
                        </m:sup>
                      </m:sSup>
                    </m:oMath>
                  </m:oMathPara>
                </a14:m>
                <a:endParaRPr lang="en-IN" sz="2000" b="1" dirty="0">
                  <a:latin typeface="+mn-lt"/>
                </a:endParaRPr>
              </a:p>
            </p:txBody>
          </p:sp>
        </mc:Choice>
        <mc:Fallback xmlns="">
          <p:sp>
            <p:nvSpPr>
              <p:cNvPr id="46" name="TextBox 45">
                <a:extLst>
                  <a:ext uri="{FF2B5EF4-FFF2-40B4-BE49-F238E27FC236}">
                    <a16:creationId xmlns:a16="http://schemas.microsoft.com/office/drawing/2014/main" id="{3D8CE5A4-5F75-4C9A-A412-8D3DD961AB71}"/>
                  </a:ext>
                </a:extLst>
              </p:cNvPr>
              <p:cNvSpPr txBox="1">
                <a:spLocks noRot="1" noChangeAspect="1" noMove="1" noResize="1" noEditPoints="1" noAdjustHandles="1" noChangeArrowheads="1" noChangeShapeType="1" noTextEdit="1"/>
              </p:cNvSpPr>
              <p:nvPr/>
            </p:nvSpPr>
            <p:spPr>
              <a:xfrm>
                <a:off x="7572765" y="3040756"/>
                <a:ext cx="1473304" cy="707886"/>
              </a:xfrm>
              <a:prstGeom prst="rect">
                <a:avLst/>
              </a:prstGeom>
              <a:blipFill>
                <a:blip r:embed="rId5"/>
                <a:stretch>
                  <a:fillRect r="-2049"/>
                </a:stretch>
              </a:blipFill>
              <a:ln>
                <a:solidFill>
                  <a:schemeClr val="accent2">
                    <a:lumMod val="20000"/>
                    <a:lumOff val="80000"/>
                  </a:schemeClr>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FCC9526F-3EBE-4EFB-B669-6F8427281BA7}"/>
              </a:ext>
            </a:extLst>
          </p:cNvPr>
          <p:cNvSpPr txBox="1"/>
          <p:nvPr/>
        </p:nvSpPr>
        <p:spPr>
          <a:xfrm>
            <a:off x="9311951" y="1465619"/>
            <a:ext cx="1711636" cy="830997"/>
          </a:xfrm>
          <a:prstGeom prst="rect">
            <a:avLst/>
          </a:prstGeom>
          <a:noFill/>
        </p:spPr>
        <p:txBody>
          <a:bodyPr wrap="square" rtlCol="0">
            <a:spAutoFit/>
          </a:bodyPr>
          <a:lstStyle/>
          <a:p>
            <a:r>
              <a:rPr lang="en-US" dirty="0"/>
              <a:t>Easy axis and hard axis make separate slides</a:t>
            </a:r>
          </a:p>
        </p:txBody>
      </p:sp>
      <p:grpSp>
        <p:nvGrpSpPr>
          <p:cNvPr id="41" name="Group 40">
            <a:extLst>
              <a:ext uri="{FF2B5EF4-FFF2-40B4-BE49-F238E27FC236}">
                <a16:creationId xmlns:a16="http://schemas.microsoft.com/office/drawing/2014/main" id="{395CB014-4422-4DC4-81AC-1ADD8C08C27D}"/>
              </a:ext>
            </a:extLst>
          </p:cNvPr>
          <p:cNvGrpSpPr/>
          <p:nvPr/>
        </p:nvGrpSpPr>
        <p:grpSpPr>
          <a:xfrm>
            <a:off x="6030066" y="879975"/>
            <a:ext cx="2829965" cy="2133613"/>
            <a:chOff x="2461153" y="789941"/>
            <a:chExt cx="2829965" cy="2133613"/>
          </a:xfrm>
        </p:grpSpPr>
        <p:sp>
          <p:nvSpPr>
            <p:cNvPr id="42" name="Oval 41">
              <a:extLst>
                <a:ext uri="{FF2B5EF4-FFF2-40B4-BE49-F238E27FC236}">
                  <a16:creationId xmlns:a16="http://schemas.microsoft.com/office/drawing/2014/main" id="{B539D41B-A5C2-432A-9792-EAE915A59077}"/>
                </a:ext>
              </a:extLst>
            </p:cNvPr>
            <p:cNvSpPr/>
            <p:nvPr/>
          </p:nvSpPr>
          <p:spPr>
            <a:xfrm rot="5400000">
              <a:off x="2911169" y="1103597"/>
              <a:ext cx="887313" cy="171998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C6C9F9A0-F81C-47B1-A381-37A956795C2D}"/>
                </a:ext>
              </a:extLst>
            </p:cNvPr>
            <p:cNvSpPr/>
            <p:nvPr/>
          </p:nvSpPr>
          <p:spPr>
            <a:xfrm rot="5400000">
              <a:off x="2877487" y="973616"/>
              <a:ext cx="887313" cy="171998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8" name="Straight Arrow Connector 47">
              <a:extLst>
                <a:ext uri="{FF2B5EF4-FFF2-40B4-BE49-F238E27FC236}">
                  <a16:creationId xmlns:a16="http://schemas.microsoft.com/office/drawing/2014/main" id="{44530C83-68AD-4058-B4BC-F4E4D4E1D9FD}"/>
                </a:ext>
              </a:extLst>
            </p:cNvPr>
            <p:cNvCxnSpPr>
              <a:cxnSpLocks/>
            </p:cNvCxnSpPr>
            <p:nvPr/>
          </p:nvCxnSpPr>
          <p:spPr>
            <a:xfrm rot="5400000" flipV="1">
              <a:off x="3811015" y="1265138"/>
              <a:ext cx="0" cy="1154759"/>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C398247-AA93-47F6-9FA4-1AF46039D409}"/>
                </a:ext>
              </a:extLst>
            </p:cNvPr>
            <p:cNvCxnSpPr>
              <a:cxnSpLocks/>
            </p:cNvCxnSpPr>
            <p:nvPr/>
          </p:nvCxnSpPr>
          <p:spPr>
            <a:xfrm flipH="1">
              <a:off x="2565815" y="1842447"/>
              <a:ext cx="661833" cy="711932"/>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EAF77A-FDCF-4464-8717-079BA62AE1AD}"/>
                </a:ext>
              </a:extLst>
            </p:cNvPr>
            <p:cNvCxnSpPr>
              <a:cxnSpLocks/>
            </p:cNvCxnSpPr>
            <p:nvPr/>
          </p:nvCxnSpPr>
          <p:spPr>
            <a:xfrm flipH="1" flipV="1">
              <a:off x="3228294" y="961786"/>
              <a:ext cx="5342" cy="880662"/>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Arrow: Up-Down 50">
              <a:extLst>
                <a:ext uri="{FF2B5EF4-FFF2-40B4-BE49-F238E27FC236}">
                  <a16:creationId xmlns:a16="http://schemas.microsoft.com/office/drawing/2014/main" id="{97C941FD-FD1E-4E17-A5AF-E9A7F7D3DE53}"/>
                </a:ext>
              </a:extLst>
            </p:cNvPr>
            <p:cNvSpPr/>
            <p:nvPr/>
          </p:nvSpPr>
          <p:spPr>
            <a:xfrm rot="5400000">
              <a:off x="3103157" y="1363025"/>
              <a:ext cx="343119" cy="953037"/>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TextBox 51">
              <a:extLst>
                <a:ext uri="{FF2B5EF4-FFF2-40B4-BE49-F238E27FC236}">
                  <a16:creationId xmlns:a16="http://schemas.microsoft.com/office/drawing/2014/main" id="{7E17CD4E-4E1E-4944-B67E-B2C4914E1646}"/>
                </a:ext>
              </a:extLst>
            </p:cNvPr>
            <p:cNvSpPr txBox="1"/>
            <p:nvPr/>
          </p:nvSpPr>
          <p:spPr>
            <a:xfrm>
              <a:off x="4157846" y="1885182"/>
              <a:ext cx="1133272" cy="461665"/>
            </a:xfrm>
            <a:prstGeom prst="rect">
              <a:avLst/>
            </a:prstGeom>
            <a:noFill/>
          </p:spPr>
          <p:txBody>
            <a:bodyPr wrap="square" rtlCol="0">
              <a:spAutoFit/>
            </a:bodyPr>
            <a:lstStyle/>
            <a:p>
              <a:r>
                <a:rPr lang="en-IN" sz="2400" b="1" dirty="0">
                  <a:solidFill>
                    <a:schemeClr val="accent1">
                      <a:lumMod val="50000"/>
                    </a:schemeClr>
                  </a:solidFill>
                  <a:latin typeface="+mn-lt"/>
                </a:rPr>
                <a:t>Z-axis</a:t>
              </a:r>
            </a:p>
          </p:txBody>
        </p:sp>
        <p:sp>
          <p:nvSpPr>
            <p:cNvPr id="53" name="TextBox 52">
              <a:extLst>
                <a:ext uri="{FF2B5EF4-FFF2-40B4-BE49-F238E27FC236}">
                  <a16:creationId xmlns:a16="http://schemas.microsoft.com/office/drawing/2014/main" id="{66CBB12D-FD89-44ED-9EB0-BB8CA9D113C7}"/>
                </a:ext>
              </a:extLst>
            </p:cNvPr>
            <p:cNvSpPr txBox="1"/>
            <p:nvPr/>
          </p:nvSpPr>
          <p:spPr>
            <a:xfrm>
              <a:off x="2701595" y="2461889"/>
              <a:ext cx="1109815" cy="461665"/>
            </a:xfrm>
            <a:prstGeom prst="rect">
              <a:avLst/>
            </a:prstGeom>
            <a:noFill/>
          </p:spPr>
          <p:txBody>
            <a:bodyPr wrap="square" rtlCol="0">
              <a:spAutoFit/>
            </a:bodyPr>
            <a:lstStyle/>
            <a:p>
              <a:r>
                <a:rPr lang="en-IN" sz="2400" b="1" dirty="0">
                  <a:solidFill>
                    <a:schemeClr val="accent1">
                      <a:lumMod val="50000"/>
                    </a:schemeClr>
                  </a:solidFill>
                  <a:latin typeface="+mn-lt"/>
                </a:rPr>
                <a:t>Y-axis</a:t>
              </a:r>
            </a:p>
          </p:txBody>
        </p:sp>
        <p:sp>
          <p:nvSpPr>
            <p:cNvPr id="54" name="TextBox 53">
              <a:extLst>
                <a:ext uri="{FF2B5EF4-FFF2-40B4-BE49-F238E27FC236}">
                  <a16:creationId xmlns:a16="http://schemas.microsoft.com/office/drawing/2014/main" id="{EC6A107F-9537-4B30-A48D-017EB60ECAEC}"/>
                </a:ext>
              </a:extLst>
            </p:cNvPr>
            <p:cNvSpPr txBox="1"/>
            <p:nvPr/>
          </p:nvSpPr>
          <p:spPr>
            <a:xfrm>
              <a:off x="3323741" y="789941"/>
              <a:ext cx="1379843" cy="461665"/>
            </a:xfrm>
            <a:prstGeom prst="rect">
              <a:avLst/>
            </a:prstGeom>
            <a:noFill/>
          </p:spPr>
          <p:txBody>
            <a:bodyPr wrap="square" rtlCol="0">
              <a:spAutoFit/>
            </a:bodyPr>
            <a:lstStyle/>
            <a:p>
              <a:r>
                <a:rPr lang="en-IN" sz="2400" b="1" dirty="0">
                  <a:solidFill>
                    <a:schemeClr val="accent1">
                      <a:lumMod val="50000"/>
                    </a:schemeClr>
                  </a:solidFill>
                  <a:latin typeface="+mn-lt"/>
                </a:rPr>
                <a:t>X-axis</a:t>
              </a:r>
            </a:p>
          </p:txBody>
        </p:sp>
      </p:grpSp>
      <p:grpSp>
        <p:nvGrpSpPr>
          <p:cNvPr id="39" name="Group 38">
            <a:extLst>
              <a:ext uri="{FF2B5EF4-FFF2-40B4-BE49-F238E27FC236}">
                <a16:creationId xmlns:a16="http://schemas.microsoft.com/office/drawing/2014/main" id="{F7BE779E-3108-496B-838B-F8F1E0BF04CE}"/>
              </a:ext>
            </a:extLst>
          </p:cNvPr>
          <p:cNvGrpSpPr/>
          <p:nvPr/>
        </p:nvGrpSpPr>
        <p:grpSpPr>
          <a:xfrm>
            <a:off x="69059" y="872087"/>
            <a:ext cx="5760267" cy="4411184"/>
            <a:chOff x="148536" y="3064014"/>
            <a:chExt cx="2978939" cy="2362104"/>
          </a:xfrm>
        </p:grpSpPr>
        <p:grpSp>
          <p:nvGrpSpPr>
            <p:cNvPr id="40" name="Group 39">
              <a:extLst>
                <a:ext uri="{FF2B5EF4-FFF2-40B4-BE49-F238E27FC236}">
                  <a16:creationId xmlns:a16="http://schemas.microsoft.com/office/drawing/2014/main" id="{F752E799-745F-40AE-BD55-052B9210BF19}"/>
                </a:ext>
              </a:extLst>
            </p:cNvPr>
            <p:cNvGrpSpPr/>
            <p:nvPr/>
          </p:nvGrpSpPr>
          <p:grpSpPr>
            <a:xfrm>
              <a:off x="148536" y="3064014"/>
              <a:ext cx="2978939" cy="2362104"/>
              <a:chOff x="148536" y="3064014"/>
              <a:chExt cx="2978939" cy="2362104"/>
            </a:xfrm>
          </p:grpSpPr>
          <p:grpSp>
            <p:nvGrpSpPr>
              <p:cNvPr id="56" name="Group 55">
                <a:extLst>
                  <a:ext uri="{FF2B5EF4-FFF2-40B4-BE49-F238E27FC236}">
                    <a16:creationId xmlns:a16="http://schemas.microsoft.com/office/drawing/2014/main" id="{3AC100F3-B43E-4093-A607-EC8ABE769494}"/>
                  </a:ext>
                </a:extLst>
              </p:cNvPr>
              <p:cNvGrpSpPr/>
              <p:nvPr/>
            </p:nvGrpSpPr>
            <p:grpSpPr>
              <a:xfrm>
                <a:off x="148536" y="3064014"/>
                <a:ext cx="2978939" cy="2362104"/>
                <a:chOff x="-1197949" y="2346459"/>
                <a:chExt cx="2978939" cy="2362104"/>
              </a:xfrm>
            </p:grpSpPr>
            <p:pic>
              <p:nvPicPr>
                <p:cNvPr id="62" name="Picture 61">
                  <a:extLst>
                    <a:ext uri="{FF2B5EF4-FFF2-40B4-BE49-F238E27FC236}">
                      <a16:creationId xmlns:a16="http://schemas.microsoft.com/office/drawing/2014/main" id="{5F0C3D0C-F67C-4714-8134-6C7D09BEC74C}"/>
                    </a:ext>
                  </a:extLst>
                </p:cNvPr>
                <p:cNvPicPr>
                  <a:picLocks noChangeAspect="1"/>
                </p:cNvPicPr>
                <p:nvPr/>
              </p:nvPicPr>
              <p:blipFill rotWithShape="1">
                <a:blip r:embed="rId6">
                  <a:extLst>
                    <a:ext uri="{28A0092B-C50C-407E-A947-70E740481C1C}">
                      <a14:useLocalDpi xmlns:a14="http://schemas.microsoft.com/office/drawing/2010/main" val="0"/>
                    </a:ext>
                  </a:extLst>
                </a:blip>
                <a:srcRect l="4889" t="5305" r="5541"/>
                <a:stretch/>
              </p:blipFill>
              <p:spPr>
                <a:xfrm>
                  <a:off x="-1197949" y="2346459"/>
                  <a:ext cx="2978939" cy="2362104"/>
                </a:xfrm>
                <a:prstGeom prst="rect">
                  <a:avLst/>
                </a:prstGeom>
              </p:spPr>
            </p:pic>
            <p:sp>
              <p:nvSpPr>
                <p:cNvPr id="63" name="Arrow: Striped Right 62">
                  <a:extLst>
                    <a:ext uri="{FF2B5EF4-FFF2-40B4-BE49-F238E27FC236}">
                      <a16:creationId xmlns:a16="http://schemas.microsoft.com/office/drawing/2014/main" id="{7AEA2F23-3B67-4910-8D82-F68E60053E16}"/>
                    </a:ext>
                  </a:extLst>
                </p:cNvPr>
                <p:cNvSpPr/>
                <p:nvPr/>
              </p:nvSpPr>
              <p:spPr>
                <a:xfrm rot="16200000">
                  <a:off x="730264" y="2884163"/>
                  <a:ext cx="906022" cy="228618"/>
                </a:xfrm>
                <a:prstGeom prst="stripedRightArrow">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C276F142-7BE6-454B-B79C-553C54CE5F79}"/>
                  </a:ext>
                </a:extLst>
              </p:cNvPr>
              <p:cNvGrpSpPr/>
              <p:nvPr/>
            </p:nvGrpSpPr>
            <p:grpSpPr>
              <a:xfrm>
                <a:off x="312683" y="4696700"/>
                <a:ext cx="2807208" cy="389241"/>
                <a:chOff x="312683" y="4696700"/>
                <a:chExt cx="2807208" cy="389241"/>
              </a:xfrm>
            </p:grpSpPr>
            <p:sp>
              <p:nvSpPr>
                <p:cNvPr id="58" name="Arrow: Up 57">
                  <a:extLst>
                    <a:ext uri="{FF2B5EF4-FFF2-40B4-BE49-F238E27FC236}">
                      <a16:creationId xmlns:a16="http://schemas.microsoft.com/office/drawing/2014/main" id="{B241BDF8-92D6-4A78-90F0-7813304D78DE}"/>
                    </a:ext>
                  </a:extLst>
                </p:cNvPr>
                <p:cNvSpPr/>
                <p:nvPr/>
              </p:nvSpPr>
              <p:spPr>
                <a:xfrm>
                  <a:off x="355623" y="4696700"/>
                  <a:ext cx="130324" cy="380990"/>
                </a:xfrm>
                <a:prstGeom prst="upArrow">
                  <a:avLst/>
                </a:prstGeom>
                <a:solidFill>
                  <a:schemeClr val="accent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9" name="Oval 58">
                  <a:extLst>
                    <a:ext uri="{FF2B5EF4-FFF2-40B4-BE49-F238E27FC236}">
                      <a16:creationId xmlns:a16="http://schemas.microsoft.com/office/drawing/2014/main" id="{1AACFDC5-E05D-4D0F-B120-789B8A8F0B95}"/>
                    </a:ext>
                  </a:extLst>
                </p:cNvPr>
                <p:cNvSpPr/>
                <p:nvPr/>
              </p:nvSpPr>
              <p:spPr>
                <a:xfrm rot="16200000">
                  <a:off x="311544" y="4803310"/>
                  <a:ext cx="219456" cy="21717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Arrow: Up 59">
                  <a:extLst>
                    <a:ext uri="{FF2B5EF4-FFF2-40B4-BE49-F238E27FC236}">
                      <a16:creationId xmlns:a16="http://schemas.microsoft.com/office/drawing/2014/main" id="{C31EEC02-FF21-403D-8D2C-EF50FAB05A8C}"/>
                    </a:ext>
                  </a:extLst>
                </p:cNvPr>
                <p:cNvSpPr/>
                <p:nvPr/>
              </p:nvSpPr>
              <p:spPr>
                <a:xfrm rot="10800000">
                  <a:off x="2938722" y="4704951"/>
                  <a:ext cx="130324" cy="380990"/>
                </a:xfrm>
                <a:prstGeom prst="upArrow">
                  <a:avLst/>
                </a:prstGeom>
                <a:solidFill>
                  <a:schemeClr val="accent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Oval 60">
                  <a:extLst>
                    <a:ext uri="{FF2B5EF4-FFF2-40B4-BE49-F238E27FC236}">
                      <a16:creationId xmlns:a16="http://schemas.microsoft.com/office/drawing/2014/main" id="{8F5737A0-3C78-4BE0-AA7E-00C74E87D2D9}"/>
                    </a:ext>
                  </a:extLst>
                </p:cNvPr>
                <p:cNvSpPr/>
                <p:nvPr/>
              </p:nvSpPr>
              <p:spPr>
                <a:xfrm rot="16200000">
                  <a:off x="2895863" y="4773215"/>
                  <a:ext cx="219456" cy="228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sp>
          <p:nvSpPr>
            <p:cNvPr id="55" name="Arrow: Striped Right 54">
              <a:extLst>
                <a:ext uri="{FF2B5EF4-FFF2-40B4-BE49-F238E27FC236}">
                  <a16:creationId xmlns:a16="http://schemas.microsoft.com/office/drawing/2014/main" id="{CA6225DF-9DAF-44A2-A850-419EBB0DEFB3}"/>
                </a:ext>
              </a:extLst>
            </p:cNvPr>
            <p:cNvSpPr/>
            <p:nvPr/>
          </p:nvSpPr>
          <p:spPr>
            <a:xfrm rot="5400000">
              <a:off x="496891" y="4258775"/>
              <a:ext cx="906022" cy="228618"/>
            </a:xfrm>
            <a:prstGeom prst="stripedRightArrow">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5E3BDFF-6DEE-49A1-B58E-376680A1F930}"/>
                  </a:ext>
                </a:extLst>
              </p:cNvPr>
              <p:cNvSpPr txBox="1"/>
              <p:nvPr/>
            </p:nvSpPr>
            <p:spPr>
              <a:xfrm>
                <a:off x="288098" y="5318532"/>
                <a:ext cx="5444286" cy="1153136"/>
              </a:xfrm>
              <a:prstGeom prst="rect">
                <a:avLst/>
              </a:prstGeom>
              <a:solidFill>
                <a:schemeClr val="accent2">
                  <a:lumMod val="20000"/>
                  <a:lumOff val="80000"/>
                </a:schemeClr>
              </a:solidFill>
            </p:spPr>
            <p:txBody>
              <a:bodyPr wrap="square" rtlCol="0">
                <a:spAutoFit/>
              </a:bodyPr>
              <a:lstStyle/>
              <a:p>
                <a:pPr algn="ctr"/>
                <a:r>
                  <a:rPr lang="en-IN" sz="2400" dirty="0">
                    <a:solidFill>
                      <a:schemeClr val="tx1"/>
                    </a:solidFill>
                    <a:latin typeface="+mn-lt"/>
                  </a:rPr>
                  <a:t>Applied field along easy axis (z-axis)</a:t>
                </a:r>
              </a:p>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𝐸</m:t>
                      </m:r>
                      <m:r>
                        <a:rPr lang="en-IN" sz="2400" i="0" dirty="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2</m:t>
                          </m:r>
                        </m:den>
                      </m:f>
                      <m:r>
                        <a:rPr lang="en-US" sz="2400" b="0" i="1" dirty="0" smtClean="0">
                          <a:solidFill>
                            <a:schemeClr val="tx1"/>
                          </a:solidFill>
                          <a:latin typeface="Cambria Math" panose="02040503050406030204" pitchFamily="18" charset="0"/>
                        </a:rPr>
                        <m:t> </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2</m:t>
                              </m:r>
                            </m:sup>
                          </m:sSup>
                        </m:fName>
                        <m:e>
                          <m:r>
                            <a:rPr lang="en-IN" sz="2400" i="1" dirty="0">
                              <a:solidFill>
                                <a:schemeClr val="tx1"/>
                              </a:solidFill>
                              <a:latin typeface="Cambria Math" panose="02040503050406030204" pitchFamily="18" charset="0"/>
                            </a:rPr>
                            <m:t>𝜃</m:t>
                          </m:r>
                        </m:e>
                      </m:func>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US" sz="2400" b="0" i="1" dirty="0" smtClean="0">
                              <a:solidFill>
                                <a:schemeClr val="tx1"/>
                              </a:solidFill>
                              <a:latin typeface="Cambria Math" panose="02040503050406030204" pitchFamily="18" charset="0"/>
                            </a:rPr>
                            <m:t>𝑍</m:t>
                          </m:r>
                        </m:sub>
                      </m:sSub>
                      <m:func>
                        <m:funcPr>
                          <m:ctrlPr>
                            <a:rPr lang="en-IN" sz="2400" i="1" dirty="0" smtClean="0">
                              <a:solidFill>
                                <a:schemeClr val="tx1"/>
                              </a:solidFill>
                              <a:latin typeface="Cambria Math" panose="02040503050406030204" pitchFamily="18" charset="0"/>
                            </a:rPr>
                          </m:ctrlPr>
                        </m:funcPr>
                        <m:fName>
                          <m:r>
                            <m:rPr>
                              <m:sty m:val="p"/>
                            </m:rPr>
                            <a:rPr lang="en-US" sz="2400" b="0" i="0" dirty="0" smtClean="0">
                              <a:solidFill>
                                <a:schemeClr val="tx1"/>
                              </a:solidFill>
                              <a:latin typeface="Cambria Math" panose="02040503050406030204" pitchFamily="18" charset="0"/>
                            </a:rPr>
                            <m:t>cos</m:t>
                          </m:r>
                        </m:fName>
                        <m:e>
                          <m:r>
                            <a:rPr lang="en-IN" sz="2400" i="1" dirty="0" smtClean="0">
                              <a:solidFill>
                                <a:schemeClr val="tx1"/>
                              </a:solidFill>
                              <a:latin typeface="Cambria Math" panose="02040503050406030204" pitchFamily="18" charset="0"/>
                            </a:rPr>
                            <m:t>𝜃</m:t>
                          </m:r>
                        </m:e>
                      </m:func>
                    </m:oMath>
                  </m:oMathPara>
                </a14:m>
                <a:endParaRPr lang="en-IN" sz="2400" dirty="0">
                  <a:solidFill>
                    <a:schemeClr val="tx1"/>
                  </a:solidFill>
                  <a:cs typeface="Arial" panose="020B0604020202020204" pitchFamily="34" charset="0"/>
                </a:endParaRPr>
              </a:p>
            </p:txBody>
          </p:sp>
        </mc:Choice>
        <mc:Fallback xmlns="">
          <p:sp>
            <p:nvSpPr>
              <p:cNvPr id="64" name="TextBox 63">
                <a:extLst>
                  <a:ext uri="{FF2B5EF4-FFF2-40B4-BE49-F238E27FC236}">
                    <a16:creationId xmlns:a16="http://schemas.microsoft.com/office/drawing/2014/main" id="{15E3BDFF-6DEE-49A1-B58E-376680A1F930}"/>
                  </a:ext>
                </a:extLst>
              </p:cNvPr>
              <p:cNvSpPr txBox="1">
                <a:spLocks noRot="1" noChangeAspect="1" noMove="1" noResize="1" noEditPoints="1" noAdjustHandles="1" noChangeArrowheads="1" noChangeShapeType="1" noTextEdit="1"/>
              </p:cNvSpPr>
              <p:nvPr/>
            </p:nvSpPr>
            <p:spPr>
              <a:xfrm>
                <a:off x="288098" y="5318532"/>
                <a:ext cx="5444286" cy="1153136"/>
              </a:xfrm>
              <a:prstGeom prst="rect">
                <a:avLst/>
              </a:prstGeom>
              <a:blipFill>
                <a:blip r:embed="rId7"/>
                <a:stretch>
                  <a:fillRect t="-4211"/>
                </a:stretch>
              </a:blipFill>
            </p:spPr>
            <p:txBody>
              <a:bodyPr/>
              <a:lstStyle/>
              <a:p>
                <a:r>
                  <a:rPr lang="en-US">
                    <a:noFill/>
                  </a:rPr>
                  <a:t> </a:t>
                </a:r>
              </a:p>
            </p:txBody>
          </p:sp>
        </mc:Fallback>
      </mc:AlternateContent>
    </p:spTree>
    <p:extLst>
      <p:ext uri="{BB962C8B-B14F-4D97-AF65-F5344CB8AC3E}">
        <p14:creationId xmlns:p14="http://schemas.microsoft.com/office/powerpoint/2010/main" val="321615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83BB-F925-4464-A1D9-84324C11F57B}"/>
              </a:ext>
            </a:extLst>
          </p:cNvPr>
          <p:cNvSpPr>
            <a:spLocks noGrp="1"/>
          </p:cNvSpPr>
          <p:nvPr>
            <p:ph type="title"/>
          </p:nvPr>
        </p:nvSpPr>
        <p:spPr/>
        <p:txBody>
          <a:bodyPr>
            <a:normAutofit/>
          </a:bodyPr>
          <a:lstStyle/>
          <a:p>
            <a:r>
              <a:rPr lang="en-US" dirty="0"/>
              <a:t>Applied magnetic field along hard axis</a:t>
            </a:r>
          </a:p>
        </p:txBody>
      </p:sp>
      <p:sp>
        <p:nvSpPr>
          <p:cNvPr id="4" name="Date Placeholder 3">
            <a:extLst>
              <a:ext uri="{FF2B5EF4-FFF2-40B4-BE49-F238E27FC236}">
                <a16:creationId xmlns:a16="http://schemas.microsoft.com/office/drawing/2014/main" id="{D52D438E-D017-4BB6-ADE1-5C0A89700B6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CB9A561C-AE48-4079-A6A7-2E30DC17AC92}"/>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9CF9BFAD-FDE7-406A-86C3-F461595F8067}"/>
              </a:ext>
            </a:extLst>
          </p:cNvPr>
          <p:cNvSpPr>
            <a:spLocks noGrp="1"/>
          </p:cNvSpPr>
          <p:nvPr>
            <p:ph type="sldNum" sz="quarter" idx="12"/>
          </p:nvPr>
        </p:nvSpPr>
        <p:spPr/>
        <p:txBody>
          <a:bodyPr/>
          <a:lstStyle/>
          <a:p>
            <a:fld id="{ABF20D17-0043-4445-9B8B-9F103D2306E2}" type="slidenum">
              <a:rPr lang="en-IN" smtClean="0"/>
              <a:pPr/>
              <a:t>34</a:t>
            </a:fld>
            <a:endParaRPr lang="en-IN" dirty="0"/>
          </a:p>
        </p:txBody>
      </p:sp>
      <p:grpSp>
        <p:nvGrpSpPr>
          <p:cNvPr id="13" name="Group 12">
            <a:extLst>
              <a:ext uri="{FF2B5EF4-FFF2-40B4-BE49-F238E27FC236}">
                <a16:creationId xmlns:a16="http://schemas.microsoft.com/office/drawing/2014/main" id="{BE932107-61E1-443A-8A31-978B4DE65A64}"/>
              </a:ext>
            </a:extLst>
          </p:cNvPr>
          <p:cNvGrpSpPr/>
          <p:nvPr/>
        </p:nvGrpSpPr>
        <p:grpSpPr>
          <a:xfrm>
            <a:off x="5779319" y="3203438"/>
            <a:ext cx="2785929" cy="2020299"/>
            <a:chOff x="3169807" y="745534"/>
            <a:chExt cx="2785929" cy="2020299"/>
          </a:xfrm>
        </p:grpSpPr>
        <p:grpSp>
          <p:nvGrpSpPr>
            <p:cNvPr id="14" name="Group 13">
              <a:extLst>
                <a:ext uri="{FF2B5EF4-FFF2-40B4-BE49-F238E27FC236}">
                  <a16:creationId xmlns:a16="http://schemas.microsoft.com/office/drawing/2014/main" id="{DBAEF3D7-6671-4673-A76F-1DC96CF94823}"/>
                </a:ext>
              </a:extLst>
            </p:cNvPr>
            <p:cNvGrpSpPr/>
            <p:nvPr/>
          </p:nvGrpSpPr>
          <p:grpSpPr>
            <a:xfrm>
              <a:off x="3169807" y="745534"/>
              <a:ext cx="2785929" cy="2020299"/>
              <a:chOff x="5341505" y="1404958"/>
              <a:chExt cx="2785929" cy="2020299"/>
            </a:xfrm>
          </p:grpSpPr>
          <p:cxnSp>
            <p:nvCxnSpPr>
              <p:cNvPr id="17" name="Straight Arrow Connector 16">
                <a:extLst>
                  <a:ext uri="{FF2B5EF4-FFF2-40B4-BE49-F238E27FC236}">
                    <a16:creationId xmlns:a16="http://schemas.microsoft.com/office/drawing/2014/main" id="{73A951FE-71F7-4DE0-A941-A26CD310E807}"/>
                  </a:ext>
                </a:extLst>
              </p:cNvPr>
              <p:cNvCxnSpPr>
                <a:cxnSpLocks/>
              </p:cNvCxnSpPr>
              <p:nvPr/>
            </p:nvCxnSpPr>
            <p:spPr>
              <a:xfrm flipV="1">
                <a:off x="6288405" y="1805225"/>
                <a:ext cx="0" cy="5884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F011671-41F2-4DC6-82D0-2FCA64825890}"/>
                  </a:ext>
                </a:extLst>
              </p:cNvPr>
              <p:cNvCxnSpPr>
                <a:cxnSpLocks/>
              </p:cNvCxnSpPr>
              <p:nvPr/>
            </p:nvCxnSpPr>
            <p:spPr>
              <a:xfrm>
                <a:off x="6284890" y="2390190"/>
                <a:ext cx="1351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5CB6A0-BED4-40BD-A613-F4E82DE62DAF}"/>
                  </a:ext>
                </a:extLst>
              </p:cNvPr>
              <p:cNvCxnSpPr>
                <a:cxnSpLocks/>
              </p:cNvCxnSpPr>
              <p:nvPr/>
            </p:nvCxnSpPr>
            <p:spPr>
              <a:xfrm flipH="1">
                <a:off x="5774372" y="2388285"/>
                <a:ext cx="513038" cy="573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44ECA3C-3D34-4663-80A6-322DADBF3A3B}"/>
                  </a:ext>
                </a:extLst>
              </p:cNvPr>
              <p:cNvSpPr txBox="1"/>
              <p:nvPr/>
            </p:nvSpPr>
            <p:spPr>
              <a:xfrm>
                <a:off x="5981030" y="1404958"/>
                <a:ext cx="979402" cy="461665"/>
              </a:xfrm>
              <a:prstGeom prst="rect">
                <a:avLst/>
              </a:prstGeom>
              <a:noFill/>
            </p:spPr>
            <p:txBody>
              <a:bodyPr wrap="square" rtlCol="0">
                <a:spAutoFit/>
              </a:bodyPr>
              <a:lstStyle/>
              <a:p>
                <a:r>
                  <a:rPr lang="en-US" sz="2400" dirty="0">
                    <a:latin typeface="+mn-lt"/>
                  </a:rPr>
                  <a:t>x-axis</a:t>
                </a:r>
              </a:p>
            </p:txBody>
          </p:sp>
          <p:sp>
            <p:nvSpPr>
              <p:cNvPr id="21" name="TextBox 20">
                <a:extLst>
                  <a:ext uri="{FF2B5EF4-FFF2-40B4-BE49-F238E27FC236}">
                    <a16:creationId xmlns:a16="http://schemas.microsoft.com/office/drawing/2014/main" id="{768B2EA5-BF27-43A8-89DA-13BE449C0F47}"/>
                  </a:ext>
                </a:extLst>
              </p:cNvPr>
              <p:cNvSpPr txBox="1"/>
              <p:nvPr/>
            </p:nvSpPr>
            <p:spPr>
              <a:xfrm>
                <a:off x="5341505" y="2963592"/>
                <a:ext cx="934014"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y-axis</a:t>
                </a:r>
              </a:p>
            </p:txBody>
          </p:sp>
          <p:sp>
            <p:nvSpPr>
              <p:cNvPr id="22" name="TextBox 21">
                <a:extLst>
                  <a:ext uri="{FF2B5EF4-FFF2-40B4-BE49-F238E27FC236}">
                    <a16:creationId xmlns:a16="http://schemas.microsoft.com/office/drawing/2014/main" id="{6FFBDEB1-D7A7-450F-AB21-EE8EE50FF47A}"/>
                  </a:ext>
                </a:extLst>
              </p:cNvPr>
              <p:cNvSpPr txBox="1"/>
              <p:nvPr/>
            </p:nvSpPr>
            <p:spPr>
              <a:xfrm>
                <a:off x="7144515" y="2379157"/>
                <a:ext cx="982919"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z-axis</a:t>
                </a:r>
              </a:p>
            </p:txBody>
          </p:sp>
          <p:cxnSp>
            <p:nvCxnSpPr>
              <p:cNvPr id="23" name="Straight Arrow Connector 22">
                <a:extLst>
                  <a:ext uri="{FF2B5EF4-FFF2-40B4-BE49-F238E27FC236}">
                    <a16:creationId xmlns:a16="http://schemas.microsoft.com/office/drawing/2014/main" id="{7848D45B-DC7C-4584-A6BB-3678DD395277}"/>
                  </a:ext>
                </a:extLst>
              </p:cNvPr>
              <p:cNvCxnSpPr>
                <a:cxnSpLocks/>
              </p:cNvCxnSpPr>
              <p:nvPr/>
            </p:nvCxnSpPr>
            <p:spPr>
              <a:xfrm rot="10800000" flipH="1">
                <a:off x="6284912" y="1816785"/>
                <a:ext cx="513038" cy="573402"/>
              </a:xfrm>
              <a:prstGeom prst="straightConnector1">
                <a:avLst/>
              </a:prstGeom>
              <a:ln w="12700">
                <a:solidFill>
                  <a:schemeClr val="accent1">
                    <a:alpha val="3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91FCFFC-1B42-40BB-B3AD-7991D120C71A}"/>
                  </a:ext>
                </a:extLst>
              </p:cNvPr>
              <p:cNvCxnSpPr>
                <a:cxnSpLocks/>
              </p:cNvCxnSpPr>
              <p:nvPr/>
            </p:nvCxnSpPr>
            <p:spPr>
              <a:xfrm flipV="1">
                <a:off x="6290994" y="2046599"/>
                <a:ext cx="601736" cy="335971"/>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Graphic 40" descr="Line arrow Counter clockwise curve">
                <a:extLst>
                  <a:ext uri="{FF2B5EF4-FFF2-40B4-BE49-F238E27FC236}">
                    <a16:creationId xmlns:a16="http://schemas.microsoft.com/office/drawing/2014/main" id="{7B71F0DC-A78F-44AE-97C0-CD775B6E7304}"/>
                  </a:ext>
                </a:extLst>
              </p:cNvPr>
              <p:cNvSpPr/>
              <p:nvPr/>
            </p:nvSpPr>
            <p:spPr>
              <a:xfrm rot="774481">
                <a:off x="6692597" y="2148234"/>
                <a:ext cx="122961"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p:cxnSp>
            <p:nvCxnSpPr>
              <p:cNvPr id="26" name="Straight Arrow Connector 25">
                <a:extLst>
                  <a:ext uri="{FF2B5EF4-FFF2-40B4-BE49-F238E27FC236}">
                    <a16:creationId xmlns:a16="http://schemas.microsoft.com/office/drawing/2014/main" id="{580F40B5-9864-40CE-84BE-A1112493788B}"/>
                  </a:ext>
                </a:extLst>
              </p:cNvPr>
              <p:cNvCxnSpPr>
                <a:cxnSpLocks/>
              </p:cNvCxnSpPr>
              <p:nvPr/>
            </p:nvCxnSpPr>
            <p:spPr>
              <a:xfrm flipH="1" flipV="1">
                <a:off x="5774372" y="2076997"/>
                <a:ext cx="501147" cy="30216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Graphic 40" descr="Line arrow Counter clockwise curve">
                <a:extLst>
                  <a:ext uri="{FF2B5EF4-FFF2-40B4-BE49-F238E27FC236}">
                    <a16:creationId xmlns:a16="http://schemas.microsoft.com/office/drawing/2014/main" id="{B2246C8A-BB23-4A78-B7F1-0D6734156564}"/>
                  </a:ext>
                </a:extLst>
              </p:cNvPr>
              <p:cNvSpPr/>
              <p:nvPr/>
            </p:nvSpPr>
            <p:spPr>
              <a:xfrm rot="15130611">
                <a:off x="6100854" y="2040470"/>
                <a:ext cx="141738"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4E83762-FD0A-45C7-B8EE-FEF8CFB00A11}"/>
                      </a:ext>
                    </a:extLst>
                  </p:cNvPr>
                  <p:cNvSpPr txBox="1"/>
                  <p:nvPr/>
                </p:nvSpPr>
                <p:spPr>
                  <a:xfrm>
                    <a:off x="6852268" y="1983751"/>
                    <a:ext cx="2872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28" name="TextBox 27">
                    <a:extLst>
                      <a:ext uri="{FF2B5EF4-FFF2-40B4-BE49-F238E27FC236}">
                        <a16:creationId xmlns:a16="http://schemas.microsoft.com/office/drawing/2014/main" id="{34E83762-FD0A-45C7-B8EE-FEF8CFB00A11}"/>
                      </a:ext>
                    </a:extLst>
                  </p:cNvPr>
                  <p:cNvSpPr txBox="1">
                    <a:spLocks noRot="1" noChangeAspect="1" noMove="1" noResize="1" noEditPoints="1" noAdjustHandles="1" noChangeArrowheads="1" noChangeShapeType="1" noTextEdit="1"/>
                  </p:cNvSpPr>
                  <p:nvPr/>
                </p:nvSpPr>
                <p:spPr>
                  <a:xfrm>
                    <a:off x="6852268" y="1983751"/>
                    <a:ext cx="287292" cy="461665"/>
                  </a:xfrm>
                  <a:prstGeom prst="rect">
                    <a:avLst/>
                  </a:prstGeom>
                  <a:blipFill>
                    <a:blip r:embed="rId3"/>
                    <a:stretch>
                      <a:fillRect l="-6383" r="-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29C247-260A-40B5-8841-381E6BBF9F76}"/>
                      </a:ext>
                    </a:extLst>
                  </p:cNvPr>
                  <p:cNvSpPr txBox="1"/>
                  <p:nvPr/>
                </p:nvSpPr>
                <p:spPr>
                  <a:xfrm>
                    <a:off x="5837257" y="1702356"/>
                    <a:ext cx="352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𝜑</m:t>
                          </m:r>
                        </m:oMath>
                      </m:oMathPara>
                    </a14:m>
                    <a:endParaRPr lang="en-US" sz="2400" dirty="0"/>
                  </a:p>
                </p:txBody>
              </p:sp>
            </mc:Choice>
            <mc:Fallback xmlns="">
              <p:sp>
                <p:nvSpPr>
                  <p:cNvPr id="29" name="TextBox 28">
                    <a:extLst>
                      <a:ext uri="{FF2B5EF4-FFF2-40B4-BE49-F238E27FC236}">
                        <a16:creationId xmlns:a16="http://schemas.microsoft.com/office/drawing/2014/main" id="{0429C247-260A-40B5-8841-381E6BBF9F76}"/>
                      </a:ext>
                    </a:extLst>
                  </p:cNvPr>
                  <p:cNvSpPr txBox="1">
                    <a:spLocks noRot="1" noChangeAspect="1" noMove="1" noResize="1" noEditPoints="1" noAdjustHandles="1" noChangeArrowheads="1" noChangeShapeType="1" noTextEdit="1"/>
                  </p:cNvSpPr>
                  <p:nvPr/>
                </p:nvSpPr>
                <p:spPr>
                  <a:xfrm>
                    <a:off x="5837257" y="1702356"/>
                    <a:ext cx="352308" cy="461665"/>
                  </a:xfrm>
                  <a:prstGeom prst="rect">
                    <a:avLst/>
                  </a:prstGeom>
                  <a:blipFill>
                    <a:blip r:embed="rId4"/>
                    <a:stretch>
                      <a:fillRect l="-5172" r="-15517" b="-13158"/>
                    </a:stretch>
                  </a:blipFill>
                </p:spPr>
                <p:txBody>
                  <a:bodyPr/>
                  <a:lstStyle/>
                  <a:p>
                    <a:r>
                      <a:rPr lang="en-US">
                        <a:noFill/>
                      </a:rPr>
                      <a:t> </a:t>
                    </a:r>
                  </a:p>
                </p:txBody>
              </p:sp>
            </mc:Fallback>
          </mc:AlternateContent>
        </p:grpSp>
        <p:sp>
          <p:nvSpPr>
            <p:cNvPr id="16" name="Graphic 50" descr="Line arrow Straight">
              <a:extLst>
                <a:ext uri="{FF2B5EF4-FFF2-40B4-BE49-F238E27FC236}">
                  <a16:creationId xmlns:a16="http://schemas.microsoft.com/office/drawing/2014/main" id="{1CEA23CB-31DA-4BB6-8F28-80E8A64603D6}"/>
                </a:ext>
              </a:extLst>
            </p:cNvPr>
            <p:cNvSpPr/>
            <p:nvPr/>
          </p:nvSpPr>
          <p:spPr>
            <a:xfrm rot="7906432">
              <a:off x="3109335" y="1926635"/>
              <a:ext cx="759215" cy="323849"/>
            </a:xfrm>
            <a:custGeom>
              <a:avLst/>
              <a:gdLst>
                <a:gd name="connsiteX0" fmla="*/ 809625 w 838199"/>
                <a:gd name="connsiteY0" fmla="*/ 133350 h 323849"/>
                <a:gd name="connsiteX1" fmla="*/ 97155 w 838199"/>
                <a:gd name="connsiteY1" fmla="*/ 133350 h 323849"/>
                <a:gd name="connsiteX2" fmla="*/ 181928 w 838199"/>
                <a:gd name="connsiteY2" fmla="*/ 48577 h 323849"/>
                <a:gd name="connsiteX3" fmla="*/ 181928 w 838199"/>
                <a:gd name="connsiteY3" fmla="*/ 8572 h 323849"/>
                <a:gd name="connsiteX4" fmla="*/ 141923 w 838199"/>
                <a:gd name="connsiteY4" fmla="*/ 8572 h 323849"/>
                <a:gd name="connsiteX5" fmla="*/ 8573 w 838199"/>
                <a:gd name="connsiteY5" fmla="*/ 141923 h 323849"/>
                <a:gd name="connsiteX6" fmla="*/ 8573 w 838199"/>
                <a:gd name="connsiteY6" fmla="*/ 181927 h 323849"/>
                <a:gd name="connsiteX7" fmla="*/ 141923 w 838199"/>
                <a:gd name="connsiteY7" fmla="*/ 315277 h 323849"/>
                <a:gd name="connsiteX8" fmla="*/ 161925 w 838199"/>
                <a:gd name="connsiteY8" fmla="*/ 323850 h 323849"/>
                <a:gd name="connsiteX9" fmla="*/ 181928 w 838199"/>
                <a:gd name="connsiteY9" fmla="*/ 315277 h 323849"/>
                <a:gd name="connsiteX10" fmla="*/ 181928 w 838199"/>
                <a:gd name="connsiteY10" fmla="*/ 275273 h 323849"/>
                <a:gd name="connsiteX11" fmla="*/ 97155 w 838199"/>
                <a:gd name="connsiteY11" fmla="*/ 190500 h 323849"/>
                <a:gd name="connsiteX12" fmla="*/ 809625 w 838199"/>
                <a:gd name="connsiteY12" fmla="*/ 190500 h 323849"/>
                <a:gd name="connsiteX13" fmla="*/ 838200 w 838199"/>
                <a:gd name="connsiteY13" fmla="*/ 161925 h 323849"/>
                <a:gd name="connsiteX14" fmla="*/ 809625 w 838199"/>
                <a:gd name="connsiteY14" fmla="*/ 133350 h 32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8199" h="323849">
                  <a:moveTo>
                    <a:pt x="809625" y="133350"/>
                  </a:moveTo>
                  <a:lnTo>
                    <a:pt x="97155" y="133350"/>
                  </a:lnTo>
                  <a:lnTo>
                    <a:pt x="181928" y="48577"/>
                  </a:lnTo>
                  <a:cubicBezTo>
                    <a:pt x="193357" y="37148"/>
                    <a:pt x="193357" y="19050"/>
                    <a:pt x="181928" y="8572"/>
                  </a:cubicBezTo>
                  <a:cubicBezTo>
                    <a:pt x="170498" y="-2857"/>
                    <a:pt x="152400" y="-2857"/>
                    <a:pt x="141923" y="8572"/>
                  </a:cubicBezTo>
                  <a:lnTo>
                    <a:pt x="8573" y="141923"/>
                  </a:lnTo>
                  <a:cubicBezTo>
                    <a:pt x="-2858" y="153352"/>
                    <a:pt x="-2858" y="171450"/>
                    <a:pt x="8573" y="181927"/>
                  </a:cubicBezTo>
                  <a:lnTo>
                    <a:pt x="141923" y="315277"/>
                  </a:lnTo>
                  <a:cubicBezTo>
                    <a:pt x="147638" y="320992"/>
                    <a:pt x="155257" y="323850"/>
                    <a:pt x="161925" y="323850"/>
                  </a:cubicBezTo>
                  <a:cubicBezTo>
                    <a:pt x="168593" y="323850"/>
                    <a:pt x="176213" y="320992"/>
                    <a:pt x="181928" y="315277"/>
                  </a:cubicBezTo>
                  <a:cubicBezTo>
                    <a:pt x="193357" y="303848"/>
                    <a:pt x="193357" y="285750"/>
                    <a:pt x="181928" y="275273"/>
                  </a:cubicBezTo>
                  <a:lnTo>
                    <a:pt x="97155" y="190500"/>
                  </a:lnTo>
                  <a:lnTo>
                    <a:pt x="809625" y="190500"/>
                  </a:lnTo>
                  <a:cubicBezTo>
                    <a:pt x="825818" y="190500"/>
                    <a:pt x="838200" y="178118"/>
                    <a:pt x="838200" y="161925"/>
                  </a:cubicBezTo>
                  <a:cubicBezTo>
                    <a:pt x="838200" y="145732"/>
                    <a:pt x="825818" y="133350"/>
                    <a:pt x="809625" y="133350"/>
                  </a:cubicBezTo>
                  <a:close/>
                </a:path>
              </a:pathLst>
            </a:custGeom>
            <a:solidFill>
              <a:srgbClr val="C00000"/>
            </a:solidFill>
            <a:ln w="9525" cap="flat">
              <a:noFill/>
              <a:prstDash val="solid"/>
              <a:miter/>
            </a:ln>
          </p:spPr>
          <p:txBody>
            <a:bodyPr rtlCol="0" anchor="ctr"/>
            <a:lstStyle/>
            <a:p>
              <a:endParaRPr lang="en-US"/>
            </a:p>
          </p:txBody>
        </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2B681A1-206D-4C84-B60B-3D42A3D7D238}"/>
                  </a:ext>
                </a:extLst>
              </p:cNvPr>
              <p:cNvSpPr txBox="1"/>
              <p:nvPr/>
            </p:nvSpPr>
            <p:spPr>
              <a:xfrm>
                <a:off x="6688985" y="4696613"/>
                <a:ext cx="1584501" cy="707886"/>
              </a:xfrm>
              <a:prstGeom prst="rect">
                <a:avLst/>
              </a:prstGeom>
              <a:noFill/>
              <a:ln>
                <a:solidFill>
                  <a:schemeClr val="accent2">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Arial" panose="020B0604020202020204" pitchFamily="34" charset="0"/>
                        </a:rPr>
                        <m:t>𝐻𝑎𝑟𝑑</m:t>
                      </m:r>
                      <m:r>
                        <a:rPr lang="en-US" sz="2000" b="0" i="1" dirty="0" smtClean="0">
                          <a:latin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cs typeface="Arial" panose="020B0604020202020204" pitchFamily="34" charset="0"/>
                        </a:rPr>
                        <m:t>𝑎𝑥𝑖𝑠</m:t>
                      </m:r>
                      <m:r>
                        <a:rPr lang="en-US" sz="2000" b="0" i="1" dirty="0" smtClean="0">
                          <a:latin typeface="Cambria Math" panose="02040503050406030204" pitchFamily="18" charset="0"/>
                          <a:cs typeface="Arial" panose="020B0604020202020204" pitchFamily="34" charset="0"/>
                        </a:rPr>
                        <m:t>  </m:t>
                      </m:r>
                    </m:oMath>
                  </m:oMathPara>
                </a14:m>
                <a:endParaRPr lang="en-US" sz="2000" b="0" i="1" dirty="0">
                  <a:latin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0" i="1" dirty="0" smtClean="0">
                          <a:latin typeface="Cambria Math" panose="02040503050406030204" pitchFamily="18" charset="0"/>
                          <a:cs typeface="Arial" panose="020B0604020202020204" pitchFamily="34" charset="0"/>
                        </a:rPr>
                        <m:t>=9</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0</m:t>
                          </m:r>
                        </m:e>
                        <m:sup>
                          <m:r>
                            <a:rPr lang="en-US" sz="2000" b="0" i="1" dirty="0" smtClean="0">
                              <a:latin typeface="Cambria Math" panose="02040503050406030204" pitchFamily="18" charset="0"/>
                              <a:cs typeface="Arial" panose="020B0604020202020204" pitchFamily="34" charset="0"/>
                            </a:rPr>
                            <m:t>𝑜</m:t>
                          </m:r>
                        </m:sup>
                      </m:sSup>
                    </m:oMath>
                  </m:oMathPara>
                </a14:m>
                <a:endParaRPr lang="en-IN" sz="2000" b="1" dirty="0">
                  <a:latin typeface="+mn-lt"/>
                </a:endParaRPr>
              </a:p>
            </p:txBody>
          </p:sp>
        </mc:Choice>
        <mc:Fallback xmlns="">
          <p:sp>
            <p:nvSpPr>
              <p:cNvPr id="47" name="TextBox 46">
                <a:extLst>
                  <a:ext uri="{FF2B5EF4-FFF2-40B4-BE49-F238E27FC236}">
                    <a16:creationId xmlns:a16="http://schemas.microsoft.com/office/drawing/2014/main" id="{22B681A1-206D-4C84-B60B-3D42A3D7D238}"/>
                  </a:ext>
                </a:extLst>
              </p:cNvPr>
              <p:cNvSpPr txBox="1">
                <a:spLocks noRot="1" noChangeAspect="1" noMove="1" noResize="1" noEditPoints="1" noAdjustHandles="1" noChangeArrowheads="1" noChangeShapeType="1" noTextEdit="1"/>
              </p:cNvSpPr>
              <p:nvPr/>
            </p:nvSpPr>
            <p:spPr>
              <a:xfrm>
                <a:off x="6688985" y="4696613"/>
                <a:ext cx="1584501" cy="707886"/>
              </a:xfrm>
              <a:prstGeom prst="rect">
                <a:avLst/>
              </a:prstGeom>
              <a:blipFill>
                <a:blip r:embed="rId5"/>
                <a:stretch>
                  <a:fillRect/>
                </a:stretch>
              </a:blipFill>
              <a:ln>
                <a:solidFill>
                  <a:schemeClr val="accent2">
                    <a:lumMod val="50000"/>
                  </a:schemeClr>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FCC9526F-3EBE-4EFB-B669-6F8427281BA7}"/>
              </a:ext>
            </a:extLst>
          </p:cNvPr>
          <p:cNvSpPr txBox="1"/>
          <p:nvPr/>
        </p:nvSpPr>
        <p:spPr>
          <a:xfrm>
            <a:off x="9311951" y="1465619"/>
            <a:ext cx="1711636" cy="830997"/>
          </a:xfrm>
          <a:prstGeom prst="rect">
            <a:avLst/>
          </a:prstGeom>
          <a:noFill/>
        </p:spPr>
        <p:txBody>
          <a:bodyPr wrap="square" rtlCol="0">
            <a:spAutoFit/>
          </a:bodyPr>
          <a:lstStyle/>
          <a:p>
            <a:r>
              <a:rPr lang="en-US" dirty="0"/>
              <a:t>Easy axis and hard axis make separate slides</a:t>
            </a:r>
          </a:p>
        </p:txBody>
      </p:sp>
      <p:grpSp>
        <p:nvGrpSpPr>
          <p:cNvPr id="41" name="Group 40">
            <a:extLst>
              <a:ext uri="{FF2B5EF4-FFF2-40B4-BE49-F238E27FC236}">
                <a16:creationId xmlns:a16="http://schemas.microsoft.com/office/drawing/2014/main" id="{395CB014-4422-4DC4-81AC-1ADD8C08C27D}"/>
              </a:ext>
            </a:extLst>
          </p:cNvPr>
          <p:cNvGrpSpPr/>
          <p:nvPr/>
        </p:nvGrpSpPr>
        <p:grpSpPr>
          <a:xfrm>
            <a:off x="6030066" y="879975"/>
            <a:ext cx="2829965" cy="2133613"/>
            <a:chOff x="2461153" y="789941"/>
            <a:chExt cx="2829965" cy="2133613"/>
          </a:xfrm>
        </p:grpSpPr>
        <p:sp>
          <p:nvSpPr>
            <p:cNvPr id="42" name="Oval 41">
              <a:extLst>
                <a:ext uri="{FF2B5EF4-FFF2-40B4-BE49-F238E27FC236}">
                  <a16:creationId xmlns:a16="http://schemas.microsoft.com/office/drawing/2014/main" id="{B539D41B-A5C2-432A-9792-EAE915A59077}"/>
                </a:ext>
              </a:extLst>
            </p:cNvPr>
            <p:cNvSpPr/>
            <p:nvPr/>
          </p:nvSpPr>
          <p:spPr>
            <a:xfrm rot="5400000">
              <a:off x="2911169" y="1103597"/>
              <a:ext cx="887313" cy="171998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C6C9F9A0-F81C-47B1-A381-37A956795C2D}"/>
                </a:ext>
              </a:extLst>
            </p:cNvPr>
            <p:cNvSpPr/>
            <p:nvPr/>
          </p:nvSpPr>
          <p:spPr>
            <a:xfrm rot="5400000">
              <a:off x="2877487" y="973616"/>
              <a:ext cx="887313" cy="1719982"/>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8" name="Straight Arrow Connector 47">
              <a:extLst>
                <a:ext uri="{FF2B5EF4-FFF2-40B4-BE49-F238E27FC236}">
                  <a16:creationId xmlns:a16="http://schemas.microsoft.com/office/drawing/2014/main" id="{44530C83-68AD-4058-B4BC-F4E4D4E1D9FD}"/>
                </a:ext>
              </a:extLst>
            </p:cNvPr>
            <p:cNvCxnSpPr>
              <a:cxnSpLocks/>
            </p:cNvCxnSpPr>
            <p:nvPr/>
          </p:nvCxnSpPr>
          <p:spPr>
            <a:xfrm rot="5400000" flipV="1">
              <a:off x="3811015" y="1265138"/>
              <a:ext cx="0" cy="1154759"/>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C398247-AA93-47F6-9FA4-1AF46039D409}"/>
                </a:ext>
              </a:extLst>
            </p:cNvPr>
            <p:cNvCxnSpPr>
              <a:cxnSpLocks/>
            </p:cNvCxnSpPr>
            <p:nvPr/>
          </p:nvCxnSpPr>
          <p:spPr>
            <a:xfrm flipH="1">
              <a:off x="2565815" y="1842447"/>
              <a:ext cx="661833" cy="711932"/>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EAF77A-FDCF-4464-8717-079BA62AE1AD}"/>
                </a:ext>
              </a:extLst>
            </p:cNvPr>
            <p:cNvCxnSpPr>
              <a:cxnSpLocks/>
            </p:cNvCxnSpPr>
            <p:nvPr/>
          </p:nvCxnSpPr>
          <p:spPr>
            <a:xfrm flipH="1" flipV="1">
              <a:off x="3228294" y="961786"/>
              <a:ext cx="5342" cy="880662"/>
            </a:xfrm>
            <a:prstGeom prst="straightConnector1">
              <a:avLst/>
            </a:prstGeom>
            <a:ln w="508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Arrow: Up-Down 50">
              <a:extLst>
                <a:ext uri="{FF2B5EF4-FFF2-40B4-BE49-F238E27FC236}">
                  <a16:creationId xmlns:a16="http://schemas.microsoft.com/office/drawing/2014/main" id="{97C941FD-FD1E-4E17-A5AF-E9A7F7D3DE53}"/>
                </a:ext>
              </a:extLst>
            </p:cNvPr>
            <p:cNvSpPr/>
            <p:nvPr/>
          </p:nvSpPr>
          <p:spPr>
            <a:xfrm rot="5400000">
              <a:off x="3103157" y="1363025"/>
              <a:ext cx="343119" cy="953037"/>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TextBox 51">
              <a:extLst>
                <a:ext uri="{FF2B5EF4-FFF2-40B4-BE49-F238E27FC236}">
                  <a16:creationId xmlns:a16="http://schemas.microsoft.com/office/drawing/2014/main" id="{7E17CD4E-4E1E-4944-B67E-B2C4914E1646}"/>
                </a:ext>
              </a:extLst>
            </p:cNvPr>
            <p:cNvSpPr txBox="1"/>
            <p:nvPr/>
          </p:nvSpPr>
          <p:spPr>
            <a:xfrm>
              <a:off x="4157846" y="1885182"/>
              <a:ext cx="1133272" cy="461665"/>
            </a:xfrm>
            <a:prstGeom prst="rect">
              <a:avLst/>
            </a:prstGeom>
            <a:noFill/>
          </p:spPr>
          <p:txBody>
            <a:bodyPr wrap="square" rtlCol="0">
              <a:spAutoFit/>
            </a:bodyPr>
            <a:lstStyle/>
            <a:p>
              <a:r>
                <a:rPr lang="en-IN" sz="2400" b="1" dirty="0">
                  <a:solidFill>
                    <a:schemeClr val="accent1">
                      <a:lumMod val="50000"/>
                    </a:schemeClr>
                  </a:solidFill>
                  <a:latin typeface="+mn-lt"/>
                </a:rPr>
                <a:t>Z-axis</a:t>
              </a:r>
            </a:p>
          </p:txBody>
        </p:sp>
        <p:sp>
          <p:nvSpPr>
            <p:cNvPr id="53" name="TextBox 52">
              <a:extLst>
                <a:ext uri="{FF2B5EF4-FFF2-40B4-BE49-F238E27FC236}">
                  <a16:creationId xmlns:a16="http://schemas.microsoft.com/office/drawing/2014/main" id="{66CBB12D-FD89-44ED-9EB0-BB8CA9D113C7}"/>
                </a:ext>
              </a:extLst>
            </p:cNvPr>
            <p:cNvSpPr txBox="1"/>
            <p:nvPr/>
          </p:nvSpPr>
          <p:spPr>
            <a:xfrm>
              <a:off x="2701595" y="2461889"/>
              <a:ext cx="1109815" cy="461665"/>
            </a:xfrm>
            <a:prstGeom prst="rect">
              <a:avLst/>
            </a:prstGeom>
            <a:noFill/>
          </p:spPr>
          <p:txBody>
            <a:bodyPr wrap="square" rtlCol="0">
              <a:spAutoFit/>
            </a:bodyPr>
            <a:lstStyle/>
            <a:p>
              <a:r>
                <a:rPr lang="en-IN" sz="2400" b="1" dirty="0">
                  <a:solidFill>
                    <a:schemeClr val="accent1">
                      <a:lumMod val="50000"/>
                    </a:schemeClr>
                  </a:solidFill>
                  <a:latin typeface="+mn-lt"/>
                </a:rPr>
                <a:t>Y-axis</a:t>
              </a:r>
            </a:p>
          </p:txBody>
        </p:sp>
        <p:sp>
          <p:nvSpPr>
            <p:cNvPr id="54" name="TextBox 53">
              <a:extLst>
                <a:ext uri="{FF2B5EF4-FFF2-40B4-BE49-F238E27FC236}">
                  <a16:creationId xmlns:a16="http://schemas.microsoft.com/office/drawing/2014/main" id="{EC6A107F-9537-4B30-A48D-017EB60ECAEC}"/>
                </a:ext>
              </a:extLst>
            </p:cNvPr>
            <p:cNvSpPr txBox="1"/>
            <p:nvPr/>
          </p:nvSpPr>
          <p:spPr>
            <a:xfrm>
              <a:off x="3323741" y="789941"/>
              <a:ext cx="1379843" cy="461665"/>
            </a:xfrm>
            <a:prstGeom prst="rect">
              <a:avLst/>
            </a:prstGeom>
            <a:noFill/>
          </p:spPr>
          <p:txBody>
            <a:bodyPr wrap="square" rtlCol="0">
              <a:spAutoFit/>
            </a:bodyPr>
            <a:lstStyle/>
            <a:p>
              <a:r>
                <a:rPr lang="en-IN" sz="2400" b="1" dirty="0">
                  <a:solidFill>
                    <a:schemeClr val="accent1">
                      <a:lumMod val="50000"/>
                    </a:schemeClr>
                  </a:solidFill>
                  <a:latin typeface="+mn-lt"/>
                </a:rPr>
                <a:t>X-axis</a:t>
              </a:r>
            </a:p>
          </p:txBody>
        </p:sp>
      </p:grpSp>
      <p:grpSp>
        <p:nvGrpSpPr>
          <p:cNvPr id="39" name="Group 38">
            <a:extLst>
              <a:ext uri="{FF2B5EF4-FFF2-40B4-BE49-F238E27FC236}">
                <a16:creationId xmlns:a16="http://schemas.microsoft.com/office/drawing/2014/main" id="{465DB8A7-345B-47CF-AF98-4525B9289CD9}"/>
              </a:ext>
            </a:extLst>
          </p:cNvPr>
          <p:cNvGrpSpPr/>
          <p:nvPr/>
        </p:nvGrpSpPr>
        <p:grpSpPr>
          <a:xfrm>
            <a:off x="7179" y="880886"/>
            <a:ext cx="5760105" cy="4342851"/>
            <a:chOff x="5839857" y="3186070"/>
            <a:chExt cx="3082614" cy="2433890"/>
          </a:xfrm>
        </p:grpSpPr>
        <p:grpSp>
          <p:nvGrpSpPr>
            <p:cNvPr id="40" name="Group 39">
              <a:extLst>
                <a:ext uri="{FF2B5EF4-FFF2-40B4-BE49-F238E27FC236}">
                  <a16:creationId xmlns:a16="http://schemas.microsoft.com/office/drawing/2014/main" id="{3440350F-7D55-431A-8715-CE9BD3AB4733}"/>
                </a:ext>
              </a:extLst>
            </p:cNvPr>
            <p:cNvGrpSpPr/>
            <p:nvPr/>
          </p:nvGrpSpPr>
          <p:grpSpPr>
            <a:xfrm>
              <a:off x="5839857" y="3186070"/>
              <a:ext cx="3038342" cy="2433890"/>
              <a:chOff x="8340797" y="2482640"/>
              <a:chExt cx="3038342" cy="2433890"/>
            </a:xfrm>
          </p:grpSpPr>
          <p:pic>
            <p:nvPicPr>
              <p:cNvPr id="61" name="Picture 60">
                <a:extLst>
                  <a:ext uri="{FF2B5EF4-FFF2-40B4-BE49-F238E27FC236}">
                    <a16:creationId xmlns:a16="http://schemas.microsoft.com/office/drawing/2014/main" id="{0230A304-2671-479B-BF58-5C68D6585F0A}"/>
                  </a:ext>
                </a:extLst>
              </p:cNvPr>
              <p:cNvPicPr>
                <a:picLocks noChangeAspect="1"/>
              </p:cNvPicPr>
              <p:nvPr/>
            </p:nvPicPr>
            <p:blipFill rotWithShape="1">
              <a:blip r:embed="rId6">
                <a:extLst>
                  <a:ext uri="{28A0092B-C50C-407E-A947-70E740481C1C}">
                    <a14:useLocalDpi xmlns:a14="http://schemas.microsoft.com/office/drawing/2010/main" val="0"/>
                  </a:ext>
                </a:extLst>
              </a:blip>
              <a:srcRect l="3599" t="4808" r="7277"/>
              <a:stretch/>
            </p:blipFill>
            <p:spPr>
              <a:xfrm>
                <a:off x="8340797" y="2482640"/>
                <a:ext cx="3038342" cy="2433890"/>
              </a:xfrm>
              <a:prstGeom prst="rect">
                <a:avLst/>
              </a:prstGeom>
            </p:spPr>
          </p:pic>
          <p:sp>
            <p:nvSpPr>
              <p:cNvPr id="62" name="Arrow: Striped Right 61">
                <a:extLst>
                  <a:ext uri="{FF2B5EF4-FFF2-40B4-BE49-F238E27FC236}">
                    <a16:creationId xmlns:a16="http://schemas.microsoft.com/office/drawing/2014/main" id="{1226512B-4419-4CCD-B6FA-66AA486E1679}"/>
                  </a:ext>
                </a:extLst>
              </p:cNvPr>
              <p:cNvSpPr/>
              <p:nvPr/>
            </p:nvSpPr>
            <p:spPr>
              <a:xfrm rot="5400000">
                <a:off x="9535645" y="3214562"/>
                <a:ext cx="900774" cy="218220"/>
              </a:xfrm>
              <a:prstGeom prst="stripedRightArrow">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Arrow: Up 54">
              <a:extLst>
                <a:ext uri="{FF2B5EF4-FFF2-40B4-BE49-F238E27FC236}">
                  <a16:creationId xmlns:a16="http://schemas.microsoft.com/office/drawing/2014/main" id="{23E3D888-3756-466A-8438-D9FFD81B643B}"/>
                </a:ext>
              </a:extLst>
            </p:cNvPr>
            <p:cNvSpPr/>
            <p:nvPr/>
          </p:nvSpPr>
          <p:spPr>
            <a:xfrm>
              <a:off x="6089542" y="4678043"/>
              <a:ext cx="130324" cy="380990"/>
            </a:xfrm>
            <a:prstGeom prst="upArrow">
              <a:avLst/>
            </a:prstGeom>
            <a:solidFill>
              <a:schemeClr val="accent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Oval 55">
              <a:extLst>
                <a:ext uri="{FF2B5EF4-FFF2-40B4-BE49-F238E27FC236}">
                  <a16:creationId xmlns:a16="http://schemas.microsoft.com/office/drawing/2014/main" id="{03009825-AEED-4AE4-BDB8-78297D6AC127}"/>
                </a:ext>
              </a:extLst>
            </p:cNvPr>
            <p:cNvSpPr/>
            <p:nvPr/>
          </p:nvSpPr>
          <p:spPr>
            <a:xfrm rot="5400000">
              <a:off x="6046683" y="4784407"/>
              <a:ext cx="219456" cy="228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Arrow: Up 56">
              <a:extLst>
                <a:ext uri="{FF2B5EF4-FFF2-40B4-BE49-F238E27FC236}">
                  <a16:creationId xmlns:a16="http://schemas.microsoft.com/office/drawing/2014/main" id="{194ADA29-DDAF-49FB-9BF2-ABC189177CC7}"/>
                </a:ext>
              </a:extLst>
            </p:cNvPr>
            <p:cNvSpPr/>
            <p:nvPr/>
          </p:nvSpPr>
          <p:spPr>
            <a:xfrm rot="10800000">
              <a:off x="8741302" y="4739003"/>
              <a:ext cx="130324" cy="380990"/>
            </a:xfrm>
            <a:prstGeom prst="upArrow">
              <a:avLst/>
            </a:prstGeom>
            <a:solidFill>
              <a:schemeClr val="accent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Oval 57">
              <a:extLst>
                <a:ext uri="{FF2B5EF4-FFF2-40B4-BE49-F238E27FC236}">
                  <a16:creationId xmlns:a16="http://schemas.microsoft.com/office/drawing/2014/main" id="{7B231A86-1DB2-4375-AAB2-7F04DD269006}"/>
                </a:ext>
              </a:extLst>
            </p:cNvPr>
            <p:cNvSpPr/>
            <p:nvPr/>
          </p:nvSpPr>
          <p:spPr>
            <a:xfrm rot="5400000">
              <a:off x="8698443" y="4792027"/>
              <a:ext cx="219456" cy="228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9" name="Arrow: Up 58">
              <a:extLst>
                <a:ext uri="{FF2B5EF4-FFF2-40B4-BE49-F238E27FC236}">
                  <a16:creationId xmlns:a16="http://schemas.microsoft.com/office/drawing/2014/main" id="{B50B63D0-47D3-4656-9E4C-480534210287}"/>
                </a:ext>
              </a:extLst>
            </p:cNvPr>
            <p:cNvSpPr/>
            <p:nvPr/>
          </p:nvSpPr>
          <p:spPr>
            <a:xfrm rot="5400000">
              <a:off x="7453522" y="4716143"/>
              <a:ext cx="130324" cy="380990"/>
            </a:xfrm>
            <a:prstGeom prst="upArrow">
              <a:avLst/>
            </a:prstGeom>
            <a:solidFill>
              <a:schemeClr val="accent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Oval 59">
              <a:extLst>
                <a:ext uri="{FF2B5EF4-FFF2-40B4-BE49-F238E27FC236}">
                  <a16:creationId xmlns:a16="http://schemas.microsoft.com/office/drawing/2014/main" id="{21C45790-F461-45EB-A7DA-811B505B0909}"/>
                </a:ext>
              </a:extLst>
            </p:cNvPr>
            <p:cNvSpPr/>
            <p:nvPr/>
          </p:nvSpPr>
          <p:spPr>
            <a:xfrm rot="5400000">
              <a:off x="7387803" y="4792027"/>
              <a:ext cx="219456" cy="228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43F1DE2-4A07-4DC8-8775-E3E7F21E1163}"/>
                  </a:ext>
                </a:extLst>
              </p:cNvPr>
              <p:cNvSpPr txBox="1"/>
              <p:nvPr/>
            </p:nvSpPr>
            <p:spPr>
              <a:xfrm>
                <a:off x="290787" y="5198114"/>
                <a:ext cx="5444286" cy="1153136"/>
              </a:xfrm>
              <a:prstGeom prst="rect">
                <a:avLst/>
              </a:prstGeom>
              <a:solidFill>
                <a:schemeClr val="accent2">
                  <a:lumMod val="20000"/>
                  <a:lumOff val="80000"/>
                </a:schemeClr>
              </a:solidFill>
            </p:spPr>
            <p:txBody>
              <a:bodyPr wrap="square" rtlCol="0">
                <a:spAutoFit/>
              </a:bodyPr>
              <a:lstStyle/>
              <a:p>
                <a:pPr algn="ctr"/>
                <a:r>
                  <a:rPr lang="en-IN" sz="2400" dirty="0">
                    <a:solidFill>
                      <a:schemeClr val="tx1"/>
                    </a:solidFill>
                    <a:latin typeface="+mn-lt"/>
                  </a:rPr>
                  <a:t>Applied field along hard axis (y-axis)</a:t>
                </a:r>
              </a:p>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𝐸</m:t>
                      </m:r>
                      <m:r>
                        <a:rPr lang="en-IN" sz="2400" i="0" dirty="0">
                          <a:solidFill>
                            <a:schemeClr val="tx1"/>
                          </a:solidFill>
                          <a:latin typeface="Cambria Math" panose="02040503050406030204" pitchFamily="18" charset="0"/>
                        </a:rPr>
                        <m:t>=</m:t>
                      </m:r>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2</m:t>
                          </m:r>
                        </m:den>
                      </m:f>
                      <m:r>
                        <a:rPr lang="en-US" sz="2400" b="0" i="1" dirty="0" smtClean="0">
                          <a:solidFill>
                            <a:schemeClr val="tx1"/>
                          </a:solidFill>
                          <a:latin typeface="Cambria Math" panose="02040503050406030204" pitchFamily="18" charset="0"/>
                        </a:rPr>
                        <m:t> </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2</m:t>
                              </m:r>
                            </m:sup>
                          </m:sSup>
                        </m:fName>
                        <m:e>
                          <m:r>
                            <a:rPr lang="en-IN" sz="2400" i="1" dirty="0">
                              <a:solidFill>
                                <a:schemeClr val="tx1"/>
                              </a:solidFill>
                              <a:latin typeface="Cambria Math" panose="02040503050406030204" pitchFamily="18" charset="0"/>
                            </a:rPr>
                            <m:t>𝜃</m:t>
                          </m:r>
                        </m:e>
                      </m:func>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𝑦</m:t>
                          </m:r>
                        </m:sub>
                      </m:sSub>
                      <m:func>
                        <m:funcPr>
                          <m:ctrlPr>
                            <a:rPr lang="en-IN" sz="2400" i="1" dirty="0">
                              <a:solidFill>
                                <a:schemeClr val="tx1"/>
                              </a:solidFill>
                              <a:latin typeface="Cambria Math" panose="02040503050406030204" pitchFamily="18" charset="0"/>
                            </a:rPr>
                          </m:ctrlPr>
                        </m:funcPr>
                        <m:fName>
                          <m:r>
                            <m:rPr>
                              <m:sty m:val="p"/>
                            </m:rPr>
                            <a:rPr lang="en-IN" sz="2400" i="0" dirty="0">
                              <a:solidFill>
                                <a:schemeClr val="tx1"/>
                              </a:solidFill>
                              <a:latin typeface="Cambria Math" panose="02040503050406030204" pitchFamily="18" charset="0"/>
                            </a:rPr>
                            <m:t>sin</m:t>
                          </m:r>
                        </m:fName>
                        <m:e>
                          <m:r>
                            <a:rPr lang="en-IN" sz="2400" i="1" dirty="0">
                              <a:solidFill>
                                <a:schemeClr val="tx1"/>
                              </a:solidFill>
                              <a:latin typeface="Cambria Math" panose="02040503050406030204" pitchFamily="18" charset="0"/>
                            </a:rPr>
                            <m:t>𝜃</m:t>
                          </m:r>
                        </m:e>
                      </m:func>
                    </m:oMath>
                  </m:oMathPara>
                </a14:m>
                <a:endParaRPr lang="en-US" sz="2400" dirty="0">
                  <a:solidFill>
                    <a:schemeClr val="tx1"/>
                  </a:solidFill>
                </a:endParaRPr>
              </a:p>
            </p:txBody>
          </p:sp>
        </mc:Choice>
        <mc:Fallback xmlns="">
          <p:sp>
            <p:nvSpPr>
              <p:cNvPr id="63" name="TextBox 62">
                <a:extLst>
                  <a:ext uri="{FF2B5EF4-FFF2-40B4-BE49-F238E27FC236}">
                    <a16:creationId xmlns:a16="http://schemas.microsoft.com/office/drawing/2014/main" id="{743F1DE2-4A07-4DC8-8775-E3E7F21E1163}"/>
                  </a:ext>
                </a:extLst>
              </p:cNvPr>
              <p:cNvSpPr txBox="1">
                <a:spLocks noRot="1" noChangeAspect="1" noMove="1" noResize="1" noEditPoints="1" noAdjustHandles="1" noChangeArrowheads="1" noChangeShapeType="1" noTextEdit="1"/>
              </p:cNvSpPr>
              <p:nvPr/>
            </p:nvSpPr>
            <p:spPr>
              <a:xfrm>
                <a:off x="290787" y="5198114"/>
                <a:ext cx="5444286" cy="1153136"/>
              </a:xfrm>
              <a:prstGeom prst="rect">
                <a:avLst/>
              </a:prstGeom>
              <a:blipFill>
                <a:blip r:embed="rId7"/>
                <a:stretch>
                  <a:fillRect t="-4233"/>
                </a:stretch>
              </a:blipFill>
            </p:spPr>
            <p:txBody>
              <a:bodyPr/>
              <a:lstStyle/>
              <a:p>
                <a:r>
                  <a:rPr lang="en-US">
                    <a:noFill/>
                  </a:rPr>
                  <a:t> </a:t>
                </a:r>
              </a:p>
            </p:txBody>
          </p:sp>
        </mc:Fallback>
      </mc:AlternateContent>
    </p:spTree>
    <p:extLst>
      <p:ext uri="{BB962C8B-B14F-4D97-AF65-F5344CB8AC3E}">
        <p14:creationId xmlns:p14="http://schemas.microsoft.com/office/powerpoint/2010/main" val="201071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D947-C25B-447B-B9AB-ACB28B782E38}"/>
              </a:ext>
            </a:extLst>
          </p:cNvPr>
          <p:cNvSpPr>
            <a:spLocks noGrp="1"/>
          </p:cNvSpPr>
          <p:nvPr>
            <p:ph type="title"/>
          </p:nvPr>
        </p:nvSpPr>
        <p:spPr>
          <a:xfrm>
            <a:off x="1" y="91400"/>
            <a:ext cx="9143999" cy="1022228"/>
          </a:xfrm>
        </p:spPr>
        <p:txBody>
          <a:bodyPr>
            <a:normAutofit fontScale="90000"/>
          </a:bodyPr>
          <a:lstStyle/>
          <a:p>
            <a:br>
              <a:rPr lang="en-US" dirty="0">
                <a:effectLst/>
                <a:ea typeface="Calibri" panose="020F0502020204030204" pitchFamily="34" charset="0"/>
                <a:cs typeface="Times New Roman" panose="02020603050405020304" pitchFamily="18" charset="0"/>
              </a:rPr>
            </a:br>
            <a:r>
              <a:rPr lang="en-US" dirty="0">
                <a:effectLst/>
                <a:ea typeface="Calibri" panose="020F0502020204030204" pitchFamily="34" charset="0"/>
                <a:cs typeface="Times New Roman" panose="02020603050405020304" pitchFamily="18" charset="0"/>
              </a:rPr>
              <a:t>Interfacial perpendicular anisotropy between oxide and ferromagnet</a:t>
            </a:r>
            <a:br>
              <a:rPr lang="en-IN" dirty="0"/>
            </a:br>
            <a:endParaRPr lang="en-US" dirty="0"/>
          </a:p>
        </p:txBody>
      </p:sp>
      <p:sp>
        <p:nvSpPr>
          <p:cNvPr id="6" name="Date Placeholder 5">
            <a:extLst>
              <a:ext uri="{FF2B5EF4-FFF2-40B4-BE49-F238E27FC236}">
                <a16:creationId xmlns:a16="http://schemas.microsoft.com/office/drawing/2014/main" id="{972E5547-7702-4773-AFF0-6E1B7E314F52}"/>
              </a:ext>
            </a:extLst>
          </p:cNvPr>
          <p:cNvSpPr>
            <a:spLocks noGrp="1"/>
          </p:cNvSpPr>
          <p:nvPr>
            <p:ph type="dt" sz="half" idx="10"/>
          </p:nvPr>
        </p:nvSpPr>
        <p:spPr/>
        <p:txBody>
          <a:bodyPr/>
          <a:lstStyle/>
          <a:p>
            <a:r>
              <a:rPr lang="en-US"/>
              <a:t>M Mohanlal Naik</a:t>
            </a:r>
            <a:endParaRPr lang="en-IN" dirty="0"/>
          </a:p>
        </p:txBody>
      </p:sp>
      <p:sp>
        <p:nvSpPr>
          <p:cNvPr id="8" name="Footer Placeholder 7">
            <a:extLst>
              <a:ext uri="{FF2B5EF4-FFF2-40B4-BE49-F238E27FC236}">
                <a16:creationId xmlns:a16="http://schemas.microsoft.com/office/drawing/2014/main" id="{CAAD4B08-1C21-4DB7-ABE8-1EBA8798CB9B}"/>
              </a:ext>
            </a:extLst>
          </p:cNvPr>
          <p:cNvSpPr>
            <a:spLocks noGrp="1"/>
          </p:cNvSpPr>
          <p:nvPr>
            <p:ph type="ftr" sz="quarter" idx="11"/>
          </p:nvPr>
        </p:nvSpPr>
        <p:spPr/>
        <p:txBody>
          <a:bodyPr/>
          <a:lstStyle/>
          <a:p>
            <a:r>
              <a:rPr lang="en-IN"/>
              <a:t>IISER Bhopal</a:t>
            </a:r>
            <a:endParaRPr lang="en-IN" dirty="0"/>
          </a:p>
        </p:txBody>
      </p:sp>
      <p:sp>
        <p:nvSpPr>
          <p:cNvPr id="9" name="Slide Number Placeholder 8">
            <a:extLst>
              <a:ext uri="{FF2B5EF4-FFF2-40B4-BE49-F238E27FC236}">
                <a16:creationId xmlns:a16="http://schemas.microsoft.com/office/drawing/2014/main" id="{618191C1-B815-460F-9C77-C449ACA5BF54}"/>
              </a:ext>
            </a:extLst>
          </p:cNvPr>
          <p:cNvSpPr>
            <a:spLocks noGrp="1"/>
          </p:cNvSpPr>
          <p:nvPr>
            <p:ph type="sldNum" sz="quarter" idx="12"/>
          </p:nvPr>
        </p:nvSpPr>
        <p:spPr/>
        <p:txBody>
          <a:bodyPr/>
          <a:lstStyle/>
          <a:p>
            <a:fld id="{ABF20D17-0043-4445-9B8B-9F103D2306E2}" type="slidenum">
              <a:rPr lang="en-IN" smtClean="0"/>
              <a:pPr/>
              <a:t>35</a:t>
            </a:fld>
            <a:endParaRPr lang="en-IN" dirty="0"/>
          </a:p>
        </p:txBody>
      </p:sp>
      <p:sp>
        <p:nvSpPr>
          <p:cNvPr id="3" name="TextBox 2">
            <a:extLst>
              <a:ext uri="{FF2B5EF4-FFF2-40B4-BE49-F238E27FC236}">
                <a16:creationId xmlns:a16="http://schemas.microsoft.com/office/drawing/2014/main" id="{7998FE8D-9CA5-45C2-A592-8F8804DF8D70}"/>
              </a:ext>
            </a:extLst>
          </p:cNvPr>
          <p:cNvSpPr txBox="1"/>
          <p:nvPr/>
        </p:nvSpPr>
        <p:spPr>
          <a:xfrm>
            <a:off x="3950044" y="1403804"/>
            <a:ext cx="4986721" cy="1200329"/>
          </a:xfrm>
          <a:prstGeom prst="rect">
            <a:avLst/>
          </a:prstGeom>
          <a:solidFill>
            <a:schemeClr val="accent2">
              <a:lumMod val="20000"/>
              <a:lumOff val="80000"/>
            </a:schemeClr>
          </a:solidFill>
        </p:spPr>
        <p:txBody>
          <a:bodyPr wrap="square" rtlCol="0">
            <a:spAutoFit/>
          </a:bodyPr>
          <a:lstStyle/>
          <a:p>
            <a:pPr algn="ctr"/>
            <a:r>
              <a:rPr lang="en-US" sz="2400" b="1" dirty="0">
                <a:latin typeface="+mn-lt"/>
              </a:rPr>
              <a:t>Perpendicular anisotropy : </a:t>
            </a:r>
            <a:r>
              <a:rPr lang="en-US" sz="2400" dirty="0">
                <a:latin typeface="+mn-lt"/>
              </a:rPr>
              <a:t>Easy axes</a:t>
            </a:r>
            <a:r>
              <a:rPr lang="en-US" sz="2400" dirty="0"/>
              <a:t> </a:t>
            </a:r>
            <a:endParaRPr lang="en-US" sz="2400" b="1" dirty="0">
              <a:latin typeface="+mn-lt"/>
            </a:endParaRPr>
          </a:p>
          <a:p>
            <a:pPr algn="ctr"/>
            <a:r>
              <a:rPr lang="en-US" sz="2400" dirty="0">
                <a:latin typeface="+mn-lt"/>
              </a:rPr>
              <a:t>is perpendicular to the sample surface and hard axis is in-plane of the sample</a:t>
            </a:r>
          </a:p>
        </p:txBody>
      </p:sp>
      <p:sp>
        <p:nvSpPr>
          <p:cNvPr id="17" name="Rectangle 16">
            <a:extLst>
              <a:ext uri="{FF2B5EF4-FFF2-40B4-BE49-F238E27FC236}">
                <a16:creationId xmlns:a16="http://schemas.microsoft.com/office/drawing/2014/main" id="{5ABA644C-9B07-4D41-8E91-A83B90CFF35F}"/>
              </a:ext>
            </a:extLst>
          </p:cNvPr>
          <p:cNvSpPr/>
          <p:nvPr/>
        </p:nvSpPr>
        <p:spPr>
          <a:xfrm>
            <a:off x="132642" y="6260463"/>
            <a:ext cx="4745786"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err="1">
                <a:solidFill>
                  <a:prstClr val="black"/>
                </a:solidFill>
                <a:latin typeface="Calibri"/>
                <a:ea typeface="+mn-ea"/>
                <a:cs typeface="+mn-cs"/>
              </a:rPr>
              <a:t>S.Ikeda</a:t>
            </a:r>
            <a:r>
              <a:rPr lang="en-US" sz="1500" kern="1200" dirty="0">
                <a:solidFill>
                  <a:prstClr val="black"/>
                </a:solidFill>
                <a:latin typeface="Calibri"/>
                <a:ea typeface="+mn-ea"/>
                <a:cs typeface="+mn-cs"/>
              </a:rPr>
              <a:t> </a:t>
            </a:r>
            <a:r>
              <a:rPr kumimoji="0" lang="en-US" sz="1500" b="0" i="0" u="none" strike="noStrike" kern="1200" cap="none" spc="0" normalizeH="0" baseline="0" noProof="0" dirty="0">
                <a:ln>
                  <a:noFill/>
                </a:ln>
                <a:solidFill>
                  <a:prstClr val="black"/>
                </a:solidFill>
                <a:effectLst/>
                <a:uLnTx/>
                <a:uFillTx/>
                <a:latin typeface="Calibri"/>
                <a:ea typeface="+mn-ea"/>
                <a:cs typeface="+mn-cs"/>
              </a:rPr>
              <a:t>et al, Nature </a:t>
            </a:r>
            <a:r>
              <a:rPr lang="en-US" sz="1500" kern="1200" dirty="0">
                <a:solidFill>
                  <a:prstClr val="black"/>
                </a:solidFill>
                <a:latin typeface="Calibri"/>
                <a:ea typeface="+mn-ea"/>
                <a:cs typeface="+mn-cs"/>
              </a:rPr>
              <a:t>Vol 9, DOI:10.1038/NMAT2804</a:t>
            </a:r>
            <a:r>
              <a:rPr kumimoji="0" lang="en-US" sz="1500" b="0" i="0" u="none" strike="noStrike" kern="1200" cap="none" spc="0" normalizeH="0" baseline="0" noProof="0" dirty="0">
                <a:ln>
                  <a:noFill/>
                </a:ln>
                <a:solidFill>
                  <a:prstClr val="black"/>
                </a:solidFill>
                <a:effectLst/>
                <a:uLnTx/>
                <a:uFillTx/>
                <a:latin typeface="Calibri"/>
                <a:ea typeface="+mn-ea"/>
                <a:cs typeface="+mn-cs"/>
              </a:rPr>
              <a:t> (2010)</a:t>
            </a:r>
          </a:p>
        </p:txBody>
      </p:sp>
      <p:pic>
        <p:nvPicPr>
          <p:cNvPr id="11" name="Picture 10">
            <a:extLst>
              <a:ext uri="{FF2B5EF4-FFF2-40B4-BE49-F238E27FC236}">
                <a16:creationId xmlns:a16="http://schemas.microsoft.com/office/drawing/2014/main" id="{983FC672-0A7C-4D80-B928-476C5A90EB15}"/>
              </a:ext>
            </a:extLst>
          </p:cNvPr>
          <p:cNvPicPr>
            <a:picLocks noChangeAspect="1"/>
          </p:cNvPicPr>
          <p:nvPr/>
        </p:nvPicPr>
        <p:blipFill>
          <a:blip r:embed="rId3"/>
          <a:stretch>
            <a:fillRect/>
          </a:stretch>
        </p:blipFill>
        <p:spPr>
          <a:xfrm>
            <a:off x="5071322" y="2962438"/>
            <a:ext cx="3945938" cy="3219054"/>
          </a:xfrm>
          <a:prstGeom prst="rect">
            <a:avLst/>
          </a:prstGeom>
        </p:spPr>
      </p:pic>
      <p:grpSp>
        <p:nvGrpSpPr>
          <p:cNvPr id="7" name="Group 6">
            <a:extLst>
              <a:ext uri="{FF2B5EF4-FFF2-40B4-BE49-F238E27FC236}">
                <a16:creationId xmlns:a16="http://schemas.microsoft.com/office/drawing/2014/main" id="{E062A77A-86B4-49DA-B695-9383D305F7F7}"/>
              </a:ext>
            </a:extLst>
          </p:cNvPr>
          <p:cNvGrpSpPr/>
          <p:nvPr/>
        </p:nvGrpSpPr>
        <p:grpSpPr>
          <a:xfrm>
            <a:off x="704880" y="1090296"/>
            <a:ext cx="3336432" cy="1957251"/>
            <a:chOff x="568653" y="2618214"/>
            <a:chExt cx="3336432" cy="1957251"/>
          </a:xfrm>
        </p:grpSpPr>
        <p:grpSp>
          <p:nvGrpSpPr>
            <p:cNvPr id="4" name="Group 3">
              <a:extLst>
                <a:ext uri="{FF2B5EF4-FFF2-40B4-BE49-F238E27FC236}">
                  <a16:creationId xmlns:a16="http://schemas.microsoft.com/office/drawing/2014/main" id="{FDAA5F81-5054-4BDE-B8F0-C14A36BF73C1}"/>
                </a:ext>
              </a:extLst>
            </p:cNvPr>
            <p:cNvGrpSpPr/>
            <p:nvPr/>
          </p:nvGrpSpPr>
          <p:grpSpPr>
            <a:xfrm>
              <a:off x="568653" y="2618214"/>
              <a:ext cx="1250353" cy="1928129"/>
              <a:chOff x="364277" y="3029516"/>
              <a:chExt cx="1250353" cy="1928129"/>
            </a:xfrm>
          </p:grpSpPr>
          <p:sp>
            <p:nvSpPr>
              <p:cNvPr id="10" name="Flowchart: Magnetic Disk 9">
                <a:extLst>
                  <a:ext uri="{FF2B5EF4-FFF2-40B4-BE49-F238E27FC236}">
                    <a16:creationId xmlns:a16="http://schemas.microsoft.com/office/drawing/2014/main" id="{E395B8CF-B1CD-4533-B453-A53438FE8F77}"/>
                  </a:ext>
                </a:extLst>
              </p:cNvPr>
              <p:cNvSpPr/>
              <p:nvPr/>
            </p:nvSpPr>
            <p:spPr>
              <a:xfrm>
                <a:off x="364278" y="3818955"/>
                <a:ext cx="1250352" cy="1138690"/>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lowchart: Magnetic Disk 42">
                <a:extLst>
                  <a:ext uri="{FF2B5EF4-FFF2-40B4-BE49-F238E27FC236}">
                    <a16:creationId xmlns:a16="http://schemas.microsoft.com/office/drawing/2014/main" id="{6DAFD824-56FD-405B-93D1-8FBE97DBA9F6}"/>
                  </a:ext>
                </a:extLst>
              </p:cNvPr>
              <p:cNvSpPr/>
              <p:nvPr/>
            </p:nvSpPr>
            <p:spPr>
              <a:xfrm>
                <a:off x="364277" y="3029516"/>
                <a:ext cx="1250352" cy="1138690"/>
              </a:xfrm>
              <a:prstGeom prst="flowChartMagneticDisk">
                <a:avLst/>
              </a:prstGeom>
              <a:solidFill>
                <a:schemeClr val="accent6">
                  <a:lumMod val="5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AA413D26-14CD-440A-86A3-74296A7EFBA3}"/>
                  </a:ext>
                </a:extLst>
              </p:cNvPr>
              <p:cNvSpPr/>
              <p:nvPr/>
            </p:nvSpPr>
            <p:spPr>
              <a:xfrm>
                <a:off x="365580" y="3829115"/>
                <a:ext cx="1238889" cy="361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CA79EE63-5A6B-4FED-908F-EE8D51DB48EA}"/>
                </a:ext>
              </a:extLst>
            </p:cNvPr>
            <p:cNvSpPr txBox="1"/>
            <p:nvPr/>
          </p:nvSpPr>
          <p:spPr>
            <a:xfrm>
              <a:off x="1819005" y="2618214"/>
              <a:ext cx="1057380" cy="461665"/>
            </a:xfrm>
            <a:prstGeom prst="rect">
              <a:avLst/>
            </a:prstGeom>
            <a:noFill/>
          </p:spPr>
          <p:txBody>
            <a:bodyPr wrap="square" rtlCol="0">
              <a:spAutoFit/>
            </a:bodyPr>
            <a:lstStyle/>
            <a:p>
              <a:r>
                <a:rPr lang="en-US" sz="2400" dirty="0">
                  <a:latin typeface="+mn-lt"/>
                </a:rPr>
                <a:t>MgO</a:t>
              </a:r>
            </a:p>
          </p:txBody>
        </p:sp>
        <p:sp>
          <p:nvSpPr>
            <p:cNvPr id="50" name="TextBox 49">
              <a:extLst>
                <a:ext uri="{FF2B5EF4-FFF2-40B4-BE49-F238E27FC236}">
                  <a16:creationId xmlns:a16="http://schemas.microsoft.com/office/drawing/2014/main" id="{5F95B36A-B624-488E-8760-D780B6E2E3B6}"/>
                </a:ext>
              </a:extLst>
            </p:cNvPr>
            <p:cNvSpPr txBox="1"/>
            <p:nvPr/>
          </p:nvSpPr>
          <p:spPr>
            <a:xfrm>
              <a:off x="1840840" y="3641731"/>
              <a:ext cx="1057380" cy="461665"/>
            </a:xfrm>
            <a:prstGeom prst="rect">
              <a:avLst/>
            </a:prstGeom>
            <a:noFill/>
          </p:spPr>
          <p:txBody>
            <a:bodyPr wrap="square" rtlCol="0">
              <a:spAutoFit/>
            </a:bodyPr>
            <a:lstStyle/>
            <a:p>
              <a:r>
                <a:rPr lang="en-US" sz="2400" dirty="0">
                  <a:latin typeface="+mn-lt"/>
                </a:rPr>
                <a:t>CoFeB</a:t>
              </a:r>
            </a:p>
          </p:txBody>
        </p:sp>
        <p:sp>
          <p:nvSpPr>
            <p:cNvPr id="52" name="TextBox 51">
              <a:extLst>
                <a:ext uri="{FF2B5EF4-FFF2-40B4-BE49-F238E27FC236}">
                  <a16:creationId xmlns:a16="http://schemas.microsoft.com/office/drawing/2014/main" id="{70F7E896-14F3-486D-A1CF-071E03B77246}"/>
                </a:ext>
              </a:extLst>
            </p:cNvPr>
            <p:cNvSpPr txBox="1"/>
            <p:nvPr/>
          </p:nvSpPr>
          <p:spPr>
            <a:xfrm>
              <a:off x="1847685" y="4113800"/>
              <a:ext cx="2057400" cy="461665"/>
            </a:xfrm>
            <a:prstGeom prst="rect">
              <a:avLst/>
            </a:prstGeom>
            <a:noFill/>
          </p:spPr>
          <p:txBody>
            <a:bodyPr wrap="square" rtlCol="0">
              <a:spAutoFit/>
            </a:bodyPr>
            <a:lstStyle/>
            <a:p>
              <a:r>
                <a:rPr lang="en-US" sz="2400" dirty="0">
                  <a:latin typeface="+mn-lt"/>
                </a:rPr>
                <a:t>t</a:t>
              </a:r>
              <a:r>
                <a:rPr lang="en-US" sz="2400" baseline="-25000" dirty="0">
                  <a:latin typeface="+mn-lt"/>
                </a:rPr>
                <a:t>CoFeB</a:t>
              </a:r>
              <a:r>
                <a:rPr lang="en-US" sz="2400" dirty="0">
                  <a:latin typeface="+mn-lt"/>
                </a:rPr>
                <a:t> &lt; 1.3 nm</a:t>
              </a:r>
            </a:p>
          </p:txBody>
        </p:sp>
        <p:sp>
          <p:nvSpPr>
            <p:cNvPr id="19" name="Arrow: Up-Down 18">
              <a:extLst>
                <a:ext uri="{FF2B5EF4-FFF2-40B4-BE49-F238E27FC236}">
                  <a16:creationId xmlns:a16="http://schemas.microsoft.com/office/drawing/2014/main" id="{6DB61731-CD8C-494A-8A49-95DBDA41D882}"/>
                </a:ext>
              </a:extLst>
            </p:cNvPr>
            <p:cNvSpPr/>
            <p:nvPr/>
          </p:nvSpPr>
          <p:spPr>
            <a:xfrm>
              <a:off x="997075" y="3422340"/>
              <a:ext cx="335902" cy="786667"/>
            </a:xfrm>
            <a:prstGeom prst="upDownArrow">
              <a:avLst/>
            </a:prstGeom>
            <a:solidFill>
              <a:schemeClr val="bg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AEEDDF3-82C6-46E7-824B-784DCE177111}"/>
              </a:ext>
            </a:extLst>
          </p:cNvPr>
          <p:cNvGrpSpPr/>
          <p:nvPr/>
        </p:nvGrpSpPr>
        <p:grpSpPr>
          <a:xfrm>
            <a:off x="-457200" y="3206221"/>
            <a:ext cx="5595850" cy="3005199"/>
            <a:chOff x="-457200" y="3206221"/>
            <a:chExt cx="5595850" cy="3005199"/>
          </a:xfrm>
        </p:grpSpPr>
        <p:grpSp>
          <p:nvGrpSpPr>
            <p:cNvPr id="20" name="Group 19">
              <a:extLst>
                <a:ext uri="{FF2B5EF4-FFF2-40B4-BE49-F238E27FC236}">
                  <a16:creationId xmlns:a16="http://schemas.microsoft.com/office/drawing/2014/main" id="{D0D365B4-E929-4A3E-8778-CA6CAAB4ACE9}"/>
                </a:ext>
              </a:extLst>
            </p:cNvPr>
            <p:cNvGrpSpPr/>
            <p:nvPr/>
          </p:nvGrpSpPr>
          <p:grpSpPr>
            <a:xfrm>
              <a:off x="84175" y="3817404"/>
              <a:ext cx="5054475" cy="1404793"/>
              <a:chOff x="468344" y="3414126"/>
              <a:chExt cx="5054475" cy="1404793"/>
            </a:xfrm>
            <a:solidFill>
              <a:schemeClr val="accent1">
                <a:lumMod val="20000"/>
                <a:lumOff val="80000"/>
              </a:schemeClr>
            </a:solidFill>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1C2516C-7D5A-4909-BB91-F5A9750EEBE7}"/>
                      </a:ext>
                    </a:extLst>
                  </p:cNvPr>
                  <p:cNvSpPr txBox="1"/>
                  <p:nvPr/>
                </p:nvSpPr>
                <p:spPr>
                  <a:xfrm>
                    <a:off x="468344" y="3414126"/>
                    <a:ext cx="5054475" cy="793551"/>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400" b="0" i="1" smtClean="0">
                                  <a:solidFill>
                                    <a:schemeClr val="tx1"/>
                                  </a:solidFill>
                                  <a:latin typeface="Cambria Math" panose="02040503050406030204" pitchFamily="18" charset="0"/>
                                </a:rPr>
                              </m:ctrlPr>
                            </m:fPr>
                            <m:num>
                              <m:r>
                                <a:rPr lang="en-IN" sz="2400" i="1" smtClean="0">
                                  <a:solidFill>
                                    <a:schemeClr val="tx1"/>
                                  </a:solidFill>
                                  <a:latin typeface="Cambria Math" panose="02040503050406030204" pitchFamily="18" charset="0"/>
                                </a:rPr>
                                <m:t>𝐾</m:t>
                              </m:r>
                            </m:num>
                            <m:den>
                              <m:r>
                                <a:rPr lang="el-GR" sz="2400" i="1" dirty="0">
                                  <a:solidFill>
                                    <a:schemeClr val="tx1"/>
                                  </a:solidFill>
                                  <a:latin typeface="Cambria Math" panose="02040503050406030204" pitchFamily="18" charset="0"/>
                                  <a:cs typeface="Arial" panose="020B0604020202020204" pitchFamily="34" charset="0"/>
                                </a:rPr>
                                <m:t>Ω</m:t>
                              </m:r>
                            </m:den>
                          </m:f>
                          <m:r>
                            <a:rPr lang="en-IN" sz="240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a:solidFill>
                                    <a:schemeClr val="tx1"/>
                                  </a:solidFill>
                                  <a:latin typeface="Cambria Math" panose="02040503050406030204" pitchFamily="18" charset="0"/>
                                </a:rPr>
                                <m:t>1</m:t>
                              </m:r>
                            </m:num>
                            <m:den>
                              <m:r>
                                <a:rPr lang="en-IN" sz="2400">
                                  <a:solidFill>
                                    <a:schemeClr val="tx1"/>
                                  </a:solidFill>
                                  <a:latin typeface="Cambria Math" panose="02040503050406030204" pitchFamily="18" charset="0"/>
                                </a:rPr>
                                <m:t>2</m:t>
                              </m:r>
                            </m:den>
                          </m:f>
                          <m:sSub>
                            <m:sSubPr>
                              <m:ctrlPr>
                                <a:rPr lang="en-IN" sz="2400" i="1">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cs typeface="Arial" panose="020B0604020202020204" pitchFamily="34" charset="0"/>
                                </a:rPr>
                                <m:t> </m:t>
                              </m:r>
                              <m:r>
                                <a:rPr lang="en-IN" sz="2400" i="1">
                                  <a:solidFill>
                                    <a:schemeClr val="tx1"/>
                                  </a:solidFill>
                                  <a:latin typeface="Cambria Math" panose="02040503050406030204" pitchFamily="18" charset="0"/>
                                </a:rPr>
                                <m:t>𝜇</m:t>
                              </m:r>
                            </m:e>
                            <m:sub>
                              <m:r>
                                <a:rPr lang="en-IN" sz="2400">
                                  <a:solidFill>
                                    <a:schemeClr val="tx1"/>
                                  </a:solidFill>
                                  <a:latin typeface="Cambria Math" panose="02040503050406030204" pitchFamily="18" charset="0"/>
                                </a:rPr>
                                <m:t>0</m:t>
                              </m:r>
                            </m:sub>
                          </m:sSub>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𝑀</m:t>
                              </m:r>
                            </m:e>
                            <m:sub>
                              <m:r>
                                <a:rPr lang="en-IN" sz="2400" i="1">
                                  <a:solidFill>
                                    <a:schemeClr val="tx1"/>
                                  </a:solidFill>
                                  <a:latin typeface="Cambria Math" panose="02040503050406030204" pitchFamily="18" charset="0"/>
                                </a:rPr>
                                <m:t>𝑠</m:t>
                              </m:r>
                            </m:sub>
                            <m:sup>
                              <m:r>
                                <a:rPr lang="en-IN" sz="2400" i="1">
                                  <a:solidFill>
                                    <a:schemeClr val="tx1"/>
                                  </a:solidFill>
                                  <a:latin typeface="Cambria Math" panose="02040503050406030204" pitchFamily="18" charset="0"/>
                                </a:rPr>
                                <m:t>2</m:t>
                              </m:r>
                            </m:sup>
                          </m:sSubSup>
                          <m:d>
                            <m:dPr>
                              <m:ctrlPr>
                                <a:rPr lang="en-IN" sz="2400" i="1" smtClean="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𝑁</m:t>
                                  </m:r>
                                </m:e>
                                <m: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𝑑</m:t>
                                      </m:r>
                                    </m:e>
                                    <m:sub>
                                      <m:r>
                                        <a:rPr lang="en-IN" sz="2400" dirty="0">
                                          <a:solidFill>
                                            <a:schemeClr val="tx1"/>
                                          </a:solidFill>
                                          <a:latin typeface="Cambria Math" panose="02040503050406030204" pitchFamily="18" charset="0"/>
                                        </a:rPr>
                                        <m:t>−</m:t>
                                      </m:r>
                                    </m:sub>
                                  </m:sSub>
                                  <m:r>
                                    <a:rPr lang="en-IN" sz="2400" i="1" dirty="0">
                                      <a:solidFill>
                                        <a:schemeClr val="tx1"/>
                                      </a:solidFill>
                                      <a:latin typeface="Cambria Math" panose="02040503050406030204" pitchFamily="18" charset="0"/>
                                    </a:rPr>
                                    <m:t>𝑦𝑦</m:t>
                                  </m:r>
                                </m:sub>
                              </m:sSub>
                              <m:r>
                                <a:rPr lang="en-IN" sz="240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𝑁</m:t>
                                  </m:r>
                                </m:e>
                                <m: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𝑑</m:t>
                                      </m:r>
                                    </m:e>
                                    <m:sub>
                                      <m:r>
                                        <a:rPr lang="en-IN" sz="2400" dirty="0">
                                          <a:solidFill>
                                            <a:schemeClr val="tx1"/>
                                          </a:solidFill>
                                          <a:latin typeface="Cambria Math" panose="02040503050406030204" pitchFamily="18" charset="0"/>
                                        </a:rPr>
                                        <m:t>−</m:t>
                                      </m:r>
                                    </m:sub>
                                  </m:sSub>
                                  <m:r>
                                    <a:rPr lang="en-IN" sz="2400" i="1" dirty="0">
                                      <a:solidFill>
                                        <a:schemeClr val="tx1"/>
                                      </a:solidFill>
                                      <a:latin typeface="Cambria Math" panose="02040503050406030204" pitchFamily="18" charset="0"/>
                                    </a:rPr>
                                    <m:t>𝑧𝑧</m:t>
                                  </m:r>
                                </m:sub>
                              </m:sSub>
                            </m:e>
                          </m:d>
                          <m:r>
                            <a:rPr lang="en-IN" sz="2400" b="0" i="1" smtClean="0">
                              <a:solidFill>
                                <a:schemeClr val="tx1"/>
                              </a:solidFill>
                              <a:latin typeface="Cambria Math" panose="02040503050406030204" pitchFamily="18" charset="0"/>
                            </a:rPr>
                            <m:t>+</m:t>
                          </m:r>
                          <m:f>
                            <m:fPr>
                              <m:ctrlPr>
                                <a:rPr lang="en-IN" sz="2400" i="1" dirty="0" smtClean="0">
                                  <a:solidFill>
                                    <a:schemeClr val="tx1"/>
                                  </a:solidFill>
                                  <a:latin typeface="Cambria Math" panose="02040503050406030204" pitchFamily="18" charset="0"/>
                                </a:rPr>
                              </m:ctrlPr>
                            </m:fPr>
                            <m:num>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𝑘</m:t>
                                  </m:r>
                                </m:e>
                                <m:sub>
                                  <m:r>
                                    <m:rPr>
                                      <m:sty m:val="p"/>
                                    </m:rPr>
                                    <a:rPr lang="en-IN" sz="2400" b="0" i="0" dirty="0" smtClean="0">
                                      <a:solidFill>
                                        <a:schemeClr val="tx1"/>
                                      </a:solidFill>
                                      <a:latin typeface="Cambria Math" panose="02040503050406030204" pitchFamily="18" charset="0"/>
                                    </a:rPr>
                                    <m:t>i</m:t>
                                  </m:r>
                                </m:sub>
                              </m:sSub>
                            </m:num>
                            <m:den>
                              <m:r>
                                <a:rPr lang="en-IN" sz="2400" b="0" i="1" dirty="0" smtClean="0">
                                  <a:solidFill>
                                    <a:schemeClr val="tx1"/>
                                  </a:solidFill>
                                  <a:latin typeface="Cambria Math" panose="02040503050406030204" pitchFamily="18" charset="0"/>
                                </a:rPr>
                                <m:t>𝑡</m:t>
                              </m:r>
                              <m:r>
                                <a:rPr lang="en-IN" sz="2400" b="0" i="1" baseline="-25000" dirty="0" smtClean="0">
                                  <a:solidFill>
                                    <a:schemeClr val="tx1"/>
                                  </a:solidFill>
                                  <a:latin typeface="Cambria Math" panose="02040503050406030204" pitchFamily="18" charset="0"/>
                                </a:rPr>
                                <m:t>𝐶𝑜𝐹𝑒𝐵</m:t>
                              </m:r>
                            </m:den>
                          </m:f>
                        </m:oMath>
                      </m:oMathPara>
                    </a14:m>
                    <a:endParaRPr lang="en-IN" sz="2400" dirty="0">
                      <a:solidFill>
                        <a:schemeClr val="tx1"/>
                      </a:solidFill>
                    </a:endParaRPr>
                  </a:p>
                </p:txBody>
              </p:sp>
            </mc:Choice>
            <mc:Fallback xmlns="">
              <p:sp>
                <p:nvSpPr>
                  <p:cNvPr id="21" name="TextBox 20">
                    <a:extLst>
                      <a:ext uri="{FF2B5EF4-FFF2-40B4-BE49-F238E27FC236}">
                        <a16:creationId xmlns:a16="http://schemas.microsoft.com/office/drawing/2014/main" id="{81C2516C-7D5A-4909-BB91-F5A9750EEBE7}"/>
                      </a:ext>
                    </a:extLst>
                  </p:cNvPr>
                  <p:cNvSpPr txBox="1">
                    <a:spLocks noRot="1" noChangeAspect="1" noMove="1" noResize="1" noEditPoints="1" noAdjustHandles="1" noChangeArrowheads="1" noChangeShapeType="1" noTextEdit="1"/>
                  </p:cNvSpPr>
                  <p:nvPr/>
                </p:nvSpPr>
                <p:spPr>
                  <a:xfrm>
                    <a:off x="468344" y="3414126"/>
                    <a:ext cx="5054475" cy="793551"/>
                  </a:xfrm>
                  <a:prstGeom prst="rect">
                    <a:avLst/>
                  </a:prstGeom>
                  <a:blipFill>
                    <a:blip r:embed="rId4"/>
                    <a:stretch>
                      <a:fillRect b="-230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8759DD2-E5C7-4886-BB2E-7A9437B97E9A}"/>
                  </a:ext>
                </a:extLst>
              </p:cNvPr>
              <p:cNvSpPr txBox="1"/>
              <p:nvPr/>
            </p:nvSpPr>
            <p:spPr>
              <a:xfrm>
                <a:off x="2162430" y="4357254"/>
                <a:ext cx="2840217" cy="461665"/>
              </a:xfrm>
              <a:prstGeom prst="rect">
                <a:avLst/>
              </a:prstGeom>
              <a:grpFill/>
            </p:spPr>
            <p:txBody>
              <a:bodyPr wrap="square" rtlCol="0">
                <a:spAutoFit/>
              </a:bodyPr>
              <a:lstStyle/>
              <a:p>
                <a:r>
                  <a:rPr lang="en-IN" sz="2400" dirty="0">
                    <a:latin typeface="+mn-lt"/>
                  </a:rPr>
                  <a:t>Interfacial anisotropy</a:t>
                </a:r>
              </a:p>
            </p:txBody>
          </p:sp>
          <p:sp>
            <p:nvSpPr>
              <p:cNvPr id="25" name="TextBox 24">
                <a:extLst>
                  <a:ext uri="{FF2B5EF4-FFF2-40B4-BE49-F238E27FC236}">
                    <a16:creationId xmlns:a16="http://schemas.microsoft.com/office/drawing/2014/main" id="{CAF1EBD5-848D-4CD8-967D-BBA2A92350F2}"/>
                  </a:ext>
                </a:extLst>
              </p:cNvPr>
              <p:cNvSpPr txBox="1"/>
              <p:nvPr/>
            </p:nvSpPr>
            <p:spPr>
              <a:xfrm>
                <a:off x="1102458" y="4357254"/>
                <a:ext cx="812512" cy="461665"/>
              </a:xfrm>
              <a:prstGeom prst="rect">
                <a:avLst/>
              </a:prstGeom>
              <a:grpFill/>
            </p:spPr>
            <p:txBody>
              <a:bodyPr wrap="square" rtlCol="0">
                <a:spAutoFit/>
              </a:bodyPr>
              <a:lstStyle/>
              <a:p>
                <a:r>
                  <a:rPr lang="en-IN" sz="2400" dirty="0">
                    <a:latin typeface="+mn-lt"/>
                  </a:rPr>
                  <a:t>Bulk</a:t>
                </a:r>
              </a:p>
            </p:txBody>
          </p:sp>
          <p:cxnSp>
            <p:nvCxnSpPr>
              <p:cNvPr id="26" name="Straight Arrow Connector 25">
                <a:extLst>
                  <a:ext uri="{FF2B5EF4-FFF2-40B4-BE49-F238E27FC236}">
                    <a16:creationId xmlns:a16="http://schemas.microsoft.com/office/drawing/2014/main" id="{B9B60001-C2D6-4B82-A89D-ED575A2B63EB}"/>
                  </a:ext>
                </a:extLst>
              </p:cNvPr>
              <p:cNvCxnSpPr>
                <a:cxnSpLocks/>
              </p:cNvCxnSpPr>
              <p:nvPr/>
            </p:nvCxnSpPr>
            <p:spPr>
              <a:xfrm flipV="1">
                <a:off x="1877918" y="4131956"/>
                <a:ext cx="194539" cy="278557"/>
              </a:xfrm>
              <a:prstGeom prst="straightConnector1">
                <a:avLst/>
              </a:prstGeom>
              <a:grpFill/>
              <a:ln w="25400">
                <a:solidFill>
                  <a:srgbClr val="FF0000"/>
                </a:solidFill>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FA92D1-9ECF-4AEB-9A19-D37DB2B86804}"/>
                    </a:ext>
                  </a:extLst>
                </p:cNvPr>
                <p:cNvSpPr txBox="1"/>
                <p:nvPr/>
              </p:nvSpPr>
              <p:spPr>
                <a:xfrm>
                  <a:off x="113980" y="5289244"/>
                  <a:ext cx="4845377" cy="922176"/>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400" i="1" smtClean="0">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𝐾</m:t>
                            </m:r>
                          </m:num>
                          <m:den>
                            <m:r>
                              <a:rPr lang="el-GR" sz="2400" i="1" dirty="0">
                                <a:solidFill>
                                  <a:schemeClr val="tx1"/>
                                </a:solidFill>
                                <a:latin typeface="Cambria Math" panose="02040503050406030204" pitchFamily="18" charset="0"/>
                                <a:cs typeface="Arial" panose="020B0604020202020204" pitchFamily="34" charset="0"/>
                              </a:rPr>
                              <m:t>Ω</m:t>
                            </m:r>
                          </m:den>
                        </m:f>
                        <m:r>
                          <a:rPr lang="en-IN" sz="2400" i="1">
                            <a:solidFill>
                              <a:schemeClr val="tx1"/>
                            </a:solidFill>
                            <a:latin typeface="Cambria Math" panose="02040503050406030204" pitchFamily="18" charset="0"/>
                          </a:rPr>
                          <m:t>𝑡</m:t>
                        </m:r>
                        <m:r>
                          <a:rPr lang="en-IN" sz="2400" i="1" baseline="-25000">
                            <a:solidFill>
                              <a:schemeClr val="tx1"/>
                            </a:solidFill>
                            <a:latin typeface="Cambria Math" panose="02040503050406030204" pitchFamily="18" charset="0"/>
                          </a:rPr>
                          <m:t>𝐶𝑜𝐹𝑒</m:t>
                        </m:r>
                        <m:r>
                          <a:rPr lang="en-US" sz="2400" b="0" i="1" baseline="-25000" smtClean="0">
                            <a:solidFill>
                              <a:schemeClr val="tx1"/>
                            </a:solidFill>
                            <a:latin typeface="Cambria Math" panose="02040503050406030204" pitchFamily="18" charset="0"/>
                          </a:rPr>
                          <m:t>𝐵</m:t>
                        </m:r>
                        <m:r>
                          <a:rPr lang="en-IN" sz="2400" i="1" smtClean="0">
                            <a:solidFill>
                              <a:schemeClr val="tx1"/>
                            </a:solidFill>
                            <a:latin typeface="Cambria Math" panose="02040503050406030204" pitchFamily="18" charset="0"/>
                          </a:rPr>
                          <m:t>=−</m:t>
                        </m:r>
                        <m:d>
                          <m:dPr>
                            <m:ctrlPr>
                              <a:rPr lang="en-IN" sz="2400" i="1" smtClean="0">
                                <a:solidFill>
                                  <a:schemeClr val="tx1"/>
                                </a:solidFill>
                                <a:latin typeface="Cambria Math" panose="02040503050406030204" pitchFamily="18" charset="0"/>
                              </a:rPr>
                            </m:ctrlPr>
                          </m:dPr>
                          <m:e>
                            <m:f>
                              <m:fPr>
                                <m:ctrlPr>
                                  <a:rPr lang="en-IN" sz="2400" i="1">
                                    <a:solidFill>
                                      <a:schemeClr val="tx1"/>
                                    </a:solidFill>
                                    <a:latin typeface="Cambria Math" panose="02040503050406030204" pitchFamily="18" charset="0"/>
                                  </a:rPr>
                                </m:ctrlPr>
                              </m:fPr>
                              <m:num>
                                <m:r>
                                  <a:rPr lang="en-IN" sz="2400">
                                    <a:solidFill>
                                      <a:schemeClr val="tx1"/>
                                    </a:solidFill>
                                    <a:latin typeface="Cambria Math" panose="02040503050406030204" pitchFamily="18" charset="0"/>
                                  </a:rPr>
                                  <m:t>1</m:t>
                                </m:r>
                              </m:num>
                              <m:den>
                                <m:r>
                                  <a:rPr lang="en-IN" sz="2400">
                                    <a:solidFill>
                                      <a:schemeClr val="tx1"/>
                                    </a:solidFill>
                                    <a:latin typeface="Cambria Math" panose="02040503050406030204" pitchFamily="18" charset="0"/>
                                  </a:rPr>
                                  <m:t>2</m:t>
                                </m:r>
                              </m:den>
                            </m:f>
                            <m:sSub>
                              <m:sSubPr>
                                <m:ctrlPr>
                                  <a:rPr lang="en-IN" sz="2400" i="1">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cs typeface="Arial" panose="020B0604020202020204" pitchFamily="34" charset="0"/>
                                  </a:rPr>
                                  <m:t> </m:t>
                                </m:r>
                                <m:r>
                                  <a:rPr lang="en-IN" sz="2400" i="1">
                                    <a:solidFill>
                                      <a:schemeClr val="tx1"/>
                                    </a:solidFill>
                                    <a:latin typeface="Cambria Math" panose="02040503050406030204" pitchFamily="18" charset="0"/>
                                  </a:rPr>
                                  <m:t>𝜇</m:t>
                                </m:r>
                              </m:e>
                              <m:sub>
                                <m:r>
                                  <a:rPr lang="en-IN" sz="2400">
                                    <a:solidFill>
                                      <a:schemeClr val="tx1"/>
                                    </a:solidFill>
                                    <a:latin typeface="Cambria Math" panose="02040503050406030204" pitchFamily="18" charset="0"/>
                                  </a:rPr>
                                  <m:t>0</m:t>
                                </m:r>
                              </m:sub>
                            </m:sSub>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𝑀</m:t>
                                </m:r>
                              </m:e>
                              <m:sub>
                                <m:r>
                                  <a:rPr lang="en-IN" sz="2400" i="1">
                                    <a:solidFill>
                                      <a:schemeClr val="tx1"/>
                                    </a:solidFill>
                                    <a:latin typeface="Cambria Math" panose="02040503050406030204" pitchFamily="18" charset="0"/>
                                  </a:rPr>
                                  <m:t>𝑠</m:t>
                                </m:r>
                              </m:sub>
                              <m:sup>
                                <m:r>
                                  <a:rPr lang="en-IN" sz="2400" i="1">
                                    <a:solidFill>
                                      <a:schemeClr val="tx1"/>
                                    </a:solidFill>
                                    <a:latin typeface="Cambria Math" panose="02040503050406030204" pitchFamily="18" charset="0"/>
                                  </a:rPr>
                                  <m:t>2</m:t>
                                </m:r>
                              </m:sup>
                            </m:sSubSup>
                          </m:e>
                        </m:d>
                        <m:r>
                          <a:rPr lang="en-IN" sz="2400" i="1" smtClean="0">
                            <a:solidFill>
                              <a:schemeClr val="tx1"/>
                            </a:solidFill>
                            <a:latin typeface="Cambria Math" panose="02040503050406030204" pitchFamily="18" charset="0"/>
                          </a:rPr>
                          <m:t>𝑡</m:t>
                        </m:r>
                        <m:r>
                          <a:rPr lang="en-IN" sz="2400" i="1" baseline="-25000" smtClean="0">
                            <a:solidFill>
                              <a:schemeClr val="tx1"/>
                            </a:solidFill>
                            <a:latin typeface="Cambria Math" panose="02040503050406030204" pitchFamily="18" charset="0"/>
                          </a:rPr>
                          <m:t>𝐶</m:t>
                        </m:r>
                        <m:r>
                          <a:rPr lang="en-IN" sz="2400" b="0" i="1" baseline="-25000" smtClean="0">
                            <a:solidFill>
                              <a:schemeClr val="tx1"/>
                            </a:solidFill>
                            <a:latin typeface="Cambria Math" panose="02040503050406030204" pitchFamily="18" charset="0"/>
                          </a:rPr>
                          <m:t>𝑜</m:t>
                        </m:r>
                        <m:r>
                          <a:rPr lang="en-IN" sz="2400" i="1" baseline="-25000" smtClean="0">
                            <a:solidFill>
                              <a:schemeClr val="tx1"/>
                            </a:solidFill>
                            <a:latin typeface="Cambria Math" panose="02040503050406030204" pitchFamily="18" charset="0"/>
                          </a:rPr>
                          <m:t>𝐹</m:t>
                        </m:r>
                        <m:r>
                          <a:rPr lang="en-IN" sz="2400" b="0" i="1" baseline="-25000" smtClean="0">
                            <a:solidFill>
                              <a:schemeClr val="tx1"/>
                            </a:solidFill>
                            <a:latin typeface="Cambria Math" panose="02040503050406030204" pitchFamily="18" charset="0"/>
                          </a:rPr>
                          <m:t>𝑒</m:t>
                        </m:r>
                        <m:r>
                          <a:rPr lang="en-IN" sz="2400" i="1" baseline="-25000" smtClean="0">
                            <a:solidFill>
                              <a:schemeClr val="tx1"/>
                            </a:solidFill>
                            <a:latin typeface="Cambria Math" panose="02040503050406030204" pitchFamily="18" charset="0"/>
                          </a:rPr>
                          <m:t>𝐵</m:t>
                        </m:r>
                        <m:r>
                          <a:rPr lang="en-IN" sz="2400" b="0" i="1" smtClean="0">
                            <a:solidFill>
                              <a:schemeClr val="tx1"/>
                            </a:solidFill>
                            <a:latin typeface="Cambria Math" panose="02040503050406030204" pitchFamily="18" charset="0"/>
                          </a:rPr>
                          <m:t>+</m:t>
                        </m:r>
                        <m:sSub>
                          <m:sSubPr>
                            <m:ctrlPr>
                              <a:rPr lang="en-IN" sz="2400" b="0" i="1" baseline="-25000"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𝑘</m:t>
                            </m:r>
                          </m:e>
                          <m:sub>
                            <m:r>
                              <a:rPr lang="en-IN" sz="2400" b="0" i="1" smtClean="0">
                                <a:solidFill>
                                  <a:schemeClr val="tx1"/>
                                </a:solidFill>
                                <a:latin typeface="Cambria Math" panose="02040503050406030204" pitchFamily="18" charset="0"/>
                              </a:rPr>
                              <m:t>𝑖</m:t>
                            </m:r>
                          </m:sub>
                        </m:sSub>
                      </m:oMath>
                    </m:oMathPara>
                  </a14:m>
                  <a:endParaRPr lang="en-IN" sz="2400" baseline="-25000" dirty="0">
                    <a:solidFill>
                      <a:schemeClr val="tx1"/>
                    </a:solidFill>
                  </a:endParaRPr>
                </a:p>
              </p:txBody>
            </p:sp>
          </mc:Choice>
          <mc:Fallback xmlns="">
            <p:sp>
              <p:nvSpPr>
                <p:cNvPr id="27" name="TextBox 26">
                  <a:extLst>
                    <a:ext uri="{FF2B5EF4-FFF2-40B4-BE49-F238E27FC236}">
                      <a16:creationId xmlns:a16="http://schemas.microsoft.com/office/drawing/2014/main" id="{B3FA92D1-9ECF-4AEB-9A19-D37DB2B86804}"/>
                    </a:ext>
                  </a:extLst>
                </p:cNvPr>
                <p:cNvSpPr txBox="1">
                  <a:spLocks noRot="1" noChangeAspect="1" noMove="1" noResize="1" noEditPoints="1" noAdjustHandles="1" noChangeArrowheads="1" noChangeShapeType="1" noTextEdit="1"/>
                </p:cNvSpPr>
                <p:nvPr/>
              </p:nvSpPr>
              <p:spPr>
                <a:xfrm>
                  <a:off x="113980" y="5289244"/>
                  <a:ext cx="4845377" cy="9221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382FBC2-9B46-45AC-99EC-D33D0D7F9FC3}"/>
                    </a:ext>
                  </a:extLst>
                </p:cNvPr>
                <p:cNvSpPr txBox="1"/>
                <p:nvPr/>
              </p:nvSpPr>
              <p:spPr>
                <a:xfrm>
                  <a:off x="-457200" y="3206221"/>
                  <a:ext cx="3242025" cy="493405"/>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dirty="0">
                                    <a:latin typeface="Cambria Math" panose="02040503050406030204" pitchFamily="18" charset="0"/>
                                  </a:rPr>
                                  <m:t>−</m:t>
                                </m:r>
                              </m:sub>
                            </m:sSub>
                            <m:r>
                              <a:rPr lang="en-IN" sz="2400" i="1" dirty="0">
                                <a:latin typeface="Cambria Math" panose="02040503050406030204" pitchFamily="18" charset="0"/>
                              </a:rPr>
                              <m:t>𝑧𝑧</m:t>
                            </m:r>
                          </m:sub>
                        </m:sSub>
                        <m:r>
                          <a:rPr lang="en-IN" sz="2400" b="0" i="1" dirty="0" smtClean="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dirty="0">
                                    <a:latin typeface="Cambria Math" panose="02040503050406030204" pitchFamily="18" charset="0"/>
                                  </a:rPr>
                                  <m:t>−</m:t>
                                </m:r>
                              </m:sub>
                            </m:sSub>
                            <m:r>
                              <a:rPr lang="en-IN" sz="2400" i="1" dirty="0">
                                <a:latin typeface="Cambria Math" panose="02040503050406030204" pitchFamily="18" charset="0"/>
                              </a:rPr>
                              <m:t>𝑦𝑦</m:t>
                            </m:r>
                          </m:sub>
                        </m:sSub>
                        <m:r>
                          <a:rPr lang="en-IN" sz="2400" b="0" i="1" dirty="0" smtClean="0">
                            <a:latin typeface="Cambria Math" panose="02040503050406030204" pitchFamily="18" charset="0"/>
                          </a:rPr>
                          <m:t>≃1</m:t>
                        </m:r>
                        <m:r>
                          <a:rPr lang="en-US" sz="2400" b="0" i="1" dirty="0" smtClean="0">
                            <a:latin typeface="Cambria Math" panose="02040503050406030204" pitchFamily="18" charset="0"/>
                          </a:rPr>
                          <m:t> (?)</m:t>
                        </m:r>
                      </m:oMath>
                    </m:oMathPara>
                  </a14:m>
                  <a:endParaRPr lang="en-IN" sz="2400" dirty="0"/>
                </a:p>
              </p:txBody>
            </p:sp>
          </mc:Choice>
          <mc:Fallback xmlns="">
            <p:sp>
              <p:nvSpPr>
                <p:cNvPr id="28" name="TextBox 27">
                  <a:extLst>
                    <a:ext uri="{FF2B5EF4-FFF2-40B4-BE49-F238E27FC236}">
                      <a16:creationId xmlns:a16="http://schemas.microsoft.com/office/drawing/2014/main" id="{2382FBC2-9B46-45AC-99EC-D33D0D7F9FC3}"/>
                    </a:ext>
                  </a:extLst>
                </p:cNvPr>
                <p:cNvSpPr txBox="1">
                  <a:spLocks noRot="1" noChangeAspect="1" noMove="1" noResize="1" noEditPoints="1" noAdjustHandles="1" noChangeArrowheads="1" noChangeShapeType="1" noTextEdit="1"/>
                </p:cNvSpPr>
                <p:nvPr/>
              </p:nvSpPr>
              <p:spPr>
                <a:xfrm>
                  <a:off x="-457200" y="3206221"/>
                  <a:ext cx="3242025" cy="493405"/>
                </a:xfrm>
                <a:prstGeom prst="rect">
                  <a:avLst/>
                </a:prstGeom>
                <a:blipFill>
                  <a:blip r:embed="rId6"/>
                  <a:stretch>
                    <a:fillRect r="-1128"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833CAFC-B507-4B01-8586-24EF7ACB0305}"/>
                    </a:ext>
                  </a:extLst>
                </p:cNvPr>
                <p:cNvSpPr txBox="1"/>
                <p:nvPr/>
              </p:nvSpPr>
              <p:spPr>
                <a:xfrm>
                  <a:off x="2819842" y="3211741"/>
                  <a:ext cx="2260405" cy="460575"/>
                </a:xfrm>
                <a:prstGeom prst="rect">
                  <a:avLst/>
                </a:prstGeom>
                <a:solidFill>
                  <a:schemeClr val="accent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b="0" i="1" baseline="-25000"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𝑖</m:t>
                            </m:r>
                          </m:sub>
                        </m:sSub>
                        <m:r>
                          <a:rPr lang="en-IN" sz="2400" b="0" i="1" smtClean="0">
                            <a:latin typeface="Cambria Math" panose="02040503050406030204" pitchFamily="18" charset="0"/>
                          </a:rPr>
                          <m:t>=1.3 </m:t>
                        </m:r>
                        <m:r>
                          <a:rPr lang="en-IN" sz="2400" b="0" i="1" smtClean="0">
                            <a:latin typeface="Cambria Math" panose="02040503050406030204" pitchFamily="18" charset="0"/>
                          </a:rPr>
                          <m:t>𝑚𝐽</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𝑚</m:t>
                            </m:r>
                          </m:e>
                          <m:sup>
                            <m:r>
                              <a:rPr lang="en-IN" sz="2400" b="0" i="1" smtClean="0">
                                <a:latin typeface="Cambria Math" panose="02040503050406030204" pitchFamily="18" charset="0"/>
                              </a:rPr>
                              <m:t>2</m:t>
                            </m:r>
                          </m:sup>
                        </m:sSup>
                      </m:oMath>
                    </m:oMathPara>
                  </a14:m>
                  <a:endParaRPr lang="en-IN" sz="2400" baseline="-25000" dirty="0"/>
                </a:p>
              </p:txBody>
            </p:sp>
          </mc:Choice>
          <mc:Fallback xmlns="">
            <p:sp>
              <p:nvSpPr>
                <p:cNvPr id="29" name="TextBox 28">
                  <a:extLst>
                    <a:ext uri="{FF2B5EF4-FFF2-40B4-BE49-F238E27FC236}">
                      <a16:creationId xmlns:a16="http://schemas.microsoft.com/office/drawing/2014/main" id="{C833CAFC-B507-4B01-8586-24EF7ACB0305}"/>
                    </a:ext>
                  </a:extLst>
                </p:cNvPr>
                <p:cNvSpPr txBox="1">
                  <a:spLocks noRot="1" noChangeAspect="1" noMove="1" noResize="1" noEditPoints="1" noAdjustHandles="1" noChangeArrowheads="1" noChangeShapeType="1" noTextEdit="1"/>
                </p:cNvSpPr>
                <p:nvPr/>
              </p:nvSpPr>
              <p:spPr>
                <a:xfrm>
                  <a:off x="2819842" y="3211741"/>
                  <a:ext cx="2260405" cy="460575"/>
                </a:xfrm>
                <a:prstGeom prst="rect">
                  <a:avLst/>
                </a:prstGeom>
                <a:blipFill>
                  <a:blip r:embed="rId7"/>
                  <a:stretch>
                    <a:fillRect l="-270" b="-2133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99A8DC88-795B-4252-BB58-568A9ADE8F27}"/>
                </a:ext>
              </a:extLst>
            </p:cNvPr>
            <p:cNvCxnSpPr>
              <a:cxnSpLocks/>
            </p:cNvCxnSpPr>
            <p:nvPr/>
          </p:nvCxnSpPr>
          <p:spPr>
            <a:xfrm flipV="1">
              <a:off x="4021182" y="4541047"/>
              <a:ext cx="199585" cy="249890"/>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0448894B-8BE4-4E11-A905-2A9B33C4BDE8}"/>
              </a:ext>
            </a:extLst>
          </p:cNvPr>
          <p:cNvSpPr txBox="1"/>
          <p:nvPr/>
        </p:nvSpPr>
        <p:spPr>
          <a:xfrm>
            <a:off x="1985627" y="1622137"/>
            <a:ext cx="1372169" cy="461665"/>
          </a:xfrm>
          <a:prstGeom prst="rect">
            <a:avLst/>
          </a:prstGeom>
          <a:solidFill>
            <a:schemeClr val="accent1">
              <a:lumMod val="20000"/>
              <a:lumOff val="80000"/>
            </a:schemeClr>
          </a:solidFill>
        </p:spPr>
        <p:txBody>
          <a:bodyPr wrap="square" rtlCol="0">
            <a:spAutoFit/>
          </a:bodyPr>
          <a:lstStyle/>
          <a:p>
            <a:r>
              <a:rPr lang="en-US" sz="2400" dirty="0">
                <a:latin typeface="+mn-lt"/>
              </a:rPr>
              <a:t>Interface</a:t>
            </a:r>
          </a:p>
        </p:txBody>
      </p:sp>
    </p:spTree>
    <p:extLst>
      <p:ext uri="{BB962C8B-B14F-4D97-AF65-F5344CB8AC3E}">
        <p14:creationId xmlns:p14="http://schemas.microsoft.com/office/powerpoint/2010/main" val="156329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0"/>
          <p:cNvSpPr txBox="1">
            <a:spLocks noGrp="1"/>
          </p:cNvSpPr>
          <p:nvPr>
            <p:ph type="title"/>
          </p:nvPr>
        </p:nvSpPr>
        <p:spPr>
          <a:xfrm>
            <a:off x="0" y="-70216"/>
            <a:ext cx="9143999" cy="10222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IN" sz="4000" dirty="0"/>
              <a:t>Contents</a:t>
            </a:r>
            <a:endParaRPr sz="4000" dirty="0"/>
          </a:p>
        </p:txBody>
      </p:sp>
      <p:sp>
        <p:nvSpPr>
          <p:cNvPr id="185" name="Google Shape;185;p40"/>
          <p:cNvSpPr txBox="1">
            <a:spLocks noGrp="1"/>
          </p:cNvSpPr>
          <p:nvPr>
            <p:ph idx="1"/>
          </p:nvPr>
        </p:nvSpPr>
        <p:spPr>
          <a:xfrm>
            <a:off x="49106" y="952012"/>
            <a:ext cx="4307431" cy="5502338"/>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2400"/>
              <a:buFont typeface="Noto Sans Symbols"/>
              <a:buChar char="⮚"/>
            </a:pPr>
            <a:r>
              <a:rPr lang="en-IN" dirty="0">
                <a:solidFill>
                  <a:schemeClr val="tx1">
                    <a:lumMod val="50000"/>
                    <a:lumOff val="50000"/>
                  </a:schemeClr>
                </a:solidFill>
              </a:rPr>
              <a:t>Motivation</a:t>
            </a:r>
            <a:endParaRPr dirty="0">
              <a:solidFill>
                <a:schemeClr val="tx1">
                  <a:lumMod val="50000"/>
                  <a:lumOff val="50000"/>
                </a:schemeClr>
              </a:solidFill>
            </a:endParaRPr>
          </a:p>
          <a:p>
            <a:pPr marL="171450" lvl="0" indent="-171450" algn="l" rtl="0">
              <a:lnSpc>
                <a:spcPct val="90000"/>
              </a:lnSpc>
              <a:spcBef>
                <a:spcPts val="750"/>
              </a:spcBef>
              <a:spcAft>
                <a:spcPts val="0"/>
              </a:spcAft>
              <a:buClr>
                <a:schemeClr val="dk1"/>
              </a:buClr>
              <a:buSzPts val="2400"/>
              <a:buFont typeface="Noto Sans Symbols"/>
              <a:buChar char="⮚"/>
            </a:pPr>
            <a:r>
              <a:rPr lang="en-IN" dirty="0">
                <a:solidFill>
                  <a:schemeClr val="tx1">
                    <a:lumMod val="50000"/>
                    <a:lumOff val="50000"/>
                  </a:schemeClr>
                </a:solidFill>
              </a:rPr>
              <a:t>Introduction</a:t>
            </a:r>
            <a:endParaRPr dirty="0">
              <a:solidFill>
                <a:schemeClr val="tx1">
                  <a:lumMod val="50000"/>
                  <a:lumOff val="50000"/>
                </a:schemeClr>
              </a:solidFill>
            </a:endParaRP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Human brain</a:t>
            </a: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Examples of Neuromagnetic fields</a:t>
            </a:r>
            <a:endParaRPr dirty="0">
              <a:solidFill>
                <a:schemeClr val="tx1">
                  <a:lumMod val="50000"/>
                  <a:lumOff val="50000"/>
                </a:schemeClr>
              </a:solidFill>
              <a:latin typeface="Calibri" panose="020F0502020204030204"/>
              <a:cs typeface="Arial"/>
              <a:sym typeface="Arial"/>
            </a:endParaRP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Neural basis of magnetoencephalography</a:t>
            </a:r>
            <a:endParaRPr dirty="0">
              <a:solidFill>
                <a:schemeClr val="tx1">
                  <a:lumMod val="50000"/>
                  <a:lumOff val="50000"/>
                </a:schemeClr>
              </a:solidFill>
              <a:latin typeface="Calibri" panose="020F0502020204030204"/>
              <a:cs typeface="Arial"/>
              <a:sym typeface="Arial"/>
            </a:endParaRP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Neural generation of electromagnetic fields</a:t>
            </a: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Forward and inverse problems</a:t>
            </a:r>
            <a:endParaRPr dirty="0">
              <a:solidFill>
                <a:schemeClr val="tx1">
                  <a:lumMod val="50000"/>
                  <a:lumOff val="50000"/>
                </a:schemeClr>
              </a:solidFill>
              <a:latin typeface="Calibri" panose="020F0502020204030204"/>
              <a:cs typeface="Arial"/>
              <a:sym typeface="Arial"/>
            </a:endParaRPr>
          </a:p>
          <a:p>
            <a:pPr marL="800100" lvl="1" indent="-342900">
              <a:lnSpc>
                <a:spcPct val="100000"/>
              </a:lnSpc>
              <a:spcBef>
                <a:spcPts val="0"/>
              </a:spcBef>
              <a:buSzPts val="2400"/>
              <a:buFont typeface="Wingdings" panose="05000000000000000000" pitchFamily="2" charset="2"/>
              <a:buChar char="ü"/>
              <a:defRPr/>
            </a:pPr>
            <a:r>
              <a:rPr lang="en-IN" dirty="0">
                <a:solidFill>
                  <a:schemeClr val="tx1">
                    <a:lumMod val="50000"/>
                    <a:lumOff val="50000"/>
                  </a:schemeClr>
                </a:solidFill>
                <a:latin typeface="Calibri" panose="020F0502020204030204"/>
                <a:cs typeface="Arial"/>
                <a:sym typeface="Arial"/>
              </a:rPr>
              <a:t>Instrumentation for magnetoencephalography</a:t>
            </a:r>
            <a:endParaRPr dirty="0">
              <a:solidFill>
                <a:schemeClr val="tx1">
                  <a:lumMod val="50000"/>
                  <a:lumOff val="50000"/>
                </a:schemeClr>
              </a:solidFill>
              <a:latin typeface="Calibri" panose="020F0502020204030204"/>
              <a:cs typeface="Arial"/>
              <a:sym typeface="Arial"/>
            </a:endParaRPr>
          </a:p>
        </p:txBody>
      </p:sp>
      <p:sp>
        <p:nvSpPr>
          <p:cNvPr id="188" name="Google Shape;188;p4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US"/>
              <a:t>M Mohanlal Naik</a:t>
            </a:r>
            <a:endParaRPr/>
          </a:p>
        </p:txBody>
      </p:sp>
      <p:sp>
        <p:nvSpPr>
          <p:cNvPr id="189" name="Google Shape;189;p40"/>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IN"/>
              <a:t>IISER Bhopal</a:t>
            </a:r>
            <a:endParaRPr/>
          </a:p>
        </p:txBody>
      </p:sp>
      <p:sp>
        <p:nvSpPr>
          <p:cNvPr id="190" name="Google Shape;190;p4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IN"/>
              <a:t>36</a:t>
            </a:fld>
            <a:endParaRPr/>
          </a:p>
        </p:txBody>
      </p:sp>
      <p:sp>
        <p:nvSpPr>
          <p:cNvPr id="186" name="Google Shape;186;p40"/>
          <p:cNvSpPr txBox="1"/>
          <p:nvPr/>
        </p:nvSpPr>
        <p:spPr>
          <a:xfrm>
            <a:off x="4356539" y="1161390"/>
            <a:ext cx="4571999" cy="5407576"/>
          </a:xfrm>
          <a:prstGeom prst="rect">
            <a:avLst/>
          </a:prstGeom>
          <a:noFill/>
          <a:ln>
            <a:noFill/>
          </a:ln>
        </p:spPr>
        <p:txBody>
          <a:bodyPr spcFirstLastPara="1" wrap="square" lIns="91425" tIns="45700" rIns="91425" bIns="45700" anchor="t" anchorCtr="0">
            <a:noAutofit/>
          </a:bodyPr>
          <a:lstStyle/>
          <a:p>
            <a:pPr marL="171450" marR="0" lvl="0" indent="-44450" algn="l" rtl="0">
              <a:lnSpc>
                <a:spcPct val="90000"/>
              </a:lnSpc>
              <a:spcBef>
                <a:spcPts val="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514350" marR="0" lvl="1" indent="-44450" algn="l" rtl="0">
              <a:lnSpc>
                <a:spcPct val="90000"/>
              </a:lnSpc>
              <a:spcBef>
                <a:spcPts val="375"/>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171450" marR="0" lvl="0" indent="-44450" algn="l" rtl="0">
              <a:lnSpc>
                <a:spcPct val="90000"/>
              </a:lnSpc>
              <a:spcBef>
                <a:spcPts val="75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171450" marR="0" lvl="0" indent="-44450" algn="l" rtl="0">
              <a:lnSpc>
                <a:spcPct val="90000"/>
              </a:lnSpc>
              <a:spcBef>
                <a:spcPts val="75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514350" marR="0" lvl="1" indent="-44450" algn="l" rtl="0">
              <a:lnSpc>
                <a:spcPct val="90000"/>
              </a:lnSpc>
              <a:spcBef>
                <a:spcPts val="375"/>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a:p>
            <a:pPr marL="514350" marR="0" lvl="1" indent="-44450" algn="l" rtl="0">
              <a:lnSpc>
                <a:spcPct val="90000"/>
              </a:lnSpc>
              <a:spcBef>
                <a:spcPts val="375"/>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p:txBody>
      </p:sp>
      <p:sp>
        <p:nvSpPr>
          <p:cNvPr id="187" name="Google Shape;187;p40"/>
          <p:cNvSpPr txBox="1"/>
          <p:nvPr/>
        </p:nvSpPr>
        <p:spPr>
          <a:xfrm>
            <a:off x="4405642" y="877921"/>
            <a:ext cx="4571999" cy="5582518"/>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750"/>
              </a:spcBef>
              <a:spcAft>
                <a:spcPts val="0"/>
              </a:spcAft>
              <a:buClr>
                <a:srgbClr val="000000"/>
              </a:buClr>
              <a:buSzPts val="2400"/>
              <a:buFont typeface="Noto Sans Symbols"/>
              <a:buChar char="⮚"/>
            </a:pPr>
            <a:r>
              <a:rPr lang="en-IN" sz="2400" b="0" i="0" u="none" strike="noStrike" cap="none" dirty="0">
                <a:solidFill>
                  <a:schemeClr val="tx1">
                    <a:lumMod val="50000"/>
                    <a:lumOff val="50000"/>
                  </a:schemeClr>
                </a:solidFill>
                <a:latin typeface="Calibri"/>
                <a:ea typeface="Calibri"/>
                <a:cs typeface="Calibri"/>
                <a:sym typeface="Calibri"/>
              </a:rPr>
              <a:t>Ultrasensitive multiferroic sensor </a:t>
            </a:r>
            <a:endParaRPr dirty="0">
              <a:solidFill>
                <a:schemeClr val="tx1">
                  <a:lumMod val="50000"/>
                  <a:lumOff val="50000"/>
                </a:schemeClr>
              </a:solidFill>
            </a:endParaRPr>
          </a:p>
          <a:p>
            <a:pPr marL="800100" lvl="1" indent="-342900">
              <a:buClrTx/>
              <a:buSzPts val="2400"/>
              <a:buFont typeface="Wingdings" panose="05000000000000000000" pitchFamily="2" charset="2"/>
              <a:buChar char="ü"/>
              <a:defRPr/>
            </a:pPr>
            <a:r>
              <a:rPr lang="en-IN" sz="2400" kern="1200" dirty="0">
                <a:solidFill>
                  <a:schemeClr val="tx1">
                    <a:lumMod val="50000"/>
                    <a:lumOff val="50000"/>
                  </a:schemeClr>
                </a:solidFill>
                <a:latin typeface="Calibri" panose="020F0502020204030204"/>
                <a:sym typeface="Calibri"/>
              </a:rPr>
              <a:t>Interfacial perpendicular   anisotropy between oxide    and ferromagnet</a:t>
            </a:r>
            <a:endParaRPr sz="2400" kern="1200" dirty="0">
              <a:solidFill>
                <a:schemeClr val="tx1">
                  <a:lumMod val="50000"/>
                  <a:lumOff val="50000"/>
                </a:schemeClr>
              </a:solidFill>
              <a:latin typeface="Calibri" panose="020F0502020204030204"/>
              <a:sym typeface="Calibri"/>
            </a:endParaRPr>
          </a:p>
          <a:p>
            <a:pPr marL="800100" lvl="1" indent="-342900">
              <a:buClrTx/>
              <a:buSzPts val="2400"/>
              <a:buFont typeface="Wingdings" panose="05000000000000000000" pitchFamily="2" charset="2"/>
              <a:buChar char="ü"/>
              <a:defRPr/>
            </a:pPr>
            <a:r>
              <a:rPr lang="en-IN" sz="2400" kern="1200" dirty="0">
                <a:solidFill>
                  <a:schemeClr val="tx1">
                    <a:lumMod val="50000"/>
                    <a:lumOff val="50000"/>
                  </a:schemeClr>
                </a:solidFill>
                <a:latin typeface="Calibri" panose="020F0502020204030204"/>
                <a:sym typeface="Calibri"/>
              </a:rPr>
              <a:t>Demonstration of ultrasensitive piezoelectric-magnetostrictive </a:t>
            </a:r>
            <a:r>
              <a:rPr lang="en-IN" sz="2400" dirty="0">
                <a:solidFill>
                  <a:schemeClr val="tx1">
                    <a:lumMod val="50000"/>
                    <a:lumOff val="50000"/>
                  </a:schemeClr>
                </a:solidFill>
                <a:latin typeface="Calibri"/>
                <a:ea typeface="Calibri"/>
                <a:cs typeface="Calibri"/>
                <a:sym typeface="Calibri"/>
              </a:rPr>
              <a:t>sensors</a:t>
            </a:r>
            <a:endParaRPr sz="2400" dirty="0">
              <a:solidFill>
                <a:schemeClr val="tx1">
                  <a:lumMod val="50000"/>
                  <a:lumOff val="50000"/>
                </a:schemeClr>
              </a:solidFill>
              <a:latin typeface="Calibri"/>
              <a:ea typeface="Calibri"/>
              <a:cs typeface="Calibri"/>
              <a:sym typeface="Calibri"/>
            </a:endParaRPr>
          </a:p>
          <a:p>
            <a:pPr marL="171450" marR="0" lvl="1" indent="-171450" algn="l" rtl="0">
              <a:lnSpc>
                <a:spcPct val="90000"/>
              </a:lnSpc>
              <a:spcBef>
                <a:spcPts val="750"/>
              </a:spcBef>
              <a:spcAft>
                <a:spcPts val="0"/>
              </a:spcAft>
              <a:buClr>
                <a:srgbClr val="000000"/>
              </a:buClr>
              <a:buSzPts val="2400"/>
              <a:buFont typeface="Noto Sans Symbols"/>
              <a:buChar char="⮚"/>
            </a:pPr>
            <a:r>
              <a:rPr lang="en-IN" sz="2400" b="0" i="0" u="none" strike="noStrike" cap="none" dirty="0">
                <a:solidFill>
                  <a:schemeClr val="dk1"/>
                </a:solidFill>
                <a:latin typeface="Calibri"/>
                <a:ea typeface="Calibri"/>
                <a:cs typeface="Calibri"/>
                <a:sym typeface="Calibri"/>
              </a:rPr>
              <a:t>Instruments</a:t>
            </a:r>
            <a:endParaRPr dirty="0"/>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Sputtering</a:t>
            </a:r>
            <a:endParaRPr sz="2400" kern="1200" dirty="0">
              <a:solidFill>
                <a:prstClr val="black"/>
              </a:solidFill>
              <a:latin typeface="Calibri" panose="020F0502020204030204"/>
            </a:endParaRPr>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Vibrating sample magnetometer</a:t>
            </a:r>
            <a:endParaRPr sz="2400" kern="1200" dirty="0">
              <a:solidFill>
                <a:prstClr val="black"/>
              </a:solidFill>
              <a:latin typeface="Calibri" panose="020F0502020204030204"/>
              <a:sym typeface="Calibri"/>
            </a:endParaRPr>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Stress and strain machine</a:t>
            </a:r>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Electromagnet</a:t>
            </a:r>
          </a:p>
          <a:p>
            <a:pPr marL="800100" lvl="1" indent="-342900">
              <a:buClrTx/>
              <a:buSzPts val="2400"/>
              <a:buFont typeface="Wingdings" panose="05000000000000000000" pitchFamily="2" charset="2"/>
              <a:buChar char="ü"/>
              <a:defRPr/>
            </a:pPr>
            <a:r>
              <a:rPr lang="en-IN" sz="2400" kern="1200" dirty="0">
                <a:solidFill>
                  <a:prstClr val="black"/>
                </a:solidFill>
                <a:latin typeface="Calibri" panose="020F0502020204030204"/>
                <a:sym typeface="Calibri"/>
              </a:rPr>
              <a:t>Ultrasensitive measurement instruments </a:t>
            </a:r>
            <a:endParaRPr sz="2400" kern="1200" dirty="0">
              <a:solidFill>
                <a:prstClr val="black"/>
              </a:solidFill>
              <a:latin typeface="Calibri" panose="020F0502020204030204"/>
              <a:sym typeface="Calibri"/>
            </a:endParaRPr>
          </a:p>
        </p:txBody>
      </p:sp>
    </p:spTree>
    <p:extLst>
      <p:ext uri="{BB962C8B-B14F-4D97-AF65-F5344CB8AC3E}">
        <p14:creationId xmlns:p14="http://schemas.microsoft.com/office/powerpoint/2010/main" val="3270257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029D-33CB-4F85-BB37-BE1EF6383BCE}"/>
              </a:ext>
            </a:extLst>
          </p:cNvPr>
          <p:cNvSpPr>
            <a:spLocks noGrp="1"/>
          </p:cNvSpPr>
          <p:nvPr>
            <p:ph type="title"/>
          </p:nvPr>
        </p:nvSpPr>
        <p:spPr/>
        <p:txBody>
          <a:bodyPr/>
          <a:lstStyle/>
          <a:p>
            <a:r>
              <a:rPr lang="en-US" dirty="0"/>
              <a:t>Experimental</a:t>
            </a:r>
          </a:p>
        </p:txBody>
      </p:sp>
      <p:sp>
        <p:nvSpPr>
          <p:cNvPr id="3" name="Content Placeholder 2">
            <a:extLst>
              <a:ext uri="{FF2B5EF4-FFF2-40B4-BE49-F238E27FC236}">
                <a16:creationId xmlns:a16="http://schemas.microsoft.com/office/drawing/2014/main" id="{B91FDF36-DE18-4909-B049-706BF105D6CA}"/>
              </a:ext>
            </a:extLst>
          </p:cNvPr>
          <p:cNvSpPr>
            <a:spLocks noGrp="1"/>
          </p:cNvSpPr>
          <p:nvPr>
            <p:ph idx="1"/>
          </p:nvPr>
        </p:nvSpPr>
        <p:spPr/>
        <p:txBody>
          <a:bodyPr/>
          <a:lstStyle/>
          <a:p>
            <a:pPr marL="457200" indent="-342900">
              <a:buSzPts val="2400"/>
              <a:defRPr/>
            </a:pPr>
            <a:r>
              <a:rPr lang="en-US" kern="1200" dirty="0">
                <a:solidFill>
                  <a:prstClr val="black"/>
                </a:solidFill>
                <a:latin typeface="Calibri" panose="020F0502020204030204"/>
                <a:sym typeface="Calibri"/>
              </a:rPr>
              <a:t>Sputtering</a:t>
            </a:r>
            <a:endParaRPr lang="en-US" kern="1200" dirty="0">
              <a:solidFill>
                <a:prstClr val="black"/>
              </a:solidFill>
              <a:latin typeface="Calibri" panose="020F0502020204030204"/>
            </a:endParaRPr>
          </a:p>
          <a:p>
            <a:pPr marL="457200" indent="-342900">
              <a:buSzPts val="2400"/>
              <a:defRPr/>
            </a:pPr>
            <a:r>
              <a:rPr lang="en-US" kern="1200" dirty="0">
                <a:solidFill>
                  <a:prstClr val="black"/>
                </a:solidFill>
                <a:latin typeface="Calibri" panose="020F0502020204030204"/>
                <a:sym typeface="Calibri"/>
              </a:rPr>
              <a:t>Vibrating sample magnetometer</a:t>
            </a:r>
          </a:p>
          <a:p>
            <a:pPr marL="457200" indent="-342900">
              <a:buSzPts val="2400"/>
              <a:defRPr/>
            </a:pPr>
            <a:r>
              <a:rPr lang="en-US" kern="1200" dirty="0">
                <a:solidFill>
                  <a:prstClr val="black"/>
                </a:solidFill>
                <a:latin typeface="Calibri" panose="020F0502020204030204"/>
                <a:sym typeface="Calibri"/>
              </a:rPr>
              <a:t>Stress and strain machine</a:t>
            </a:r>
          </a:p>
          <a:p>
            <a:pPr marL="457200" indent="-342900">
              <a:buSzPts val="2400"/>
              <a:defRPr/>
            </a:pPr>
            <a:r>
              <a:rPr lang="en-US" kern="1200" dirty="0">
                <a:solidFill>
                  <a:prstClr val="black"/>
                </a:solidFill>
                <a:latin typeface="Calibri" panose="020F0502020204030204"/>
                <a:sym typeface="Calibri"/>
              </a:rPr>
              <a:t>Electromagnet</a:t>
            </a:r>
          </a:p>
          <a:p>
            <a:pPr marL="457200" indent="-342900">
              <a:buSzPts val="2400"/>
              <a:defRPr/>
            </a:pPr>
            <a:r>
              <a:rPr lang="en-US" dirty="0">
                <a:solidFill>
                  <a:prstClr val="black"/>
                </a:solidFill>
                <a:latin typeface="Calibri" panose="020F0502020204030204"/>
                <a:sym typeface="Calibri"/>
              </a:rPr>
              <a:t>Magnetic thermal annealing</a:t>
            </a:r>
            <a:endParaRPr lang="en-US" kern="1200" dirty="0">
              <a:solidFill>
                <a:prstClr val="black"/>
              </a:solidFill>
              <a:latin typeface="Calibri" panose="020F0502020204030204"/>
              <a:sym typeface="Calibri"/>
            </a:endParaRPr>
          </a:p>
          <a:p>
            <a:pPr marL="457200" indent="-342900">
              <a:buSzPts val="2400"/>
              <a:defRPr/>
            </a:pPr>
            <a:r>
              <a:rPr lang="en-US" kern="1200" dirty="0">
                <a:solidFill>
                  <a:prstClr val="black"/>
                </a:solidFill>
                <a:latin typeface="Calibri" panose="020F0502020204030204"/>
                <a:sym typeface="Calibri"/>
              </a:rPr>
              <a:t>Ultrasensitive measurement instruments </a:t>
            </a:r>
          </a:p>
          <a:p>
            <a:pPr marL="457200" indent="-342900">
              <a:buSzPts val="2400"/>
              <a:defRPr/>
            </a:pPr>
            <a:r>
              <a:rPr lang="en-US" dirty="0">
                <a:solidFill>
                  <a:schemeClr val="tx1">
                    <a:lumMod val="95000"/>
                    <a:lumOff val="5000"/>
                  </a:schemeClr>
                </a:solidFill>
              </a:rPr>
              <a:t>Magnetic force microscopy</a:t>
            </a:r>
          </a:p>
        </p:txBody>
      </p:sp>
      <p:sp>
        <p:nvSpPr>
          <p:cNvPr id="4" name="Date Placeholder 3">
            <a:extLst>
              <a:ext uri="{FF2B5EF4-FFF2-40B4-BE49-F238E27FC236}">
                <a16:creationId xmlns:a16="http://schemas.microsoft.com/office/drawing/2014/main" id="{EC28F7D2-E1FC-4A2D-9BC0-30AEE153BCA9}"/>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C1E5540A-50F5-4C30-B793-24F5AE396938}"/>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3F2262BB-ABEF-4951-BCAE-FF6662D3491B}"/>
              </a:ext>
            </a:extLst>
          </p:cNvPr>
          <p:cNvSpPr>
            <a:spLocks noGrp="1"/>
          </p:cNvSpPr>
          <p:nvPr>
            <p:ph type="sldNum" sz="quarter" idx="12"/>
          </p:nvPr>
        </p:nvSpPr>
        <p:spPr/>
        <p:txBody>
          <a:bodyPr/>
          <a:lstStyle/>
          <a:p>
            <a:fld id="{ABF20D17-0043-4445-9B8B-9F103D2306E2}" type="slidenum">
              <a:rPr lang="en-IN" smtClean="0"/>
              <a:pPr/>
              <a:t>37</a:t>
            </a:fld>
            <a:endParaRPr lang="en-IN" dirty="0"/>
          </a:p>
        </p:txBody>
      </p:sp>
      <p:sp>
        <p:nvSpPr>
          <p:cNvPr id="7" name="TextBox 6">
            <a:extLst>
              <a:ext uri="{FF2B5EF4-FFF2-40B4-BE49-F238E27FC236}">
                <a16:creationId xmlns:a16="http://schemas.microsoft.com/office/drawing/2014/main" id="{085A8D9E-A53E-4C5F-8354-7BA3AA514603}"/>
              </a:ext>
            </a:extLst>
          </p:cNvPr>
          <p:cNvSpPr txBox="1"/>
          <p:nvPr/>
        </p:nvSpPr>
        <p:spPr>
          <a:xfrm>
            <a:off x="9227976" y="671804"/>
            <a:ext cx="1390261" cy="584775"/>
          </a:xfrm>
          <a:prstGeom prst="rect">
            <a:avLst/>
          </a:prstGeom>
          <a:noFill/>
        </p:spPr>
        <p:txBody>
          <a:bodyPr wrap="square" rtlCol="0">
            <a:spAutoFit/>
          </a:bodyPr>
          <a:lstStyle/>
          <a:p>
            <a:r>
              <a:rPr lang="en-US" dirty="0"/>
              <a:t>Update the slide</a:t>
            </a:r>
          </a:p>
        </p:txBody>
      </p:sp>
    </p:spTree>
    <p:extLst>
      <p:ext uri="{BB962C8B-B14F-4D97-AF65-F5344CB8AC3E}">
        <p14:creationId xmlns:p14="http://schemas.microsoft.com/office/powerpoint/2010/main" val="278639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6A1D-01C9-4799-A64F-7D70169F818B}"/>
              </a:ext>
            </a:extLst>
          </p:cNvPr>
          <p:cNvSpPr>
            <a:spLocks noGrp="1"/>
          </p:cNvSpPr>
          <p:nvPr>
            <p:ph type="title"/>
          </p:nvPr>
        </p:nvSpPr>
        <p:spPr/>
        <p:txBody>
          <a:bodyPr/>
          <a:lstStyle/>
          <a:p>
            <a:r>
              <a:rPr lang="en-US" dirty="0"/>
              <a:t>Sputtering</a:t>
            </a:r>
          </a:p>
        </p:txBody>
      </p:sp>
      <p:sp>
        <p:nvSpPr>
          <p:cNvPr id="4" name="Date Placeholder 3">
            <a:extLst>
              <a:ext uri="{FF2B5EF4-FFF2-40B4-BE49-F238E27FC236}">
                <a16:creationId xmlns:a16="http://schemas.microsoft.com/office/drawing/2014/main" id="{03ECF4A1-7345-4EA0-92A9-81C0C70817C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6F09E171-4939-4F84-9BBE-5E6518420FBB}"/>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BBC5960B-4C8E-4335-8891-B8009112DFB5}"/>
              </a:ext>
            </a:extLst>
          </p:cNvPr>
          <p:cNvSpPr>
            <a:spLocks noGrp="1"/>
          </p:cNvSpPr>
          <p:nvPr>
            <p:ph type="sldNum" sz="quarter" idx="12"/>
          </p:nvPr>
        </p:nvSpPr>
        <p:spPr/>
        <p:txBody>
          <a:bodyPr/>
          <a:lstStyle/>
          <a:p>
            <a:fld id="{ABF20D17-0043-4445-9B8B-9F103D2306E2}" type="slidenum">
              <a:rPr lang="en-IN" smtClean="0"/>
              <a:pPr/>
              <a:t>38</a:t>
            </a:fld>
            <a:endParaRPr lang="en-IN" dirty="0"/>
          </a:p>
        </p:txBody>
      </p:sp>
      <p:sp>
        <p:nvSpPr>
          <p:cNvPr id="8" name="TextBox 7">
            <a:extLst>
              <a:ext uri="{FF2B5EF4-FFF2-40B4-BE49-F238E27FC236}">
                <a16:creationId xmlns:a16="http://schemas.microsoft.com/office/drawing/2014/main" id="{7AEC0682-DBFB-4AEC-855F-26C71DA51D41}"/>
              </a:ext>
            </a:extLst>
          </p:cNvPr>
          <p:cNvSpPr txBox="1"/>
          <p:nvPr/>
        </p:nvSpPr>
        <p:spPr>
          <a:xfrm>
            <a:off x="88103" y="801303"/>
            <a:ext cx="8742784" cy="461665"/>
          </a:xfrm>
          <a:prstGeom prst="rect">
            <a:avLst/>
          </a:prstGeom>
          <a:noFill/>
        </p:spPr>
        <p:txBody>
          <a:bodyPr wrap="square" rtlCol="0">
            <a:spAutoFit/>
          </a:bodyPr>
          <a:lstStyle/>
          <a:p>
            <a:r>
              <a:rPr lang="en-US" sz="2400" dirty="0">
                <a:solidFill>
                  <a:srgbClr val="000000"/>
                </a:solidFill>
                <a:latin typeface="+mn-lt"/>
                <a:ea typeface="Arial"/>
                <a:cs typeface="Times New Roman" panose="02020603050405020304" pitchFamily="18" charset="0"/>
                <a:sym typeface="Arial"/>
              </a:rPr>
              <a:t>Sputtering is a technique to deposit metals/Insulators on a substrate</a:t>
            </a:r>
          </a:p>
        </p:txBody>
      </p:sp>
      <p:sp>
        <p:nvSpPr>
          <p:cNvPr id="70" name="Content Placeholder 7">
            <a:extLst>
              <a:ext uri="{FF2B5EF4-FFF2-40B4-BE49-F238E27FC236}">
                <a16:creationId xmlns:a16="http://schemas.microsoft.com/office/drawing/2014/main" id="{8D854D77-7243-4C5B-80CB-43DFC8A99918}"/>
              </a:ext>
            </a:extLst>
          </p:cNvPr>
          <p:cNvSpPr txBox="1">
            <a:spLocks/>
          </p:cNvSpPr>
          <p:nvPr/>
        </p:nvSpPr>
        <p:spPr>
          <a:xfrm>
            <a:off x="3495852" y="1241769"/>
            <a:ext cx="5353982" cy="1124754"/>
          </a:xfrm>
          <a:prstGeom prst="rect">
            <a:avLst/>
          </a:prstGeom>
          <a:solidFill>
            <a:schemeClr val="accent1">
              <a:lumMod val="20000"/>
              <a:lumOff val="80000"/>
            </a:schemeClr>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2pPr>
            <a:lvl3pPr marL="8572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SzPct val="120000"/>
              <a:buNone/>
            </a:pPr>
            <a:r>
              <a:rPr lang="en-US" b="1" dirty="0">
                <a:sym typeface="Wingdings" panose="05000000000000000000" pitchFamily="2" charset="2"/>
              </a:rPr>
              <a:t>Magnetron sputtering :</a:t>
            </a:r>
            <a:r>
              <a:rPr lang="en-US" dirty="0">
                <a:sym typeface="Wingdings" panose="05000000000000000000" pitchFamily="2" charset="2"/>
              </a:rPr>
              <a:t> Magnet keeps high density of sputtering ions, leads higher efficiency</a:t>
            </a:r>
            <a:endParaRPr lang="en-US" dirty="0"/>
          </a:p>
          <a:p>
            <a:pPr marL="0" indent="0" algn="ctr">
              <a:lnSpc>
                <a:spcPct val="100000"/>
              </a:lnSpc>
              <a:spcBef>
                <a:spcPts val="0"/>
              </a:spcBef>
              <a:buSzPct val="120000"/>
              <a:buNone/>
            </a:pPr>
            <a:endParaRPr lang="en-US" dirty="0">
              <a:solidFill>
                <a:srgbClr val="000000"/>
              </a:solidFill>
              <a:ea typeface="Arial"/>
            </a:endParaRPr>
          </a:p>
        </p:txBody>
      </p:sp>
      <p:sp>
        <p:nvSpPr>
          <p:cNvPr id="73" name="TextBox 72">
            <a:extLst>
              <a:ext uri="{FF2B5EF4-FFF2-40B4-BE49-F238E27FC236}">
                <a16:creationId xmlns:a16="http://schemas.microsoft.com/office/drawing/2014/main" id="{9483FBB3-E186-4C76-8D15-38376482CA24}"/>
              </a:ext>
            </a:extLst>
          </p:cNvPr>
          <p:cNvSpPr txBox="1"/>
          <p:nvPr/>
        </p:nvSpPr>
        <p:spPr>
          <a:xfrm>
            <a:off x="131746" y="4422062"/>
            <a:ext cx="3231036" cy="830997"/>
          </a:xfrm>
          <a:prstGeom prst="rect">
            <a:avLst/>
          </a:prstGeom>
          <a:noFill/>
          <a:ln>
            <a:solidFill>
              <a:schemeClr val="accent2">
                <a:lumMod val="50000"/>
              </a:schemeClr>
            </a:solidFill>
          </a:ln>
        </p:spPr>
        <p:txBody>
          <a:bodyPr wrap="square">
            <a:spAutoFit/>
          </a:bodyPr>
          <a:lstStyle/>
          <a:p>
            <a:pPr algn="ctr">
              <a:buSzPct val="120000"/>
            </a:pPr>
            <a:r>
              <a:rPr lang="en-US" sz="2400" dirty="0">
                <a:latin typeface="+mn-lt"/>
                <a:cs typeface="Times New Roman" panose="02020603050405020304" pitchFamily="18" charset="0"/>
              </a:rPr>
              <a:t>DC </a:t>
            </a:r>
            <a:r>
              <a:rPr lang="en-US" sz="2400" dirty="0">
                <a:cs typeface="Times New Roman" panose="02020603050405020304" pitchFamily="18" charset="0"/>
              </a:rPr>
              <a:t>-</a:t>
            </a:r>
            <a:r>
              <a:rPr lang="en-US" sz="2400" dirty="0">
                <a:latin typeface="+mn-lt"/>
                <a:cs typeface="Times New Roman" panose="02020603050405020304" pitchFamily="18" charset="0"/>
              </a:rPr>
              <a:t> Metal deposition</a:t>
            </a:r>
          </a:p>
          <a:p>
            <a:pPr algn="ctr">
              <a:buSzPct val="120000"/>
            </a:pPr>
            <a:r>
              <a:rPr lang="en-US" sz="2400" dirty="0">
                <a:latin typeface="+mn-lt"/>
                <a:cs typeface="Times New Roman" panose="02020603050405020304" pitchFamily="18" charset="0"/>
              </a:rPr>
              <a:t>RF - Insulator deposition</a:t>
            </a:r>
          </a:p>
        </p:txBody>
      </p:sp>
      <p:grpSp>
        <p:nvGrpSpPr>
          <p:cNvPr id="9" name="Group 8">
            <a:extLst>
              <a:ext uri="{FF2B5EF4-FFF2-40B4-BE49-F238E27FC236}">
                <a16:creationId xmlns:a16="http://schemas.microsoft.com/office/drawing/2014/main" id="{FA44AE01-53CF-4743-9E1B-B9AB4EF9A0F9}"/>
              </a:ext>
            </a:extLst>
          </p:cNvPr>
          <p:cNvGrpSpPr/>
          <p:nvPr/>
        </p:nvGrpSpPr>
        <p:grpSpPr>
          <a:xfrm>
            <a:off x="6227234" y="3397329"/>
            <a:ext cx="2795350" cy="3149035"/>
            <a:chOff x="716627" y="2966632"/>
            <a:chExt cx="3307421" cy="3605462"/>
          </a:xfrm>
        </p:grpSpPr>
        <p:grpSp>
          <p:nvGrpSpPr>
            <p:cNvPr id="100" name="Group 99">
              <a:extLst>
                <a:ext uri="{FF2B5EF4-FFF2-40B4-BE49-F238E27FC236}">
                  <a16:creationId xmlns:a16="http://schemas.microsoft.com/office/drawing/2014/main" id="{0301B809-9210-4239-930E-FD75C01D0290}"/>
                </a:ext>
              </a:extLst>
            </p:cNvPr>
            <p:cNvGrpSpPr/>
            <p:nvPr/>
          </p:nvGrpSpPr>
          <p:grpSpPr>
            <a:xfrm>
              <a:off x="716627" y="2966632"/>
              <a:ext cx="3307421" cy="3248351"/>
              <a:chOff x="2060899" y="2381119"/>
              <a:chExt cx="3307421" cy="3248351"/>
            </a:xfrm>
          </p:grpSpPr>
          <p:cxnSp>
            <p:nvCxnSpPr>
              <p:cNvPr id="101" name="Straight Connector 100">
                <a:extLst>
                  <a:ext uri="{FF2B5EF4-FFF2-40B4-BE49-F238E27FC236}">
                    <a16:creationId xmlns:a16="http://schemas.microsoft.com/office/drawing/2014/main" id="{67ED0559-4E44-4DA5-81F3-E84F6A6CD8BA}"/>
                  </a:ext>
                </a:extLst>
              </p:cNvPr>
              <p:cNvCxnSpPr>
                <a:cxnSpLocks/>
              </p:cNvCxnSpPr>
              <p:nvPr/>
            </p:nvCxnSpPr>
            <p:spPr>
              <a:xfrm>
                <a:off x="2391304" y="2543816"/>
                <a:ext cx="632084" cy="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DFC22115-08F4-439D-BC96-375F9710096F}"/>
                  </a:ext>
                </a:extLst>
              </p:cNvPr>
              <p:cNvSpPr/>
              <p:nvPr/>
            </p:nvSpPr>
            <p:spPr>
              <a:xfrm>
                <a:off x="3041232" y="2381119"/>
                <a:ext cx="738759" cy="325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 name="Straight Connector 102">
                <a:extLst>
                  <a:ext uri="{FF2B5EF4-FFF2-40B4-BE49-F238E27FC236}">
                    <a16:creationId xmlns:a16="http://schemas.microsoft.com/office/drawing/2014/main" id="{875EEAAF-A80D-4C2D-B94F-026A7C9CA066}"/>
                  </a:ext>
                </a:extLst>
              </p:cNvPr>
              <p:cNvCxnSpPr>
                <a:cxnSpLocks/>
              </p:cNvCxnSpPr>
              <p:nvPr/>
            </p:nvCxnSpPr>
            <p:spPr>
              <a:xfrm>
                <a:off x="3775076" y="2543818"/>
                <a:ext cx="5701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07A55E8-6D85-40C2-B047-0AB98A8B88AC}"/>
                  </a:ext>
                </a:extLst>
              </p:cNvPr>
              <p:cNvCxnSpPr/>
              <p:nvPr/>
            </p:nvCxnSpPr>
            <p:spPr>
              <a:xfrm>
                <a:off x="4346468" y="2549482"/>
                <a:ext cx="0" cy="857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90C0033-D0BF-4163-BF99-EB4667B226AE}"/>
                  </a:ext>
                </a:extLst>
              </p:cNvPr>
              <p:cNvCxnSpPr/>
              <p:nvPr/>
            </p:nvCxnSpPr>
            <p:spPr>
              <a:xfrm>
                <a:off x="4346468" y="4592931"/>
                <a:ext cx="0" cy="1036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2D7FE18-BE2D-4E91-BE1F-79557591F4CC}"/>
                  </a:ext>
                </a:extLst>
              </p:cNvPr>
              <p:cNvCxnSpPr>
                <a:cxnSpLocks/>
              </p:cNvCxnSpPr>
              <p:nvPr/>
            </p:nvCxnSpPr>
            <p:spPr>
              <a:xfrm>
                <a:off x="3828287" y="3397433"/>
                <a:ext cx="1090326" cy="12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A463526-C820-48B8-9A8D-DD0DE60C3A91}"/>
                  </a:ext>
                </a:extLst>
              </p:cNvPr>
              <p:cNvCxnSpPr>
                <a:cxnSpLocks/>
              </p:cNvCxnSpPr>
              <p:nvPr/>
            </p:nvCxnSpPr>
            <p:spPr>
              <a:xfrm>
                <a:off x="3841779" y="4574183"/>
                <a:ext cx="1090326" cy="12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8134B2A-BBE4-40D3-BBE6-3E14B4DDE421}"/>
                  </a:ext>
                </a:extLst>
              </p:cNvPr>
              <p:cNvCxnSpPr>
                <a:cxnSpLocks/>
              </p:cNvCxnSpPr>
              <p:nvPr/>
            </p:nvCxnSpPr>
            <p:spPr>
              <a:xfrm>
                <a:off x="2406271" y="5629468"/>
                <a:ext cx="1935113"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466D325-0424-4BE7-8457-46C82154E549}"/>
                  </a:ext>
                </a:extLst>
              </p:cNvPr>
              <p:cNvCxnSpPr>
                <a:cxnSpLocks/>
              </p:cNvCxnSpPr>
              <p:nvPr/>
            </p:nvCxnSpPr>
            <p:spPr>
              <a:xfrm>
                <a:off x="2391238" y="2539407"/>
                <a:ext cx="0" cy="1128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9C395D6-BD5E-4BCB-9C8B-30C018F8399F}"/>
                  </a:ext>
                </a:extLst>
              </p:cNvPr>
              <p:cNvCxnSpPr>
                <a:cxnSpLocks/>
              </p:cNvCxnSpPr>
              <p:nvPr/>
            </p:nvCxnSpPr>
            <p:spPr>
              <a:xfrm>
                <a:off x="2386274" y="4362595"/>
                <a:ext cx="0" cy="1266873"/>
              </a:xfrm>
              <a:prstGeom prst="line">
                <a:avLst/>
              </a:prstGeom>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2C6A10D3-1E8F-42B6-B321-FA252CA4E615}"/>
                  </a:ext>
                </a:extLst>
              </p:cNvPr>
              <p:cNvSpPr/>
              <p:nvPr/>
            </p:nvSpPr>
            <p:spPr>
              <a:xfrm>
                <a:off x="2060899" y="3677423"/>
                <a:ext cx="631857" cy="6827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CF9BFA81-12D5-486C-BD3C-1E02FF4BBDF1}"/>
                  </a:ext>
                </a:extLst>
              </p:cNvPr>
              <p:cNvSpPr/>
              <p:nvPr/>
            </p:nvSpPr>
            <p:spPr>
              <a:xfrm>
                <a:off x="3415568" y="2951943"/>
                <a:ext cx="1861801" cy="221673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EC4C5D7-CD74-4B80-B153-1DF77278DC84}"/>
                  </a:ext>
                </a:extLst>
              </p:cNvPr>
              <p:cNvSpPr/>
              <p:nvPr/>
            </p:nvSpPr>
            <p:spPr>
              <a:xfrm rot="2313977">
                <a:off x="4479548" y="3986260"/>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D89415B-2775-4D8A-AA39-2300601405B3}"/>
                  </a:ext>
                </a:extLst>
              </p:cNvPr>
              <p:cNvSpPr/>
              <p:nvPr/>
            </p:nvSpPr>
            <p:spPr>
              <a:xfrm rot="5400000">
                <a:off x="4494360" y="430439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DAB2610-A53E-4187-A31E-3FC26C367338}"/>
                  </a:ext>
                </a:extLst>
              </p:cNvPr>
              <p:cNvSpPr/>
              <p:nvPr/>
            </p:nvSpPr>
            <p:spPr>
              <a:xfrm rot="5400000">
                <a:off x="4743064" y="429993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F5475D2-5E89-4BE7-BFB9-698563ED87B3}"/>
                  </a:ext>
                </a:extLst>
              </p:cNvPr>
              <p:cNvSpPr/>
              <p:nvPr/>
            </p:nvSpPr>
            <p:spPr>
              <a:xfrm rot="2313977">
                <a:off x="4635694" y="4495900"/>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DFA667D9-4D4B-478F-90B5-3F40385C86D5}"/>
                  </a:ext>
                </a:extLst>
              </p:cNvPr>
              <p:cNvSpPr/>
              <p:nvPr/>
            </p:nvSpPr>
            <p:spPr>
              <a:xfrm rot="2313977">
                <a:off x="4149341" y="417069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EE91EA4-195E-467C-920B-7EE76AF3BCB2}"/>
                  </a:ext>
                </a:extLst>
              </p:cNvPr>
              <p:cNvSpPr/>
              <p:nvPr/>
            </p:nvSpPr>
            <p:spPr>
              <a:xfrm rot="5400000">
                <a:off x="4547478" y="429789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3372F08-6B43-4C97-84A1-B6BB8DBD9DAB}"/>
                  </a:ext>
                </a:extLst>
              </p:cNvPr>
              <p:cNvSpPr/>
              <p:nvPr/>
            </p:nvSpPr>
            <p:spPr>
              <a:xfrm rot="5400000">
                <a:off x="4119608" y="400354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3B14777-8F22-4BDA-B636-0551D57BB569}"/>
                  </a:ext>
                </a:extLst>
              </p:cNvPr>
              <p:cNvSpPr/>
              <p:nvPr/>
            </p:nvSpPr>
            <p:spPr>
              <a:xfrm>
                <a:off x="3505989" y="3645296"/>
                <a:ext cx="68865" cy="76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2A181419-31F1-4927-8476-A7FCBF585F40}"/>
                  </a:ext>
                </a:extLst>
              </p:cNvPr>
              <p:cNvSpPr/>
              <p:nvPr/>
            </p:nvSpPr>
            <p:spPr>
              <a:xfrm rot="18222336">
                <a:off x="4403252" y="361010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CD6C191-890C-412E-95FA-7478AB3D32F0}"/>
                  </a:ext>
                </a:extLst>
              </p:cNvPr>
              <p:cNvSpPr/>
              <p:nvPr/>
            </p:nvSpPr>
            <p:spPr>
              <a:xfrm rot="21308359">
                <a:off x="4459724" y="4248517"/>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5601CDD-3ED8-455F-AF6E-7A94EFB4F139}"/>
                  </a:ext>
                </a:extLst>
              </p:cNvPr>
              <p:cNvSpPr/>
              <p:nvPr/>
            </p:nvSpPr>
            <p:spPr>
              <a:xfrm rot="21308359">
                <a:off x="4680482" y="421153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D0888F0-1D65-4605-BC27-5EE9FF38C90C}"/>
                  </a:ext>
                </a:extLst>
              </p:cNvPr>
              <p:cNvSpPr/>
              <p:nvPr/>
            </p:nvSpPr>
            <p:spPr>
              <a:xfrm rot="18222336">
                <a:off x="4286578" y="393731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AB9C02DC-DF97-4098-9F4C-2A94AFFAC16D}"/>
                  </a:ext>
                </a:extLst>
              </p:cNvPr>
              <p:cNvSpPr/>
              <p:nvPr/>
            </p:nvSpPr>
            <p:spPr>
              <a:xfrm rot="18222336">
                <a:off x="4217956" y="4312797"/>
                <a:ext cx="45719" cy="45720"/>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567932A-A8E5-4820-B26F-48E51F4D4808}"/>
                  </a:ext>
                </a:extLst>
              </p:cNvPr>
              <p:cNvSpPr/>
              <p:nvPr/>
            </p:nvSpPr>
            <p:spPr>
              <a:xfrm rot="21308359">
                <a:off x="4512842" y="424201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D3EB5F2-DD77-4FF4-BF75-71506DAA00D3}"/>
                  </a:ext>
                </a:extLst>
              </p:cNvPr>
              <p:cNvSpPr/>
              <p:nvPr/>
            </p:nvSpPr>
            <p:spPr>
              <a:xfrm rot="21308359">
                <a:off x="4084972" y="430581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C58860C-CEDF-47F4-AF24-898E92DBAC4A}"/>
                  </a:ext>
                </a:extLst>
              </p:cNvPr>
              <p:cNvSpPr/>
              <p:nvPr/>
            </p:nvSpPr>
            <p:spPr>
              <a:xfrm rot="18513977">
                <a:off x="4420147" y="379322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81D9956-2691-45F3-8071-D610B774B61A}"/>
                  </a:ext>
                </a:extLst>
              </p:cNvPr>
              <p:cNvSpPr/>
              <p:nvPr/>
            </p:nvSpPr>
            <p:spPr>
              <a:xfrm rot="18513977">
                <a:off x="4560553" y="348791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364F9EC-1334-4B76-85A2-A7C5843C5E50}"/>
                  </a:ext>
                </a:extLst>
              </p:cNvPr>
              <p:cNvSpPr/>
              <p:nvPr/>
            </p:nvSpPr>
            <p:spPr>
              <a:xfrm rot="21308359">
                <a:off x="4655717" y="402293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D205D0-BAB1-41B1-9A09-C32268E7D4B5}"/>
                  </a:ext>
                </a:extLst>
              </p:cNvPr>
              <p:cNvSpPr/>
              <p:nvPr/>
            </p:nvSpPr>
            <p:spPr>
              <a:xfrm rot="18513977">
                <a:off x="4261813" y="380015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16B84BBC-8CAF-44E0-A83A-0C1E2E65754C}"/>
                  </a:ext>
                </a:extLst>
              </p:cNvPr>
              <p:cNvSpPr/>
              <p:nvPr/>
            </p:nvSpPr>
            <p:spPr>
              <a:xfrm rot="18513977">
                <a:off x="4311653" y="4261274"/>
                <a:ext cx="45719" cy="45720"/>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57CAFEF-7898-4559-B6ED-AE95FFD34802}"/>
                  </a:ext>
                </a:extLst>
              </p:cNvPr>
              <p:cNvSpPr/>
              <p:nvPr/>
            </p:nvSpPr>
            <p:spPr>
              <a:xfrm>
                <a:off x="4344845" y="4345244"/>
                <a:ext cx="45720"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7493B8EB-CC97-40B2-8FD6-7D5DA8B975FE}"/>
                  </a:ext>
                </a:extLst>
              </p:cNvPr>
              <p:cNvSpPr/>
              <p:nvPr/>
            </p:nvSpPr>
            <p:spPr>
              <a:xfrm>
                <a:off x="4060204" y="4509644"/>
                <a:ext cx="45720"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404C5C17-AB9D-4959-842E-668122E9B3E0}"/>
                  </a:ext>
                </a:extLst>
              </p:cNvPr>
              <p:cNvSpPr/>
              <p:nvPr/>
            </p:nvSpPr>
            <p:spPr>
              <a:xfrm rot="5400000">
                <a:off x="4399151" y="446836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28BFD35-7C9C-4E61-838A-FD6224309D83}"/>
                  </a:ext>
                </a:extLst>
              </p:cNvPr>
              <p:cNvSpPr/>
              <p:nvPr/>
            </p:nvSpPr>
            <p:spPr>
              <a:xfrm rot="5400000">
                <a:off x="4498170" y="445679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CEAFE13-41A7-4457-BB42-350028FF6AD5}"/>
                  </a:ext>
                </a:extLst>
              </p:cNvPr>
              <p:cNvSpPr/>
              <p:nvPr/>
            </p:nvSpPr>
            <p:spPr>
              <a:xfrm rot="5400000">
                <a:off x="4240817" y="4475302"/>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97E7FBE-B849-4A41-98C0-21B7D1E09FF8}"/>
                  </a:ext>
                </a:extLst>
              </p:cNvPr>
              <p:cNvSpPr/>
              <p:nvPr/>
            </p:nvSpPr>
            <p:spPr>
              <a:xfrm rot="5400000">
                <a:off x="4330527" y="4470127"/>
                <a:ext cx="45719" cy="45720"/>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B48D7F80-5A4D-44A1-9403-D86271A9D6C3}"/>
                  </a:ext>
                </a:extLst>
              </p:cNvPr>
              <p:cNvSpPr/>
              <p:nvPr/>
            </p:nvSpPr>
            <p:spPr>
              <a:xfrm rot="5400000">
                <a:off x="4551288" y="445029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BC6E00CC-A2E1-4233-A8D4-5395F3503C89}"/>
                  </a:ext>
                </a:extLst>
              </p:cNvPr>
              <p:cNvSpPr/>
              <p:nvPr/>
            </p:nvSpPr>
            <p:spPr>
              <a:xfrm rot="18222336">
                <a:off x="4448722" y="408278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F32739A-C30A-4D29-8B27-D7B0EF63474D}"/>
                  </a:ext>
                </a:extLst>
              </p:cNvPr>
              <p:cNvSpPr/>
              <p:nvPr/>
            </p:nvSpPr>
            <p:spPr>
              <a:xfrm rot="21308359">
                <a:off x="4463534" y="4400917"/>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D2B0A3BA-D0D2-4FA4-9821-4745B53CD471}"/>
                  </a:ext>
                </a:extLst>
              </p:cNvPr>
              <p:cNvSpPr/>
              <p:nvPr/>
            </p:nvSpPr>
            <p:spPr>
              <a:xfrm rot="21308359">
                <a:off x="4206181" y="4419425"/>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F2FE369D-D01E-4953-9BF0-AB380E4D9105}"/>
                  </a:ext>
                </a:extLst>
              </p:cNvPr>
              <p:cNvSpPr/>
              <p:nvPr/>
            </p:nvSpPr>
            <p:spPr>
              <a:xfrm rot="18222336">
                <a:off x="4413207" y="4408770"/>
                <a:ext cx="45719" cy="45720"/>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E764FEC2-DC7F-4216-9400-6D9EBC9BF54B}"/>
                  </a:ext>
                </a:extLst>
              </p:cNvPr>
              <p:cNvSpPr/>
              <p:nvPr/>
            </p:nvSpPr>
            <p:spPr>
              <a:xfrm rot="21308359">
                <a:off x="4516650" y="4394413"/>
                <a:ext cx="45720"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22A7C58-8E8D-4E43-9044-E0A8FF034328}"/>
                  </a:ext>
                </a:extLst>
              </p:cNvPr>
              <p:cNvSpPr/>
              <p:nvPr/>
            </p:nvSpPr>
            <p:spPr>
              <a:xfrm rot="21308359">
                <a:off x="4088782" y="445821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D79F6727-C0D4-4BF9-8F06-C0ED2698D790}"/>
                  </a:ext>
                </a:extLst>
              </p:cNvPr>
              <p:cNvSpPr/>
              <p:nvPr/>
            </p:nvSpPr>
            <p:spPr>
              <a:xfrm>
                <a:off x="3296838" y="3664666"/>
                <a:ext cx="186040" cy="11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F82F363-9058-4639-B540-9A526C440696}"/>
                  </a:ext>
                </a:extLst>
              </p:cNvPr>
              <p:cNvSpPr/>
              <p:nvPr/>
            </p:nvSpPr>
            <p:spPr>
              <a:xfrm>
                <a:off x="3906792" y="3468268"/>
                <a:ext cx="68865" cy="73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5A0F1C9-A92B-418E-9C6A-34209E3B3B4C}"/>
                  </a:ext>
                </a:extLst>
              </p:cNvPr>
              <p:cNvSpPr/>
              <p:nvPr/>
            </p:nvSpPr>
            <p:spPr>
              <a:xfrm>
                <a:off x="4194607" y="3442387"/>
                <a:ext cx="68865" cy="74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915C6E17-FD1A-45D5-A775-51C44EABB977}"/>
                  </a:ext>
                </a:extLst>
              </p:cNvPr>
              <p:cNvSpPr/>
              <p:nvPr/>
            </p:nvSpPr>
            <p:spPr>
              <a:xfrm>
                <a:off x="4058383" y="3569135"/>
                <a:ext cx="68865" cy="69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9E3F8202-8920-4204-A1E3-6B59D76A7ED6}"/>
                  </a:ext>
                </a:extLst>
              </p:cNvPr>
              <p:cNvSpPr/>
              <p:nvPr/>
            </p:nvSpPr>
            <p:spPr>
              <a:xfrm>
                <a:off x="3564246" y="3758764"/>
                <a:ext cx="68865" cy="642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1A5425B9-7246-4425-A1EF-58E59C7CC527}"/>
                  </a:ext>
                </a:extLst>
              </p:cNvPr>
              <p:cNvSpPr/>
              <p:nvPr/>
            </p:nvSpPr>
            <p:spPr>
              <a:xfrm>
                <a:off x="4389248" y="3510002"/>
                <a:ext cx="68865" cy="6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F43D5DF3-611E-4A41-BA23-CD7DBAD53185}"/>
                  </a:ext>
                </a:extLst>
              </p:cNvPr>
              <p:cNvSpPr/>
              <p:nvPr/>
            </p:nvSpPr>
            <p:spPr>
              <a:xfrm>
                <a:off x="3651324" y="3601261"/>
                <a:ext cx="68865" cy="76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8D76A6A4-4614-4127-943B-34EEC8F3776D}"/>
                  </a:ext>
                </a:extLst>
              </p:cNvPr>
              <p:cNvSpPr/>
              <p:nvPr/>
            </p:nvSpPr>
            <p:spPr>
              <a:xfrm>
                <a:off x="4606740" y="3446205"/>
                <a:ext cx="68865" cy="70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1421DF1F-7589-4830-A414-D41594E58744}"/>
                  </a:ext>
                </a:extLst>
              </p:cNvPr>
              <p:cNvSpPr/>
              <p:nvPr/>
            </p:nvSpPr>
            <p:spPr>
              <a:xfrm>
                <a:off x="3810610" y="3577375"/>
                <a:ext cx="68865" cy="679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id="{1DF42F43-0043-4C52-B4F7-5D302274720C}"/>
                  </a:ext>
                </a:extLst>
              </p:cNvPr>
              <p:cNvSpPr txBox="1"/>
              <p:nvPr/>
            </p:nvSpPr>
            <p:spPr>
              <a:xfrm rot="16200000">
                <a:off x="2189092" y="3517770"/>
                <a:ext cx="1740925" cy="546237"/>
              </a:xfrm>
              <a:prstGeom prst="rect">
                <a:avLst/>
              </a:prstGeom>
              <a:noFill/>
            </p:spPr>
            <p:txBody>
              <a:bodyPr wrap="square" rtlCol="0">
                <a:spAutoFit/>
              </a:bodyPr>
              <a:lstStyle/>
              <a:p>
                <a:r>
                  <a:rPr lang="en-US" sz="2400" dirty="0">
                    <a:latin typeface="+mn-lt"/>
                  </a:rPr>
                  <a:t>Argon gas</a:t>
                </a:r>
              </a:p>
            </p:txBody>
          </p:sp>
          <p:sp>
            <p:nvSpPr>
              <p:cNvPr id="156" name="Rectangle 155">
                <a:extLst>
                  <a:ext uri="{FF2B5EF4-FFF2-40B4-BE49-F238E27FC236}">
                    <a16:creationId xmlns:a16="http://schemas.microsoft.com/office/drawing/2014/main" id="{555DD537-BC69-4B6D-8B45-DC30023D6B24}"/>
                  </a:ext>
                </a:extLst>
              </p:cNvPr>
              <p:cNvSpPr/>
              <p:nvPr/>
            </p:nvSpPr>
            <p:spPr>
              <a:xfrm rot="5153896">
                <a:off x="4839085" y="5091140"/>
                <a:ext cx="186040" cy="11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36C4CED7-87A4-4EED-BDC0-5C291F771D1E}"/>
                  </a:ext>
                </a:extLst>
              </p:cNvPr>
              <p:cNvSpPr txBox="1"/>
              <p:nvPr/>
            </p:nvSpPr>
            <p:spPr>
              <a:xfrm>
                <a:off x="2937908" y="5132491"/>
                <a:ext cx="2430412" cy="483103"/>
              </a:xfrm>
              <a:prstGeom prst="rect">
                <a:avLst/>
              </a:prstGeom>
              <a:noFill/>
            </p:spPr>
            <p:txBody>
              <a:bodyPr wrap="square" rtlCol="0">
                <a:spAutoFit/>
              </a:bodyPr>
              <a:lstStyle/>
              <a:p>
                <a:pPr algn="ctr"/>
                <a:r>
                  <a:rPr lang="en-US" sz="2400" dirty="0">
                    <a:latin typeface="+mn-lt"/>
                  </a:rPr>
                  <a:t>Vacuum pump</a:t>
                </a:r>
              </a:p>
            </p:txBody>
          </p:sp>
        </p:grpSp>
        <p:sp>
          <p:nvSpPr>
            <p:cNvPr id="3" name="TextBox 2">
              <a:extLst>
                <a:ext uri="{FF2B5EF4-FFF2-40B4-BE49-F238E27FC236}">
                  <a16:creationId xmlns:a16="http://schemas.microsoft.com/office/drawing/2014/main" id="{D994CBA9-8CA3-4414-852F-D12220B059D4}"/>
                </a:ext>
              </a:extLst>
            </p:cNvPr>
            <p:cNvSpPr txBox="1"/>
            <p:nvPr/>
          </p:nvSpPr>
          <p:spPr>
            <a:xfrm>
              <a:off x="791010" y="4173656"/>
              <a:ext cx="362543" cy="707886"/>
            </a:xfrm>
            <a:prstGeom prst="rect">
              <a:avLst/>
            </a:prstGeom>
            <a:noFill/>
          </p:spPr>
          <p:txBody>
            <a:bodyPr wrap="square" rtlCol="0">
              <a:spAutoFit/>
            </a:bodyPr>
            <a:lstStyle/>
            <a:p>
              <a:r>
                <a:rPr lang="en-US" sz="4000" b="1" dirty="0">
                  <a:latin typeface="+mn-lt"/>
                </a:rPr>
                <a:t>v</a:t>
              </a:r>
            </a:p>
          </p:txBody>
        </p:sp>
        <p:cxnSp>
          <p:nvCxnSpPr>
            <p:cNvPr id="13" name="Straight Connector 12">
              <a:extLst>
                <a:ext uri="{FF2B5EF4-FFF2-40B4-BE49-F238E27FC236}">
                  <a16:creationId xmlns:a16="http://schemas.microsoft.com/office/drawing/2014/main" id="{E3281969-C56D-4B96-B0E2-B0C2CBF555D9}"/>
                </a:ext>
              </a:extLst>
            </p:cNvPr>
            <p:cNvCxnSpPr/>
            <p:nvPr/>
          </p:nvCxnSpPr>
          <p:spPr>
            <a:xfrm>
              <a:off x="2631385" y="6214043"/>
              <a:ext cx="0" cy="25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F3A476B-7D7C-4C8A-A3F6-FF3306D279CA}"/>
                </a:ext>
              </a:extLst>
            </p:cNvPr>
            <p:cNvCxnSpPr>
              <a:cxnSpLocks/>
            </p:cNvCxnSpPr>
            <p:nvPr/>
          </p:nvCxnSpPr>
          <p:spPr>
            <a:xfrm flipH="1">
              <a:off x="2476395" y="6471129"/>
              <a:ext cx="3324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8D5248C-B54F-49DA-88D7-E632516D1D3F}"/>
                </a:ext>
              </a:extLst>
            </p:cNvPr>
            <p:cNvCxnSpPr>
              <a:cxnSpLocks/>
            </p:cNvCxnSpPr>
            <p:nvPr/>
          </p:nvCxnSpPr>
          <p:spPr>
            <a:xfrm flipH="1">
              <a:off x="2560235" y="6524469"/>
              <a:ext cx="172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71E2565-5328-4D37-94FF-97960D5DA70A}"/>
                </a:ext>
              </a:extLst>
            </p:cNvPr>
            <p:cNvCxnSpPr>
              <a:cxnSpLocks/>
            </p:cNvCxnSpPr>
            <p:nvPr/>
          </p:nvCxnSpPr>
          <p:spPr>
            <a:xfrm flipH="1">
              <a:off x="2607181" y="6572094"/>
              <a:ext cx="59447"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8" name="Content Placeholder 7">
            <a:extLst>
              <a:ext uri="{FF2B5EF4-FFF2-40B4-BE49-F238E27FC236}">
                <a16:creationId xmlns:a16="http://schemas.microsoft.com/office/drawing/2014/main" id="{157EA8F2-2881-4282-AEE9-9CDA8E651E04}"/>
              </a:ext>
            </a:extLst>
          </p:cNvPr>
          <p:cNvPicPr>
            <a:picLocks noGrp="1" noChangeAspect="1"/>
          </p:cNvPicPr>
          <p:nvPr>
            <p:ph idx="1"/>
          </p:nvPr>
        </p:nvPicPr>
        <p:blipFill rotWithShape="1">
          <a:blip r:embed="rId3"/>
          <a:srcRect t="12872"/>
          <a:stretch/>
        </p:blipFill>
        <p:spPr>
          <a:xfrm>
            <a:off x="105827" y="1248581"/>
            <a:ext cx="3296825" cy="3146799"/>
          </a:xfrm>
        </p:spPr>
      </p:pic>
      <p:pic>
        <p:nvPicPr>
          <p:cNvPr id="79" name="Picture 78">
            <a:extLst>
              <a:ext uri="{FF2B5EF4-FFF2-40B4-BE49-F238E27FC236}">
                <a16:creationId xmlns:a16="http://schemas.microsoft.com/office/drawing/2014/main" id="{525A358C-FB06-493C-8964-39E6A1724313}"/>
              </a:ext>
            </a:extLst>
          </p:cNvPr>
          <p:cNvPicPr>
            <a:picLocks noChangeAspect="1"/>
          </p:cNvPicPr>
          <p:nvPr/>
        </p:nvPicPr>
        <p:blipFill rotWithShape="1">
          <a:blip r:embed="rId4"/>
          <a:srcRect r="30318"/>
          <a:stretch/>
        </p:blipFill>
        <p:spPr>
          <a:xfrm rot="5400000">
            <a:off x="3670041" y="3199281"/>
            <a:ext cx="2236784" cy="2407489"/>
          </a:xfrm>
          <a:prstGeom prst="rect">
            <a:avLst/>
          </a:prstGeom>
        </p:spPr>
      </p:pic>
      <p:sp>
        <p:nvSpPr>
          <p:cNvPr id="7" name="TextBox 6">
            <a:extLst>
              <a:ext uri="{FF2B5EF4-FFF2-40B4-BE49-F238E27FC236}">
                <a16:creationId xmlns:a16="http://schemas.microsoft.com/office/drawing/2014/main" id="{97816588-5A47-430F-AC83-E7FDD0916D46}"/>
              </a:ext>
            </a:extLst>
          </p:cNvPr>
          <p:cNvSpPr txBox="1"/>
          <p:nvPr/>
        </p:nvSpPr>
        <p:spPr>
          <a:xfrm>
            <a:off x="277153" y="5344079"/>
            <a:ext cx="2572958" cy="1200329"/>
          </a:xfrm>
          <a:prstGeom prst="rect">
            <a:avLst/>
          </a:prstGeom>
          <a:solidFill>
            <a:schemeClr val="accent2">
              <a:lumMod val="20000"/>
              <a:lumOff val="80000"/>
            </a:schemeClr>
          </a:solidFill>
        </p:spPr>
        <p:txBody>
          <a:bodyPr wrap="square" rtlCol="0">
            <a:spAutoFit/>
          </a:bodyPr>
          <a:lstStyle/>
          <a:p>
            <a:pPr algn="ctr"/>
            <a:r>
              <a:rPr lang="en-US" sz="2400" dirty="0">
                <a:latin typeface="+mn-lt"/>
              </a:rPr>
              <a:t>Chamber pressure </a:t>
            </a:r>
          </a:p>
          <a:p>
            <a:pPr algn="ctr"/>
            <a:r>
              <a:rPr lang="en-US" sz="2400" dirty="0">
                <a:latin typeface="+mn-lt"/>
              </a:rPr>
              <a:t>10e-9 mbar with turbo pump</a:t>
            </a:r>
          </a:p>
        </p:txBody>
      </p:sp>
      <p:sp>
        <p:nvSpPr>
          <p:cNvPr id="15" name="TextBox 14">
            <a:extLst>
              <a:ext uri="{FF2B5EF4-FFF2-40B4-BE49-F238E27FC236}">
                <a16:creationId xmlns:a16="http://schemas.microsoft.com/office/drawing/2014/main" id="{7296B3D8-7AB8-4927-A06B-6ACF477BB69B}"/>
              </a:ext>
            </a:extLst>
          </p:cNvPr>
          <p:cNvSpPr txBox="1"/>
          <p:nvPr/>
        </p:nvSpPr>
        <p:spPr>
          <a:xfrm>
            <a:off x="3495852" y="2401141"/>
            <a:ext cx="5345896" cy="830997"/>
          </a:xfrm>
          <a:prstGeom prst="rect">
            <a:avLst/>
          </a:prstGeom>
          <a:solidFill>
            <a:schemeClr val="accent1">
              <a:lumMod val="20000"/>
              <a:lumOff val="80000"/>
            </a:schemeClr>
          </a:solidFill>
        </p:spPr>
        <p:txBody>
          <a:bodyPr wrap="square" rtlCol="0">
            <a:spAutoFit/>
          </a:bodyPr>
          <a:lstStyle/>
          <a:p>
            <a:pPr algn="ctr"/>
            <a:r>
              <a:rPr lang="en-US" sz="2400" b="1" dirty="0">
                <a:latin typeface="+mn-lt"/>
                <a:sym typeface="Wingdings" panose="05000000000000000000" pitchFamily="2" charset="2"/>
              </a:rPr>
              <a:t>Cathodic sputtering : </a:t>
            </a:r>
            <a:r>
              <a:rPr lang="en-US" sz="2400" dirty="0">
                <a:latin typeface="+mn-lt"/>
                <a:sym typeface="Wingdings" panose="05000000000000000000" pitchFamily="2" charset="2"/>
              </a:rPr>
              <a:t>Inelastic collision between </a:t>
            </a:r>
            <a:r>
              <a:rPr lang="en-US" sz="2400" dirty="0" err="1">
                <a:latin typeface="+mn-lt"/>
                <a:sym typeface="Wingdings" panose="05000000000000000000" pitchFamily="2" charset="2"/>
              </a:rPr>
              <a:t>Ar</a:t>
            </a:r>
            <a:r>
              <a:rPr lang="en-US" sz="2400" baseline="30000" dirty="0">
                <a:latin typeface="+mn-lt"/>
                <a:sym typeface="Wingdings" panose="05000000000000000000" pitchFamily="2" charset="2"/>
              </a:rPr>
              <a:t>+</a:t>
            </a:r>
            <a:r>
              <a:rPr lang="en-US" sz="2400" dirty="0">
                <a:latin typeface="+mn-lt"/>
                <a:sym typeface="Wingdings" panose="05000000000000000000" pitchFamily="2" charset="2"/>
              </a:rPr>
              <a:t> ions and target atoms </a:t>
            </a:r>
          </a:p>
        </p:txBody>
      </p:sp>
      <p:sp>
        <p:nvSpPr>
          <p:cNvPr id="16" name="TextBox 15">
            <a:extLst>
              <a:ext uri="{FF2B5EF4-FFF2-40B4-BE49-F238E27FC236}">
                <a16:creationId xmlns:a16="http://schemas.microsoft.com/office/drawing/2014/main" id="{9A7D2EE3-C2F2-4C9B-B5B2-C64F3E185C79}"/>
              </a:ext>
            </a:extLst>
          </p:cNvPr>
          <p:cNvSpPr txBox="1"/>
          <p:nvPr/>
        </p:nvSpPr>
        <p:spPr>
          <a:xfrm>
            <a:off x="3007254" y="5570783"/>
            <a:ext cx="3382730" cy="830997"/>
          </a:xfrm>
          <a:prstGeom prst="rect">
            <a:avLst/>
          </a:prstGeom>
          <a:solidFill>
            <a:schemeClr val="accent2">
              <a:lumMod val="20000"/>
              <a:lumOff val="80000"/>
            </a:schemeClr>
          </a:solidFill>
          <a:ln>
            <a:noFill/>
          </a:ln>
        </p:spPr>
        <p:txBody>
          <a:bodyPr wrap="square" rtlCol="0">
            <a:spAutoFit/>
          </a:bodyPr>
          <a:lstStyle/>
          <a:p>
            <a:pPr algn="ctr"/>
            <a:r>
              <a:rPr lang="en-US" sz="2400" dirty="0">
                <a:latin typeface="+mn-lt"/>
              </a:rPr>
              <a:t>High vacuum allows </a:t>
            </a:r>
          </a:p>
          <a:p>
            <a:pPr algn="ctr"/>
            <a:r>
              <a:rPr lang="en-US" sz="2400" dirty="0">
                <a:latin typeface="+mn-lt"/>
              </a:rPr>
              <a:t>sufficient mean free path</a:t>
            </a:r>
            <a:endParaRPr lang="en-US" sz="2400" dirty="0">
              <a:sym typeface="Wingdings" panose="05000000000000000000" pitchFamily="2" charset="2"/>
            </a:endParaRPr>
          </a:p>
        </p:txBody>
      </p:sp>
    </p:spTree>
    <p:extLst>
      <p:ext uri="{BB962C8B-B14F-4D97-AF65-F5344CB8AC3E}">
        <p14:creationId xmlns:p14="http://schemas.microsoft.com/office/powerpoint/2010/main" val="356107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0" grpId="0" animBg="1"/>
      <p:bldP spid="73" grpId="0" animBg="1"/>
      <p:bldP spid="7" grpId="0" animBg="1"/>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6A1D-01C9-4799-A64F-7D70169F818B}"/>
              </a:ext>
            </a:extLst>
          </p:cNvPr>
          <p:cNvSpPr>
            <a:spLocks noGrp="1"/>
          </p:cNvSpPr>
          <p:nvPr>
            <p:ph type="title"/>
          </p:nvPr>
        </p:nvSpPr>
        <p:spPr/>
        <p:txBody>
          <a:bodyPr/>
          <a:lstStyle/>
          <a:p>
            <a:r>
              <a:rPr lang="en-US" dirty="0"/>
              <a:t>Sputtering</a:t>
            </a:r>
          </a:p>
        </p:txBody>
      </p:sp>
      <p:sp>
        <p:nvSpPr>
          <p:cNvPr id="4" name="Date Placeholder 3">
            <a:extLst>
              <a:ext uri="{FF2B5EF4-FFF2-40B4-BE49-F238E27FC236}">
                <a16:creationId xmlns:a16="http://schemas.microsoft.com/office/drawing/2014/main" id="{03ECF4A1-7345-4EA0-92A9-81C0C70817C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6F09E171-4939-4F84-9BBE-5E6518420FBB}"/>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BBC5960B-4C8E-4335-8891-B8009112DFB5}"/>
              </a:ext>
            </a:extLst>
          </p:cNvPr>
          <p:cNvSpPr>
            <a:spLocks noGrp="1"/>
          </p:cNvSpPr>
          <p:nvPr>
            <p:ph type="sldNum" sz="quarter" idx="12"/>
          </p:nvPr>
        </p:nvSpPr>
        <p:spPr/>
        <p:txBody>
          <a:bodyPr/>
          <a:lstStyle/>
          <a:p>
            <a:fld id="{ABF20D17-0043-4445-9B8B-9F103D2306E2}" type="slidenum">
              <a:rPr lang="en-IN" smtClean="0"/>
              <a:pPr/>
              <a:t>39</a:t>
            </a:fld>
            <a:endParaRPr lang="en-IN" dirty="0"/>
          </a:p>
        </p:txBody>
      </p:sp>
      <p:sp>
        <p:nvSpPr>
          <p:cNvPr id="8" name="TextBox 7">
            <a:extLst>
              <a:ext uri="{FF2B5EF4-FFF2-40B4-BE49-F238E27FC236}">
                <a16:creationId xmlns:a16="http://schemas.microsoft.com/office/drawing/2014/main" id="{7AEC0682-DBFB-4AEC-855F-26C71DA51D41}"/>
              </a:ext>
            </a:extLst>
          </p:cNvPr>
          <p:cNvSpPr txBox="1"/>
          <p:nvPr/>
        </p:nvSpPr>
        <p:spPr>
          <a:xfrm>
            <a:off x="88103" y="801303"/>
            <a:ext cx="8742784" cy="461665"/>
          </a:xfrm>
          <a:prstGeom prst="rect">
            <a:avLst/>
          </a:prstGeom>
          <a:noFill/>
        </p:spPr>
        <p:txBody>
          <a:bodyPr wrap="square" rtlCol="0">
            <a:spAutoFit/>
          </a:bodyPr>
          <a:lstStyle/>
          <a:p>
            <a:r>
              <a:rPr lang="en-US" sz="2400" dirty="0">
                <a:solidFill>
                  <a:srgbClr val="000000"/>
                </a:solidFill>
                <a:latin typeface="+mn-lt"/>
                <a:ea typeface="Arial"/>
                <a:cs typeface="Times New Roman" panose="02020603050405020304" pitchFamily="18" charset="0"/>
                <a:sym typeface="Arial"/>
              </a:rPr>
              <a:t>Sputtering is a technique to deposit metals/Insulators on a substrate</a:t>
            </a:r>
          </a:p>
        </p:txBody>
      </p:sp>
      <p:sp>
        <p:nvSpPr>
          <p:cNvPr id="70" name="Content Placeholder 7">
            <a:extLst>
              <a:ext uri="{FF2B5EF4-FFF2-40B4-BE49-F238E27FC236}">
                <a16:creationId xmlns:a16="http://schemas.microsoft.com/office/drawing/2014/main" id="{8D854D77-7243-4C5B-80CB-43DFC8A99918}"/>
              </a:ext>
            </a:extLst>
          </p:cNvPr>
          <p:cNvSpPr txBox="1">
            <a:spLocks/>
          </p:cNvSpPr>
          <p:nvPr/>
        </p:nvSpPr>
        <p:spPr>
          <a:xfrm>
            <a:off x="3383991" y="1241769"/>
            <a:ext cx="5732716" cy="1905138"/>
          </a:xfrm>
          <a:prstGeom prst="rect">
            <a:avLst/>
          </a:prstGeom>
          <a:solidFill>
            <a:schemeClr val="accent1">
              <a:lumMod val="20000"/>
              <a:lumOff val="80000"/>
            </a:schemeClr>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2pPr>
            <a:lvl3pPr marL="8572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SzPct val="120000"/>
              <a:buNone/>
            </a:pPr>
            <a:r>
              <a:rPr lang="en-US" b="1" dirty="0">
                <a:sym typeface="Wingdings" panose="05000000000000000000" pitchFamily="2" charset="2"/>
              </a:rPr>
              <a:t>Magnetron sputtering </a:t>
            </a:r>
            <a:r>
              <a:rPr lang="en-US" dirty="0">
                <a:sym typeface="Wingdings" panose="05000000000000000000" pitchFamily="2" charset="2"/>
              </a:rPr>
              <a:t> </a:t>
            </a:r>
          </a:p>
          <a:p>
            <a:pPr marL="342900" indent="-342900">
              <a:lnSpc>
                <a:spcPct val="100000"/>
              </a:lnSpc>
              <a:spcBef>
                <a:spcPts val="0"/>
              </a:spcBef>
              <a:buSzPct val="120000"/>
              <a:buFont typeface="Calibri" panose="020F0502020204030204" pitchFamily="34" charset="0"/>
              <a:buChar char="•"/>
            </a:pPr>
            <a:r>
              <a:rPr lang="en-US" dirty="0">
                <a:solidFill>
                  <a:srgbClr val="000000"/>
                </a:solidFill>
                <a:cs typeface="Arial"/>
                <a:sym typeface="Wingdings" panose="05000000000000000000" pitchFamily="2" charset="2"/>
              </a:rPr>
              <a:t>Magnet keeps high density of sputtering ions, leads higher efficiency</a:t>
            </a:r>
          </a:p>
          <a:p>
            <a:pPr marL="342900" indent="-342900">
              <a:lnSpc>
                <a:spcPct val="100000"/>
              </a:lnSpc>
              <a:spcBef>
                <a:spcPts val="0"/>
              </a:spcBef>
              <a:buSzPct val="120000"/>
              <a:buFont typeface="Calibri" panose="020F0502020204030204" pitchFamily="34" charset="0"/>
              <a:buChar char="•"/>
            </a:pPr>
            <a:r>
              <a:rPr lang="en-US" dirty="0">
                <a:solidFill>
                  <a:srgbClr val="000000"/>
                </a:solidFill>
                <a:cs typeface="Arial"/>
                <a:sym typeface="Wingdings" panose="05000000000000000000" pitchFamily="2" charset="2"/>
              </a:rPr>
              <a:t>Inelastic collision between </a:t>
            </a:r>
            <a:r>
              <a:rPr lang="en-US" dirty="0" err="1">
                <a:solidFill>
                  <a:srgbClr val="000000"/>
                </a:solidFill>
                <a:cs typeface="Arial"/>
                <a:sym typeface="Wingdings" panose="05000000000000000000" pitchFamily="2" charset="2"/>
              </a:rPr>
              <a:t>Ar</a:t>
            </a:r>
            <a:r>
              <a:rPr lang="en-US" dirty="0">
                <a:solidFill>
                  <a:srgbClr val="000000"/>
                </a:solidFill>
                <a:cs typeface="Arial"/>
                <a:sym typeface="Wingdings" panose="05000000000000000000" pitchFamily="2" charset="2"/>
              </a:rPr>
              <a:t>+ ions and target atoms </a:t>
            </a:r>
          </a:p>
          <a:p>
            <a:pPr marL="0" indent="0" algn="ctr">
              <a:lnSpc>
                <a:spcPct val="100000"/>
              </a:lnSpc>
              <a:spcBef>
                <a:spcPts val="0"/>
              </a:spcBef>
              <a:buSzPct val="120000"/>
              <a:buNone/>
            </a:pPr>
            <a:endParaRPr lang="en-US" dirty="0"/>
          </a:p>
          <a:p>
            <a:pPr marL="0" indent="0" algn="ctr">
              <a:lnSpc>
                <a:spcPct val="100000"/>
              </a:lnSpc>
              <a:spcBef>
                <a:spcPts val="0"/>
              </a:spcBef>
              <a:buSzPct val="120000"/>
              <a:buNone/>
            </a:pPr>
            <a:endParaRPr lang="en-US" dirty="0">
              <a:solidFill>
                <a:srgbClr val="000000"/>
              </a:solidFill>
              <a:ea typeface="Arial"/>
            </a:endParaRPr>
          </a:p>
        </p:txBody>
      </p:sp>
      <p:sp>
        <p:nvSpPr>
          <p:cNvPr id="73" name="TextBox 72">
            <a:extLst>
              <a:ext uri="{FF2B5EF4-FFF2-40B4-BE49-F238E27FC236}">
                <a16:creationId xmlns:a16="http://schemas.microsoft.com/office/drawing/2014/main" id="{9483FBB3-E186-4C76-8D15-38376482CA24}"/>
              </a:ext>
            </a:extLst>
          </p:cNvPr>
          <p:cNvSpPr txBox="1"/>
          <p:nvPr/>
        </p:nvSpPr>
        <p:spPr>
          <a:xfrm>
            <a:off x="171616" y="4843729"/>
            <a:ext cx="3231036" cy="830997"/>
          </a:xfrm>
          <a:prstGeom prst="rect">
            <a:avLst/>
          </a:prstGeom>
          <a:noFill/>
          <a:ln>
            <a:solidFill>
              <a:schemeClr val="accent2">
                <a:lumMod val="50000"/>
              </a:schemeClr>
            </a:solidFill>
          </a:ln>
        </p:spPr>
        <p:txBody>
          <a:bodyPr wrap="square">
            <a:spAutoFit/>
          </a:bodyPr>
          <a:lstStyle/>
          <a:p>
            <a:pPr algn="ctr">
              <a:buSzPct val="120000"/>
            </a:pPr>
            <a:r>
              <a:rPr lang="en-US" sz="2400" dirty="0">
                <a:latin typeface="+mn-lt"/>
                <a:cs typeface="Times New Roman" panose="02020603050405020304" pitchFamily="18" charset="0"/>
              </a:rPr>
              <a:t>DC </a:t>
            </a:r>
            <a:r>
              <a:rPr lang="en-US" sz="2400" dirty="0">
                <a:cs typeface="Times New Roman" panose="02020603050405020304" pitchFamily="18" charset="0"/>
              </a:rPr>
              <a:t>-</a:t>
            </a:r>
            <a:r>
              <a:rPr lang="en-US" sz="2400" dirty="0">
                <a:latin typeface="+mn-lt"/>
                <a:cs typeface="Times New Roman" panose="02020603050405020304" pitchFamily="18" charset="0"/>
              </a:rPr>
              <a:t> Metal deposition</a:t>
            </a:r>
          </a:p>
          <a:p>
            <a:pPr algn="ctr">
              <a:buSzPct val="120000"/>
            </a:pPr>
            <a:r>
              <a:rPr lang="en-US" sz="2400" dirty="0">
                <a:latin typeface="+mn-lt"/>
                <a:cs typeface="Times New Roman" panose="02020603050405020304" pitchFamily="18" charset="0"/>
              </a:rPr>
              <a:t>RF - Insulator deposition</a:t>
            </a:r>
          </a:p>
        </p:txBody>
      </p:sp>
      <p:pic>
        <p:nvPicPr>
          <p:cNvPr id="78" name="Content Placeholder 7">
            <a:extLst>
              <a:ext uri="{FF2B5EF4-FFF2-40B4-BE49-F238E27FC236}">
                <a16:creationId xmlns:a16="http://schemas.microsoft.com/office/drawing/2014/main" id="{157EA8F2-2881-4282-AEE9-9CDA8E651E04}"/>
              </a:ext>
            </a:extLst>
          </p:cNvPr>
          <p:cNvPicPr>
            <a:picLocks noGrp="1" noChangeAspect="1"/>
          </p:cNvPicPr>
          <p:nvPr>
            <p:ph idx="1"/>
          </p:nvPr>
        </p:nvPicPr>
        <p:blipFill rotWithShape="1">
          <a:blip r:embed="rId3"/>
          <a:srcRect t="12872"/>
          <a:stretch/>
        </p:blipFill>
        <p:spPr>
          <a:xfrm>
            <a:off x="49842" y="1248581"/>
            <a:ext cx="3296825" cy="3146799"/>
          </a:xfrm>
        </p:spPr>
      </p:pic>
      <p:sp>
        <p:nvSpPr>
          <p:cNvPr id="7" name="TextBox 6">
            <a:extLst>
              <a:ext uri="{FF2B5EF4-FFF2-40B4-BE49-F238E27FC236}">
                <a16:creationId xmlns:a16="http://schemas.microsoft.com/office/drawing/2014/main" id="{97816588-5A47-430F-AC83-E7FDD0916D46}"/>
              </a:ext>
            </a:extLst>
          </p:cNvPr>
          <p:cNvSpPr txBox="1"/>
          <p:nvPr/>
        </p:nvSpPr>
        <p:spPr>
          <a:xfrm>
            <a:off x="88103" y="5707576"/>
            <a:ext cx="3850291" cy="830997"/>
          </a:xfrm>
          <a:prstGeom prst="rect">
            <a:avLst/>
          </a:prstGeom>
          <a:solidFill>
            <a:schemeClr val="accent2">
              <a:lumMod val="20000"/>
              <a:lumOff val="80000"/>
            </a:schemeClr>
          </a:solidFill>
        </p:spPr>
        <p:txBody>
          <a:bodyPr wrap="square" rtlCol="0">
            <a:spAutoFit/>
          </a:bodyPr>
          <a:lstStyle/>
          <a:p>
            <a:pPr algn="ctr"/>
            <a:r>
              <a:rPr lang="en-US" sz="2400" dirty="0">
                <a:latin typeface="+mn-lt"/>
              </a:rPr>
              <a:t>Chamber pressure </a:t>
            </a:r>
          </a:p>
          <a:p>
            <a:pPr algn="ctr"/>
            <a:r>
              <a:rPr lang="en-US" sz="2400" dirty="0">
                <a:latin typeface="+mn-lt"/>
              </a:rPr>
              <a:t>10e-9 mbar with turbo pump</a:t>
            </a:r>
          </a:p>
        </p:txBody>
      </p:sp>
      <p:sp>
        <p:nvSpPr>
          <p:cNvPr id="12" name="TextBox 11">
            <a:extLst>
              <a:ext uri="{FF2B5EF4-FFF2-40B4-BE49-F238E27FC236}">
                <a16:creationId xmlns:a16="http://schemas.microsoft.com/office/drawing/2014/main" id="{3096E7CE-E312-4DE8-9F4E-8F3D05FDEEBF}"/>
              </a:ext>
            </a:extLst>
          </p:cNvPr>
          <p:cNvSpPr txBox="1"/>
          <p:nvPr/>
        </p:nvSpPr>
        <p:spPr>
          <a:xfrm>
            <a:off x="5953290" y="6086400"/>
            <a:ext cx="2950594" cy="461665"/>
          </a:xfrm>
          <a:prstGeom prst="rect">
            <a:avLst/>
          </a:prstGeom>
          <a:noFill/>
        </p:spPr>
        <p:txBody>
          <a:bodyPr wrap="square" rtlCol="0">
            <a:spAutoFit/>
          </a:bodyPr>
          <a:lstStyle/>
          <a:p>
            <a:pPr algn="ctr"/>
            <a:r>
              <a:rPr lang="en-US" sz="2400" dirty="0">
                <a:latin typeface="+mn-lt"/>
              </a:rPr>
              <a:t>Magnetron sputtering</a:t>
            </a:r>
          </a:p>
        </p:txBody>
      </p:sp>
      <p:pic>
        <p:nvPicPr>
          <p:cNvPr id="16" name="Picture 15">
            <a:extLst>
              <a:ext uri="{FF2B5EF4-FFF2-40B4-BE49-F238E27FC236}">
                <a16:creationId xmlns:a16="http://schemas.microsoft.com/office/drawing/2014/main" id="{8209286D-6CFF-4094-86AF-C822ADB2AA6E}"/>
              </a:ext>
            </a:extLst>
          </p:cNvPr>
          <p:cNvPicPr>
            <a:picLocks noChangeAspect="1"/>
          </p:cNvPicPr>
          <p:nvPr/>
        </p:nvPicPr>
        <p:blipFill rotWithShape="1">
          <a:blip r:embed="rId4"/>
          <a:srcRect r="30318"/>
          <a:stretch/>
        </p:blipFill>
        <p:spPr>
          <a:xfrm rot="5400000">
            <a:off x="3599772" y="3656660"/>
            <a:ext cx="1905137" cy="2050532"/>
          </a:xfrm>
          <a:prstGeom prst="rect">
            <a:avLst/>
          </a:prstGeom>
        </p:spPr>
      </p:pic>
      <p:sp>
        <p:nvSpPr>
          <p:cNvPr id="17" name="TextBox 16">
            <a:extLst>
              <a:ext uri="{FF2B5EF4-FFF2-40B4-BE49-F238E27FC236}">
                <a16:creationId xmlns:a16="http://schemas.microsoft.com/office/drawing/2014/main" id="{8AC44DAB-E00B-48E3-972D-7C97ACE7B6E2}"/>
              </a:ext>
            </a:extLst>
          </p:cNvPr>
          <p:cNvSpPr txBox="1"/>
          <p:nvPr/>
        </p:nvSpPr>
        <p:spPr>
          <a:xfrm>
            <a:off x="3383990" y="3155318"/>
            <a:ext cx="5732717" cy="461665"/>
          </a:xfrm>
          <a:prstGeom prst="rect">
            <a:avLst/>
          </a:prstGeom>
          <a:solidFill>
            <a:schemeClr val="accent2">
              <a:lumMod val="20000"/>
              <a:lumOff val="80000"/>
            </a:schemeClr>
          </a:solidFill>
          <a:ln>
            <a:noFill/>
          </a:ln>
        </p:spPr>
        <p:txBody>
          <a:bodyPr wrap="square" rtlCol="0">
            <a:spAutoFit/>
          </a:bodyPr>
          <a:lstStyle/>
          <a:p>
            <a:pPr algn="ctr"/>
            <a:r>
              <a:rPr lang="en-US" sz="2400" dirty="0">
                <a:latin typeface="+mn-lt"/>
              </a:rPr>
              <a:t>High vacuum leads sufficient mean free path</a:t>
            </a:r>
            <a:endParaRPr lang="en-US" sz="2400" dirty="0">
              <a:sym typeface="Wingdings" panose="05000000000000000000" pitchFamily="2" charset="2"/>
            </a:endParaRPr>
          </a:p>
        </p:txBody>
      </p:sp>
      <p:sp>
        <p:nvSpPr>
          <p:cNvPr id="13" name="TextBox 12">
            <a:extLst>
              <a:ext uri="{FF2B5EF4-FFF2-40B4-BE49-F238E27FC236}">
                <a16:creationId xmlns:a16="http://schemas.microsoft.com/office/drawing/2014/main" id="{71B93BB4-1203-48C6-92A6-118173F1E26F}"/>
              </a:ext>
            </a:extLst>
          </p:cNvPr>
          <p:cNvSpPr txBox="1"/>
          <p:nvPr/>
        </p:nvSpPr>
        <p:spPr>
          <a:xfrm>
            <a:off x="3988933" y="5604634"/>
            <a:ext cx="1126813" cy="461665"/>
          </a:xfrm>
          <a:prstGeom prst="rect">
            <a:avLst/>
          </a:prstGeom>
          <a:noFill/>
        </p:spPr>
        <p:txBody>
          <a:bodyPr wrap="square" rtlCol="0">
            <a:spAutoFit/>
          </a:bodyPr>
          <a:lstStyle/>
          <a:p>
            <a:pPr algn="ctr"/>
            <a:r>
              <a:rPr lang="en-US" sz="2400" dirty="0">
                <a:latin typeface="+mn-lt"/>
              </a:rPr>
              <a:t>Targets</a:t>
            </a:r>
          </a:p>
        </p:txBody>
      </p:sp>
      <p:sp>
        <p:nvSpPr>
          <p:cNvPr id="14" name="TextBox 13">
            <a:extLst>
              <a:ext uri="{FF2B5EF4-FFF2-40B4-BE49-F238E27FC236}">
                <a16:creationId xmlns:a16="http://schemas.microsoft.com/office/drawing/2014/main" id="{D1901780-DBFF-4875-9AFD-FEE748990A1F}"/>
              </a:ext>
            </a:extLst>
          </p:cNvPr>
          <p:cNvSpPr txBox="1"/>
          <p:nvPr/>
        </p:nvSpPr>
        <p:spPr>
          <a:xfrm>
            <a:off x="779713" y="4330332"/>
            <a:ext cx="1832884" cy="461665"/>
          </a:xfrm>
          <a:prstGeom prst="rect">
            <a:avLst/>
          </a:prstGeom>
          <a:noFill/>
        </p:spPr>
        <p:txBody>
          <a:bodyPr wrap="square" rtlCol="0">
            <a:spAutoFit/>
          </a:bodyPr>
          <a:lstStyle/>
          <a:p>
            <a:pPr algn="ctr"/>
            <a:r>
              <a:rPr lang="en-US" sz="2400" dirty="0">
                <a:latin typeface="+mn-lt"/>
              </a:rPr>
              <a:t>Sputtering</a:t>
            </a:r>
          </a:p>
        </p:txBody>
      </p:sp>
      <p:pic>
        <p:nvPicPr>
          <p:cNvPr id="10" name="Picture 9">
            <a:extLst>
              <a:ext uri="{FF2B5EF4-FFF2-40B4-BE49-F238E27FC236}">
                <a16:creationId xmlns:a16="http://schemas.microsoft.com/office/drawing/2014/main" id="{A23AD041-BD10-4D56-B52C-E00BF1A75723}"/>
              </a:ext>
            </a:extLst>
          </p:cNvPr>
          <p:cNvPicPr>
            <a:picLocks noChangeAspect="1"/>
          </p:cNvPicPr>
          <p:nvPr/>
        </p:nvPicPr>
        <p:blipFill rotWithShape="1">
          <a:blip r:embed="rId5"/>
          <a:srcRect l="756" t="2446" r="3424" b="3150"/>
          <a:stretch/>
        </p:blipFill>
        <p:spPr>
          <a:xfrm>
            <a:off x="5674038" y="3733476"/>
            <a:ext cx="3397127" cy="2454435"/>
          </a:xfrm>
          <a:prstGeom prst="rect">
            <a:avLst/>
          </a:prstGeom>
        </p:spPr>
      </p:pic>
    </p:spTree>
    <p:extLst>
      <p:ext uri="{BB962C8B-B14F-4D97-AF65-F5344CB8AC3E}">
        <p14:creationId xmlns:p14="http://schemas.microsoft.com/office/powerpoint/2010/main" val="175641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0" grpId="0" animBg="1"/>
      <p:bldP spid="73" grpId="0" animBg="1"/>
      <p:bldP spid="7"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51225" y="19350"/>
            <a:ext cx="9143999" cy="1022228"/>
          </a:xfrm>
          <a:prstGeom prst="rect">
            <a:avLst/>
          </a:prstGeom>
          <a:noFill/>
          <a:ln>
            <a:noFill/>
          </a:ln>
        </p:spPr>
        <p:txBody>
          <a:bodyPr spcFirstLastPara="1" vert="horz" wrap="square" lIns="74263" tIns="37122" rIns="74263" bIns="37122" rtlCol="0" anchor="ctr" anchorCtr="0">
            <a:normAutofit/>
          </a:bodyPr>
          <a:lstStyle/>
          <a:p>
            <a:pPr>
              <a:spcBef>
                <a:spcPts val="0"/>
              </a:spcBef>
              <a:buClr>
                <a:schemeClr val="dk1"/>
              </a:buClr>
              <a:buSzPts val="4400"/>
            </a:pPr>
            <a:r>
              <a:rPr lang="en-IN" dirty="0"/>
              <a:t>Introduction</a:t>
            </a:r>
            <a:endParaRPr dirty="0"/>
          </a:p>
        </p:txBody>
      </p:sp>
      <p:sp>
        <p:nvSpPr>
          <p:cNvPr id="5" name="Date Placeholder 4">
            <a:extLst>
              <a:ext uri="{FF2B5EF4-FFF2-40B4-BE49-F238E27FC236}">
                <a16:creationId xmlns:a16="http://schemas.microsoft.com/office/drawing/2014/main" id="{49847CE6-AC73-4AE0-B9C1-2F1C6775E5D8}"/>
              </a:ext>
            </a:extLst>
          </p:cNvPr>
          <p:cNvSpPr>
            <a:spLocks noGrp="1"/>
          </p:cNvSpPr>
          <p:nvPr>
            <p:ph type="dt" sz="half" idx="10"/>
          </p:nvPr>
        </p:nvSpPr>
        <p:spPr/>
        <p:txBody>
          <a:bodyPr/>
          <a:lstStyle/>
          <a:p>
            <a:r>
              <a:rPr lang="en-US"/>
              <a:t>M Mohanlal Naik</a:t>
            </a:r>
            <a:endParaRPr lang="en-IN" dirty="0"/>
          </a:p>
        </p:txBody>
      </p:sp>
      <p:sp>
        <p:nvSpPr>
          <p:cNvPr id="6" name="Footer Placeholder 5">
            <a:extLst>
              <a:ext uri="{FF2B5EF4-FFF2-40B4-BE49-F238E27FC236}">
                <a16:creationId xmlns:a16="http://schemas.microsoft.com/office/drawing/2014/main" id="{B65AB6F1-7024-44DB-9498-EEE654AFEAE9}"/>
              </a:ext>
            </a:extLst>
          </p:cNvPr>
          <p:cNvSpPr>
            <a:spLocks noGrp="1"/>
          </p:cNvSpPr>
          <p:nvPr>
            <p:ph type="ftr" sz="quarter" idx="11"/>
          </p:nvPr>
        </p:nvSpPr>
        <p:spPr>
          <a:xfrm>
            <a:off x="3028950" y="6473525"/>
            <a:ext cx="3086100" cy="365125"/>
          </a:xfrm>
        </p:spPr>
        <p:txBody>
          <a:bodyPr/>
          <a:lstStyle/>
          <a:p>
            <a:r>
              <a:rPr lang="en-IN" dirty="0"/>
              <a:t>IISER Bhopal</a:t>
            </a:r>
          </a:p>
        </p:txBody>
      </p:sp>
      <p:sp>
        <p:nvSpPr>
          <p:cNvPr id="7" name="Slide Number Placeholder 6">
            <a:extLst>
              <a:ext uri="{FF2B5EF4-FFF2-40B4-BE49-F238E27FC236}">
                <a16:creationId xmlns:a16="http://schemas.microsoft.com/office/drawing/2014/main" id="{83B83057-FE08-41BF-8B9A-A989D094F63A}"/>
              </a:ext>
            </a:extLst>
          </p:cNvPr>
          <p:cNvSpPr>
            <a:spLocks noGrp="1"/>
          </p:cNvSpPr>
          <p:nvPr>
            <p:ph type="sldNum" sz="quarter" idx="12"/>
          </p:nvPr>
        </p:nvSpPr>
        <p:spPr/>
        <p:txBody>
          <a:bodyPr/>
          <a:lstStyle/>
          <a:p>
            <a:fld id="{ABF20D17-0043-4445-9B8B-9F103D2306E2}" type="slidenum">
              <a:rPr lang="en-IN" smtClean="0"/>
              <a:pPr/>
              <a:t>4</a:t>
            </a:fld>
            <a:endParaRPr lang="en-IN" dirty="0"/>
          </a:p>
        </p:txBody>
      </p:sp>
      <p:pic>
        <p:nvPicPr>
          <p:cNvPr id="4" name="Picture 3">
            <a:extLst>
              <a:ext uri="{FF2B5EF4-FFF2-40B4-BE49-F238E27FC236}">
                <a16:creationId xmlns:a16="http://schemas.microsoft.com/office/drawing/2014/main" id="{62EB9207-F3D8-4AD7-B388-8B2743882A87}"/>
              </a:ext>
            </a:extLst>
          </p:cNvPr>
          <p:cNvPicPr>
            <a:picLocks noChangeAspect="1"/>
          </p:cNvPicPr>
          <p:nvPr/>
        </p:nvPicPr>
        <p:blipFill>
          <a:blip r:embed="rId5"/>
          <a:stretch>
            <a:fillRect/>
          </a:stretch>
        </p:blipFill>
        <p:spPr>
          <a:xfrm>
            <a:off x="2378890" y="1683914"/>
            <a:ext cx="3324767" cy="2441018"/>
          </a:xfrm>
          <a:prstGeom prst="rect">
            <a:avLst/>
          </a:prstGeom>
        </p:spPr>
      </p:pic>
      <p:sp>
        <p:nvSpPr>
          <p:cNvPr id="8" name="TextBox 7">
            <a:extLst>
              <a:ext uri="{FF2B5EF4-FFF2-40B4-BE49-F238E27FC236}">
                <a16:creationId xmlns:a16="http://schemas.microsoft.com/office/drawing/2014/main" id="{0DC883D0-562F-4436-8712-1E1CAFF77CEE}"/>
              </a:ext>
            </a:extLst>
          </p:cNvPr>
          <p:cNvSpPr txBox="1"/>
          <p:nvPr/>
        </p:nvSpPr>
        <p:spPr>
          <a:xfrm>
            <a:off x="6006199" y="1383045"/>
            <a:ext cx="2995820" cy="1938992"/>
          </a:xfrm>
          <a:prstGeom prst="rect">
            <a:avLst/>
          </a:prstGeom>
          <a:solidFill>
            <a:schemeClr val="accent1">
              <a:lumMod val="20000"/>
              <a:lumOff val="80000"/>
            </a:schemeClr>
          </a:solidFill>
        </p:spPr>
        <p:txBody>
          <a:bodyPr wrap="square" rtlCol="0">
            <a:spAutoFit/>
          </a:bodyPr>
          <a:lstStyle/>
          <a:p>
            <a:pPr algn="ctr"/>
            <a:r>
              <a:rPr lang="en-US" sz="2400" b="1" dirty="0">
                <a:latin typeface="+mn-lt"/>
              </a:rPr>
              <a:t>P (or) N</a:t>
            </a:r>
            <a:r>
              <a:rPr lang="en-US" sz="2400" dirty="0">
                <a:latin typeface="+mn-lt"/>
              </a:rPr>
              <a:t> </a:t>
            </a:r>
            <a:r>
              <a:rPr lang="en-US" sz="2400" dirty="0">
                <a:latin typeface="+mn-lt"/>
                <a:sym typeface="Wingdings" panose="05000000000000000000" pitchFamily="2" charset="2"/>
              </a:rPr>
              <a:t> +/- Electric    potential from EEG 	</a:t>
            </a:r>
          </a:p>
          <a:p>
            <a:pPr algn="ctr"/>
            <a:r>
              <a:rPr lang="en-US" sz="2400" b="1" dirty="0">
                <a:latin typeface="+mn-lt"/>
                <a:sym typeface="Wingdings" panose="05000000000000000000" pitchFamily="2" charset="2"/>
              </a:rPr>
              <a:t>100</a:t>
            </a:r>
            <a:r>
              <a:rPr lang="en-US" sz="2400" dirty="0">
                <a:latin typeface="+mn-lt"/>
                <a:sym typeface="Wingdings" panose="05000000000000000000" pitchFamily="2" charset="2"/>
              </a:rPr>
              <a:t>  Time period of signal in milli second</a:t>
            </a:r>
          </a:p>
          <a:p>
            <a:pPr algn="ctr"/>
            <a:r>
              <a:rPr lang="en-US" sz="2400" dirty="0">
                <a:latin typeface="+mn-lt"/>
                <a:sym typeface="Wingdings" panose="05000000000000000000" pitchFamily="2" charset="2"/>
              </a:rPr>
              <a:t>    </a:t>
            </a:r>
            <a:r>
              <a:rPr lang="en-US" sz="2400" b="1" dirty="0">
                <a:latin typeface="+mn-lt"/>
                <a:sym typeface="Wingdings" panose="05000000000000000000" pitchFamily="2" charset="2"/>
              </a:rPr>
              <a:t>m </a:t>
            </a:r>
            <a:r>
              <a:rPr lang="en-US" sz="2400" dirty="0">
                <a:latin typeface="+mn-lt"/>
                <a:sym typeface="Wingdings" panose="05000000000000000000" pitchFamily="2" charset="2"/>
              </a:rPr>
              <a:t> Magnetic field</a:t>
            </a:r>
            <a:endParaRPr lang="en-US" sz="2400" dirty="0">
              <a:latin typeface="+mn-lt"/>
            </a:endParaRPr>
          </a:p>
        </p:txBody>
      </p:sp>
      <p:pic>
        <p:nvPicPr>
          <p:cNvPr id="14" name="Picture 13">
            <a:extLst>
              <a:ext uri="{FF2B5EF4-FFF2-40B4-BE49-F238E27FC236}">
                <a16:creationId xmlns:a16="http://schemas.microsoft.com/office/drawing/2014/main" id="{25729E7F-F8B6-4ABC-9E04-59018289E096}"/>
              </a:ext>
            </a:extLst>
          </p:cNvPr>
          <p:cNvPicPr>
            <a:picLocks noChangeAspect="1"/>
          </p:cNvPicPr>
          <p:nvPr/>
        </p:nvPicPr>
        <p:blipFill rotWithShape="1">
          <a:blip r:embed="rId6"/>
          <a:srcRect r="47768"/>
          <a:stretch/>
        </p:blipFill>
        <p:spPr>
          <a:xfrm>
            <a:off x="2226545" y="4066451"/>
            <a:ext cx="2268298" cy="2452280"/>
          </a:xfrm>
          <a:prstGeom prst="rect">
            <a:avLst/>
          </a:prstGeom>
        </p:spPr>
      </p:pic>
      <p:pic>
        <p:nvPicPr>
          <p:cNvPr id="31" name="Picture 30">
            <a:extLst>
              <a:ext uri="{FF2B5EF4-FFF2-40B4-BE49-F238E27FC236}">
                <a16:creationId xmlns:a16="http://schemas.microsoft.com/office/drawing/2014/main" id="{5CDC120B-C4BA-4377-8B63-668AB89AF093}"/>
              </a:ext>
            </a:extLst>
          </p:cNvPr>
          <p:cNvPicPr>
            <a:picLocks noChangeAspect="1"/>
          </p:cNvPicPr>
          <p:nvPr/>
        </p:nvPicPr>
        <p:blipFill>
          <a:blip r:embed="rId7"/>
          <a:stretch>
            <a:fillRect/>
          </a:stretch>
        </p:blipFill>
        <p:spPr>
          <a:xfrm>
            <a:off x="167942" y="2143068"/>
            <a:ext cx="1983959" cy="1780062"/>
          </a:xfrm>
          <a:prstGeom prst="rect">
            <a:avLst/>
          </a:prstGeom>
        </p:spPr>
      </p:pic>
      <p:pic>
        <p:nvPicPr>
          <p:cNvPr id="33" name="Picture 32">
            <a:extLst>
              <a:ext uri="{FF2B5EF4-FFF2-40B4-BE49-F238E27FC236}">
                <a16:creationId xmlns:a16="http://schemas.microsoft.com/office/drawing/2014/main" id="{C7581645-894D-458A-BBB8-66BC00C4ED24}"/>
              </a:ext>
            </a:extLst>
          </p:cNvPr>
          <p:cNvPicPr>
            <a:picLocks noChangeAspect="1"/>
          </p:cNvPicPr>
          <p:nvPr/>
        </p:nvPicPr>
        <p:blipFill>
          <a:blip r:embed="rId8"/>
          <a:stretch>
            <a:fillRect/>
          </a:stretch>
        </p:blipFill>
        <p:spPr>
          <a:xfrm>
            <a:off x="215269" y="4304318"/>
            <a:ext cx="1972653" cy="1706923"/>
          </a:xfrm>
          <a:prstGeom prst="rect">
            <a:avLst/>
          </a:prstGeom>
        </p:spPr>
      </p:pic>
      <p:sp>
        <p:nvSpPr>
          <p:cNvPr id="37" name="TextBox 36">
            <a:extLst>
              <a:ext uri="{FF2B5EF4-FFF2-40B4-BE49-F238E27FC236}">
                <a16:creationId xmlns:a16="http://schemas.microsoft.com/office/drawing/2014/main" id="{52299B86-9C96-4F03-A523-E37FA31E8BE2}"/>
              </a:ext>
            </a:extLst>
          </p:cNvPr>
          <p:cNvSpPr txBox="1"/>
          <p:nvPr/>
        </p:nvSpPr>
        <p:spPr>
          <a:xfrm>
            <a:off x="167942" y="1712181"/>
            <a:ext cx="2117970" cy="430887"/>
          </a:xfrm>
          <a:prstGeom prst="rect">
            <a:avLst/>
          </a:prstGeom>
          <a:solidFill>
            <a:schemeClr val="accent1">
              <a:lumMod val="20000"/>
              <a:lumOff val="80000"/>
            </a:schemeClr>
          </a:solidFill>
        </p:spPr>
        <p:txBody>
          <a:bodyPr wrap="square" rtlCol="0">
            <a:spAutoFit/>
          </a:bodyPr>
          <a:lstStyle/>
          <a:p>
            <a:pPr algn="ctr"/>
            <a:r>
              <a:rPr lang="en-US" sz="2200" dirty="0">
                <a:latin typeface="+mn-lt"/>
                <a:cs typeface="Times New Roman" panose="02020603050405020304" pitchFamily="18" charset="0"/>
              </a:rPr>
              <a:t>Electric potential </a:t>
            </a:r>
          </a:p>
        </p:txBody>
      </p:sp>
      <p:sp>
        <p:nvSpPr>
          <p:cNvPr id="38" name="TextBox 37">
            <a:extLst>
              <a:ext uri="{FF2B5EF4-FFF2-40B4-BE49-F238E27FC236}">
                <a16:creationId xmlns:a16="http://schemas.microsoft.com/office/drawing/2014/main" id="{E75A97C0-2063-4DCD-BA19-0EE6C84BA7F4}"/>
              </a:ext>
            </a:extLst>
          </p:cNvPr>
          <p:cNvSpPr txBox="1"/>
          <p:nvPr/>
        </p:nvSpPr>
        <p:spPr>
          <a:xfrm>
            <a:off x="242585" y="6015920"/>
            <a:ext cx="1922684" cy="430887"/>
          </a:xfrm>
          <a:prstGeom prst="rect">
            <a:avLst/>
          </a:prstGeom>
          <a:solidFill>
            <a:schemeClr val="accent1">
              <a:lumMod val="20000"/>
              <a:lumOff val="80000"/>
            </a:schemeClr>
          </a:solidFill>
        </p:spPr>
        <p:txBody>
          <a:bodyPr wrap="square" rtlCol="0">
            <a:spAutoFit/>
          </a:bodyPr>
          <a:lstStyle/>
          <a:p>
            <a:pPr algn="ctr"/>
            <a:r>
              <a:rPr lang="en-US" sz="2200" dirty="0">
                <a:latin typeface="+mn-lt"/>
                <a:cs typeface="Times New Roman" panose="02020603050405020304" pitchFamily="18" charset="0"/>
              </a:rPr>
              <a:t>Magnetic field </a:t>
            </a:r>
          </a:p>
        </p:txBody>
      </p:sp>
      <p:pic>
        <p:nvPicPr>
          <p:cNvPr id="35" name="Picture 34">
            <a:extLst>
              <a:ext uri="{FF2B5EF4-FFF2-40B4-BE49-F238E27FC236}">
                <a16:creationId xmlns:a16="http://schemas.microsoft.com/office/drawing/2014/main" id="{63682F02-06DF-44CB-BEA3-9A865ABB8BB4}"/>
              </a:ext>
            </a:extLst>
          </p:cNvPr>
          <p:cNvPicPr>
            <a:picLocks noChangeAspect="1"/>
          </p:cNvPicPr>
          <p:nvPr/>
        </p:nvPicPr>
        <p:blipFill>
          <a:blip r:embed="rId9"/>
          <a:stretch>
            <a:fillRect/>
          </a:stretch>
        </p:blipFill>
        <p:spPr>
          <a:xfrm>
            <a:off x="6027240" y="4264433"/>
            <a:ext cx="2889100" cy="2256027"/>
          </a:xfrm>
          <a:prstGeom prst="rect">
            <a:avLst/>
          </a:prstGeom>
        </p:spPr>
      </p:pic>
      <p:sp>
        <p:nvSpPr>
          <p:cNvPr id="44" name="Google Shape;264;p10">
            <a:extLst>
              <a:ext uri="{FF2B5EF4-FFF2-40B4-BE49-F238E27FC236}">
                <a16:creationId xmlns:a16="http://schemas.microsoft.com/office/drawing/2014/main" id="{A52F3E02-ADA4-43E2-80C3-E69C28351C72}"/>
              </a:ext>
            </a:extLst>
          </p:cNvPr>
          <p:cNvSpPr txBox="1">
            <a:spLocks/>
          </p:cNvSpPr>
          <p:nvPr/>
        </p:nvSpPr>
        <p:spPr>
          <a:xfrm>
            <a:off x="100584" y="865909"/>
            <a:ext cx="8942832" cy="825813"/>
          </a:xfrm>
          <a:prstGeom prst="rect">
            <a:avLst/>
          </a:prstGeom>
          <a:noFill/>
          <a:ln>
            <a:noFill/>
          </a:ln>
        </p:spPr>
        <p:txBody>
          <a:bodyPr spcFirstLastPara="1" vert="horz" wrap="square" lIns="74250" tIns="37100" rIns="74250" bIns="37100"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2pPr>
            <a:lvl3pPr marL="8572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spcBef>
                <a:spcPts val="0"/>
              </a:spcBef>
              <a:buSzPct val="120000"/>
              <a:buFont typeface="Calibri" panose="020F0502020204030204" pitchFamily="34" charset="0"/>
              <a:buChar char="•"/>
            </a:pPr>
            <a:r>
              <a:rPr lang="en-US" sz="2400" dirty="0">
                <a:solidFill>
                  <a:srgbClr val="000000"/>
                </a:solidFill>
                <a:cs typeface="Arial"/>
                <a:sym typeface="Arial"/>
              </a:rPr>
              <a:t>First measurement of magnetic field of a human brain was captured by David Cohen  (Cohen, 1972) from MIT</a:t>
            </a:r>
            <a:endParaRPr lang="en-US" dirty="0">
              <a:solidFill>
                <a:srgbClr val="000000"/>
              </a:solidFill>
              <a:cs typeface="Arial"/>
              <a:sym typeface="Arial"/>
            </a:endParaRPr>
          </a:p>
        </p:txBody>
      </p:sp>
      <p:pic>
        <p:nvPicPr>
          <p:cNvPr id="16" name="Picture 15">
            <a:extLst>
              <a:ext uri="{FF2B5EF4-FFF2-40B4-BE49-F238E27FC236}">
                <a16:creationId xmlns:a16="http://schemas.microsoft.com/office/drawing/2014/main" id="{E0D50EB9-3C90-4023-B777-02AE6C2EF49D}"/>
              </a:ext>
            </a:extLst>
          </p:cNvPr>
          <p:cNvPicPr>
            <a:picLocks noChangeAspect="1"/>
          </p:cNvPicPr>
          <p:nvPr/>
        </p:nvPicPr>
        <p:blipFill rotWithShape="1">
          <a:blip r:embed="rId6"/>
          <a:srcRect l="54835"/>
          <a:stretch/>
        </p:blipFill>
        <p:spPr>
          <a:xfrm>
            <a:off x="4572000" y="4383919"/>
            <a:ext cx="1455240" cy="1819451"/>
          </a:xfrm>
          <a:prstGeom prst="rect">
            <a:avLst/>
          </a:prstGeom>
        </p:spPr>
      </p:pic>
      <p:sp>
        <p:nvSpPr>
          <p:cNvPr id="17" name="TextBox 16">
            <a:extLst>
              <a:ext uri="{FF2B5EF4-FFF2-40B4-BE49-F238E27FC236}">
                <a16:creationId xmlns:a16="http://schemas.microsoft.com/office/drawing/2014/main" id="{C7E564C9-FC8D-41B1-9450-5E6C5406FF4F}"/>
              </a:ext>
            </a:extLst>
          </p:cNvPr>
          <p:cNvSpPr txBox="1"/>
          <p:nvPr/>
        </p:nvSpPr>
        <p:spPr>
          <a:xfrm>
            <a:off x="4907902" y="3368943"/>
            <a:ext cx="4135514" cy="830997"/>
          </a:xfrm>
          <a:prstGeom prst="rect">
            <a:avLst/>
          </a:prstGeom>
          <a:solidFill>
            <a:schemeClr val="accent2">
              <a:lumMod val="20000"/>
              <a:lumOff val="80000"/>
            </a:schemeClr>
          </a:solidFill>
        </p:spPr>
        <p:txBody>
          <a:bodyPr wrap="square" rtlCol="0">
            <a:spAutoFit/>
          </a:bodyPr>
          <a:lstStyle/>
          <a:p>
            <a:pPr algn="ctr"/>
            <a:r>
              <a:rPr lang="en-US" sz="2400" dirty="0">
                <a:latin typeface="+mn-lt"/>
                <a:cs typeface="Times New Roman" panose="02020603050405020304" pitchFamily="18" charset="0"/>
              </a:rPr>
              <a:t>Magnetic field of an auditory response, measured by MEG</a:t>
            </a:r>
          </a:p>
        </p:txBody>
      </p:sp>
    </p:spTree>
    <p:custDataLst>
      <p:tags r:id="rId2"/>
    </p:custDataLst>
    <p:extLst>
      <p:ext uri="{BB962C8B-B14F-4D97-AF65-F5344CB8AC3E}">
        <p14:creationId xmlns:p14="http://schemas.microsoft.com/office/powerpoint/2010/main" val="28743630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7" grpId="0" animBg="1"/>
      <p:bldP spid="38"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1540A-8EC8-43A1-9607-A22174A44560}"/>
              </a:ext>
            </a:extLst>
          </p:cNvPr>
          <p:cNvSpPr>
            <a:spLocks noGrp="1"/>
          </p:cNvSpPr>
          <p:nvPr>
            <p:ph type="title"/>
          </p:nvPr>
        </p:nvSpPr>
        <p:spPr/>
        <p:txBody>
          <a:bodyPr/>
          <a:lstStyle/>
          <a:p>
            <a:r>
              <a:rPr lang="en-US" dirty="0"/>
              <a:t>Sputtering</a:t>
            </a:r>
          </a:p>
        </p:txBody>
      </p:sp>
      <p:sp>
        <p:nvSpPr>
          <p:cNvPr id="4" name="Date Placeholder 3">
            <a:extLst>
              <a:ext uri="{FF2B5EF4-FFF2-40B4-BE49-F238E27FC236}">
                <a16:creationId xmlns:a16="http://schemas.microsoft.com/office/drawing/2014/main" id="{FDECDD72-A7D9-41EE-94D4-2A1B03B56155}"/>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8C13F8E5-C308-4114-8A15-36C84159641D}"/>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DA5E4E9F-8B9A-418E-9D49-BE542C68228E}"/>
              </a:ext>
            </a:extLst>
          </p:cNvPr>
          <p:cNvSpPr>
            <a:spLocks noGrp="1"/>
          </p:cNvSpPr>
          <p:nvPr>
            <p:ph type="sldNum" sz="quarter" idx="12"/>
          </p:nvPr>
        </p:nvSpPr>
        <p:spPr/>
        <p:txBody>
          <a:bodyPr/>
          <a:lstStyle/>
          <a:p>
            <a:fld id="{ABF20D17-0043-4445-9B8B-9F103D2306E2}" type="slidenum">
              <a:rPr lang="en-IN" smtClean="0"/>
              <a:pPr/>
              <a:t>40</a:t>
            </a:fld>
            <a:endParaRPr lang="en-IN" dirty="0"/>
          </a:p>
        </p:txBody>
      </p:sp>
      <p:sp>
        <p:nvSpPr>
          <p:cNvPr id="7" name="TextBox 6">
            <a:extLst>
              <a:ext uri="{FF2B5EF4-FFF2-40B4-BE49-F238E27FC236}">
                <a16:creationId xmlns:a16="http://schemas.microsoft.com/office/drawing/2014/main" id="{4CA1092A-0874-4E86-AB6D-92F657DD6CF1}"/>
              </a:ext>
            </a:extLst>
          </p:cNvPr>
          <p:cNvSpPr txBox="1"/>
          <p:nvPr/>
        </p:nvSpPr>
        <p:spPr>
          <a:xfrm>
            <a:off x="93307" y="1054359"/>
            <a:ext cx="8929396" cy="4893647"/>
          </a:xfrm>
          <a:prstGeom prst="rect">
            <a:avLst/>
          </a:prstGeom>
          <a:noFill/>
        </p:spPr>
        <p:txBody>
          <a:bodyPr wrap="square" rtlCol="0">
            <a:spAutoFit/>
          </a:bodyPr>
          <a:lstStyle/>
          <a:p>
            <a:r>
              <a:rPr lang="en-US" sz="2400" dirty="0">
                <a:latin typeface="+mn-lt"/>
              </a:rPr>
              <a:t>Sputtering is the process of atoms of a material are ejected from a target by the bombardment of high-energy particles</a:t>
            </a:r>
          </a:p>
          <a:p>
            <a:pPr marL="285750" indent="-285750">
              <a:buFont typeface="Wingdings" panose="05000000000000000000" pitchFamily="2" charset="2"/>
              <a:buChar char="ü"/>
            </a:pPr>
            <a:r>
              <a:rPr lang="en-US" sz="2400" dirty="0">
                <a:latin typeface="+mn-lt"/>
              </a:rPr>
              <a:t>Ions of sufficient energy must be created and directed towards the surface of a target to eject atoms from the material</a:t>
            </a:r>
          </a:p>
          <a:p>
            <a:pPr marL="285750" indent="-285750">
              <a:buFont typeface="Wingdings" panose="05000000000000000000" pitchFamily="2" charset="2"/>
              <a:buChar char="ü"/>
            </a:pPr>
            <a:r>
              <a:rPr lang="en-US" sz="2400" dirty="0">
                <a:latin typeface="+mn-lt"/>
              </a:rPr>
              <a:t>Ejected atoms must he able to move freely towards the object to be coated</a:t>
            </a:r>
          </a:p>
          <a:p>
            <a:r>
              <a:rPr lang="en-US" sz="2400" dirty="0">
                <a:latin typeface="+mn-lt"/>
              </a:rPr>
              <a:t>Why sputter coating with low pressures</a:t>
            </a:r>
          </a:p>
          <a:p>
            <a:pPr marL="285750" indent="-285750">
              <a:buFont typeface="Wingdings" panose="05000000000000000000" pitchFamily="2" charset="2"/>
              <a:buChar char="ü"/>
            </a:pPr>
            <a:r>
              <a:rPr lang="en-US" sz="2400" dirty="0">
                <a:latin typeface="+mn-lt"/>
              </a:rPr>
              <a:t>To maintain high ion energies </a:t>
            </a:r>
          </a:p>
          <a:p>
            <a:pPr marL="285750" indent="-285750">
              <a:buFont typeface="Wingdings" panose="05000000000000000000" pitchFamily="2" charset="2"/>
              <a:buChar char="ü"/>
            </a:pPr>
            <a:r>
              <a:rPr lang="en-US" sz="2400" dirty="0">
                <a:latin typeface="+mn-lt"/>
              </a:rPr>
              <a:t>To prevent too many atom-gas collisions after ejection from the target</a:t>
            </a:r>
          </a:p>
          <a:p>
            <a:r>
              <a:rPr lang="en-US" sz="2400" dirty="0">
                <a:latin typeface="+mn-lt"/>
              </a:rPr>
              <a:t>Sputter coating with high pressures (Reduces deposition rate)</a:t>
            </a:r>
          </a:p>
          <a:p>
            <a:pPr marL="285750" indent="-285750">
              <a:buFont typeface="Wingdings" panose="05000000000000000000" pitchFamily="2" charset="2"/>
              <a:buChar char="ü"/>
            </a:pPr>
            <a:r>
              <a:rPr lang="en-US" sz="2400" dirty="0">
                <a:latin typeface="+mn-lt"/>
              </a:rPr>
              <a:t>Material undergoes many gas collisions</a:t>
            </a:r>
          </a:p>
          <a:p>
            <a:pPr marL="285750" indent="-285750">
              <a:buFont typeface="Wingdings" panose="05000000000000000000" pitchFamily="2" charset="2"/>
              <a:buChar char="ü"/>
            </a:pPr>
            <a:r>
              <a:rPr lang="en-US" sz="2400" dirty="0">
                <a:latin typeface="+mn-lt"/>
              </a:rPr>
              <a:t>Material can also be deflected straight back onto the target</a:t>
            </a:r>
          </a:p>
        </p:txBody>
      </p:sp>
    </p:spTree>
    <p:extLst>
      <p:ext uri="{BB962C8B-B14F-4D97-AF65-F5344CB8AC3E}">
        <p14:creationId xmlns:p14="http://schemas.microsoft.com/office/powerpoint/2010/main" val="2860747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CF9D-0C3D-46A5-9B6A-90567D633133}"/>
              </a:ext>
            </a:extLst>
          </p:cNvPr>
          <p:cNvSpPr>
            <a:spLocks noGrp="1"/>
          </p:cNvSpPr>
          <p:nvPr>
            <p:ph type="title"/>
          </p:nvPr>
        </p:nvSpPr>
        <p:spPr/>
        <p:txBody>
          <a:bodyPr/>
          <a:lstStyle/>
          <a:p>
            <a:r>
              <a:rPr lang="en-US" dirty="0"/>
              <a:t>Why</a:t>
            </a:r>
          </a:p>
        </p:txBody>
      </p:sp>
      <p:sp>
        <p:nvSpPr>
          <p:cNvPr id="4" name="Date Placeholder 3">
            <a:extLst>
              <a:ext uri="{FF2B5EF4-FFF2-40B4-BE49-F238E27FC236}">
                <a16:creationId xmlns:a16="http://schemas.microsoft.com/office/drawing/2014/main" id="{C746CDD4-FFE7-42AB-8910-A00883195A9E}"/>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B6C5C7B7-FFDF-4A62-8A75-4258C2D6002A}"/>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79734AA3-2981-46FE-AC49-FBAD3A6C7E93}"/>
              </a:ext>
            </a:extLst>
          </p:cNvPr>
          <p:cNvSpPr>
            <a:spLocks noGrp="1"/>
          </p:cNvSpPr>
          <p:nvPr>
            <p:ph type="sldNum" sz="quarter" idx="12"/>
          </p:nvPr>
        </p:nvSpPr>
        <p:spPr/>
        <p:txBody>
          <a:bodyPr/>
          <a:lstStyle/>
          <a:p>
            <a:fld id="{ABF20D17-0043-4445-9B8B-9F103D2306E2}" type="slidenum">
              <a:rPr lang="en-IN" smtClean="0"/>
              <a:pPr/>
              <a:t>41</a:t>
            </a:fld>
            <a:endParaRPr lang="en-IN" dirty="0"/>
          </a:p>
        </p:txBody>
      </p:sp>
      <p:pic>
        <p:nvPicPr>
          <p:cNvPr id="8" name="Picture 7">
            <a:extLst>
              <a:ext uri="{FF2B5EF4-FFF2-40B4-BE49-F238E27FC236}">
                <a16:creationId xmlns:a16="http://schemas.microsoft.com/office/drawing/2014/main" id="{FFE26E22-20E7-493D-923E-CAB57F8FEFBC}"/>
              </a:ext>
            </a:extLst>
          </p:cNvPr>
          <p:cNvPicPr>
            <a:picLocks noChangeAspect="1"/>
          </p:cNvPicPr>
          <p:nvPr/>
        </p:nvPicPr>
        <p:blipFill>
          <a:blip r:embed="rId2"/>
          <a:stretch>
            <a:fillRect/>
          </a:stretch>
        </p:blipFill>
        <p:spPr>
          <a:xfrm>
            <a:off x="285166" y="952512"/>
            <a:ext cx="3340361" cy="2470075"/>
          </a:xfrm>
          <a:prstGeom prst="rect">
            <a:avLst/>
          </a:prstGeom>
        </p:spPr>
      </p:pic>
      <p:sp>
        <p:nvSpPr>
          <p:cNvPr id="9" name="TextBox 8">
            <a:extLst>
              <a:ext uri="{FF2B5EF4-FFF2-40B4-BE49-F238E27FC236}">
                <a16:creationId xmlns:a16="http://schemas.microsoft.com/office/drawing/2014/main" id="{B27FE7AD-DC5F-4CBB-B77D-E9BB55DF2256}"/>
              </a:ext>
            </a:extLst>
          </p:cNvPr>
          <p:cNvSpPr txBox="1"/>
          <p:nvPr/>
        </p:nvSpPr>
        <p:spPr>
          <a:xfrm>
            <a:off x="3780644" y="921383"/>
            <a:ext cx="3233641" cy="584775"/>
          </a:xfrm>
          <a:prstGeom prst="rect">
            <a:avLst/>
          </a:prstGeom>
          <a:noFill/>
        </p:spPr>
        <p:txBody>
          <a:bodyPr wrap="square" rtlCol="0">
            <a:spAutoFit/>
          </a:bodyPr>
          <a:lstStyle/>
          <a:p>
            <a:r>
              <a:rPr lang="en-US" dirty="0"/>
              <a:t>Why the mean free path is high at low pressure</a:t>
            </a:r>
          </a:p>
        </p:txBody>
      </p:sp>
      <p:pic>
        <p:nvPicPr>
          <p:cNvPr id="10" name="Picture 9">
            <a:extLst>
              <a:ext uri="{FF2B5EF4-FFF2-40B4-BE49-F238E27FC236}">
                <a16:creationId xmlns:a16="http://schemas.microsoft.com/office/drawing/2014/main" id="{B1D37FDB-D188-441A-BF92-BE4BAD299A4F}"/>
              </a:ext>
            </a:extLst>
          </p:cNvPr>
          <p:cNvPicPr>
            <a:picLocks noChangeAspect="1"/>
          </p:cNvPicPr>
          <p:nvPr/>
        </p:nvPicPr>
        <p:blipFill>
          <a:blip r:embed="rId3"/>
          <a:stretch>
            <a:fillRect/>
          </a:stretch>
        </p:blipFill>
        <p:spPr>
          <a:xfrm>
            <a:off x="209550" y="3915795"/>
            <a:ext cx="3522695" cy="2125536"/>
          </a:xfrm>
          <a:prstGeom prst="rect">
            <a:avLst/>
          </a:prstGeom>
        </p:spPr>
      </p:pic>
      <p:sp>
        <p:nvSpPr>
          <p:cNvPr id="11" name="TextBox 10">
            <a:extLst>
              <a:ext uri="{FF2B5EF4-FFF2-40B4-BE49-F238E27FC236}">
                <a16:creationId xmlns:a16="http://schemas.microsoft.com/office/drawing/2014/main" id="{31E5B0E5-0485-461E-9204-DB3A7662A4F4}"/>
              </a:ext>
            </a:extLst>
          </p:cNvPr>
          <p:cNvSpPr txBox="1"/>
          <p:nvPr/>
        </p:nvSpPr>
        <p:spPr>
          <a:xfrm>
            <a:off x="3928184" y="3993505"/>
            <a:ext cx="5094517" cy="830997"/>
          </a:xfrm>
          <a:prstGeom prst="rect">
            <a:avLst/>
          </a:prstGeom>
          <a:noFill/>
        </p:spPr>
        <p:txBody>
          <a:bodyPr wrap="square" rtlCol="0">
            <a:spAutoFit/>
          </a:bodyPr>
          <a:lstStyle/>
          <a:p>
            <a:r>
              <a:rPr lang="en-US" dirty="0"/>
              <a:t>B </a:t>
            </a:r>
            <a:r>
              <a:rPr lang="en-US" dirty="0">
                <a:sym typeface="Wingdings" panose="05000000000000000000" pitchFamily="2" charset="2"/>
              </a:rPr>
              <a:t> </a:t>
            </a:r>
          </a:p>
          <a:p>
            <a:r>
              <a:rPr lang="en-US" dirty="0">
                <a:sym typeface="Wingdings" panose="05000000000000000000" pitchFamily="2" charset="2"/>
              </a:rPr>
              <a:t>A  C</a:t>
            </a:r>
            <a:r>
              <a:rPr lang="en-US" dirty="0"/>
              <a:t>urrent densities are sufficiently high (-1 </a:t>
            </a:r>
            <a:r>
              <a:rPr lang="en-US" dirty="0" err="1"/>
              <a:t>mAcm</a:t>
            </a:r>
            <a:r>
              <a:rPr lang="en-US" dirty="0"/>
              <a:t>-') to make sputtering useful</a:t>
            </a:r>
          </a:p>
        </p:txBody>
      </p:sp>
    </p:spTree>
    <p:extLst>
      <p:ext uri="{BB962C8B-B14F-4D97-AF65-F5344CB8AC3E}">
        <p14:creationId xmlns:p14="http://schemas.microsoft.com/office/powerpoint/2010/main" val="3908626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73A9-04D4-4414-98E3-343E7FE07D9E}"/>
              </a:ext>
            </a:extLst>
          </p:cNvPr>
          <p:cNvSpPr>
            <a:spLocks noGrp="1"/>
          </p:cNvSpPr>
          <p:nvPr>
            <p:ph type="title"/>
          </p:nvPr>
        </p:nvSpPr>
        <p:spPr>
          <a:xfrm>
            <a:off x="17257" y="10438"/>
            <a:ext cx="9143999" cy="1022228"/>
          </a:xfrm>
        </p:spPr>
        <p:txBody>
          <a:bodyPr/>
          <a:lstStyle/>
          <a:p>
            <a:r>
              <a:rPr lang="en-US" dirty="0"/>
              <a:t>Direct current sputtering</a:t>
            </a:r>
          </a:p>
        </p:txBody>
      </p:sp>
      <p:sp>
        <p:nvSpPr>
          <p:cNvPr id="4" name="Date Placeholder 3">
            <a:extLst>
              <a:ext uri="{FF2B5EF4-FFF2-40B4-BE49-F238E27FC236}">
                <a16:creationId xmlns:a16="http://schemas.microsoft.com/office/drawing/2014/main" id="{E4DACC1D-594E-4583-8822-52F14248991E}"/>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6B8E4A48-C9AD-4277-9405-85B274EFF0B1}"/>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6D7709D2-C338-47C5-A214-DF07FE6AEDF1}"/>
              </a:ext>
            </a:extLst>
          </p:cNvPr>
          <p:cNvSpPr>
            <a:spLocks noGrp="1"/>
          </p:cNvSpPr>
          <p:nvPr>
            <p:ph type="sldNum" sz="quarter" idx="12"/>
          </p:nvPr>
        </p:nvSpPr>
        <p:spPr/>
        <p:txBody>
          <a:bodyPr/>
          <a:lstStyle/>
          <a:p>
            <a:fld id="{ABF20D17-0043-4445-9B8B-9F103D2306E2}" type="slidenum">
              <a:rPr lang="en-IN" smtClean="0"/>
              <a:pPr/>
              <a:t>42</a:t>
            </a:fld>
            <a:endParaRPr lang="en-IN" dirty="0"/>
          </a:p>
        </p:txBody>
      </p:sp>
      <p:sp>
        <p:nvSpPr>
          <p:cNvPr id="20" name="Rectangle 19">
            <a:extLst>
              <a:ext uri="{FF2B5EF4-FFF2-40B4-BE49-F238E27FC236}">
                <a16:creationId xmlns:a16="http://schemas.microsoft.com/office/drawing/2014/main" id="{DA3750DC-7189-406C-A181-AE19647E170C}"/>
              </a:ext>
            </a:extLst>
          </p:cNvPr>
          <p:cNvSpPr/>
          <p:nvPr/>
        </p:nvSpPr>
        <p:spPr>
          <a:xfrm>
            <a:off x="3165271" y="2114544"/>
            <a:ext cx="458619" cy="236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4C757F4-D3EE-4639-A7C5-B8AB250CFEF2}"/>
              </a:ext>
            </a:extLst>
          </p:cNvPr>
          <p:cNvCxnSpPr>
            <a:cxnSpLocks/>
          </p:cNvCxnSpPr>
          <p:nvPr/>
        </p:nvCxnSpPr>
        <p:spPr>
          <a:xfrm>
            <a:off x="4276451" y="1148458"/>
            <a:ext cx="0" cy="70833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881670-65A9-4EDE-9769-5E8657ABFFE3}"/>
              </a:ext>
            </a:extLst>
          </p:cNvPr>
          <p:cNvCxnSpPr>
            <a:cxnSpLocks/>
          </p:cNvCxnSpPr>
          <p:nvPr/>
        </p:nvCxnSpPr>
        <p:spPr>
          <a:xfrm>
            <a:off x="4276451" y="3268824"/>
            <a:ext cx="0" cy="70833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59A455-CA22-408D-B17B-0844A9CC052E}"/>
              </a:ext>
            </a:extLst>
          </p:cNvPr>
          <p:cNvCxnSpPr>
            <a:cxnSpLocks/>
          </p:cNvCxnSpPr>
          <p:nvPr/>
        </p:nvCxnSpPr>
        <p:spPr>
          <a:xfrm>
            <a:off x="2043163" y="1137408"/>
            <a:ext cx="2226779" cy="11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78876A-7F00-4CA5-97F0-0655290491CD}"/>
              </a:ext>
            </a:extLst>
          </p:cNvPr>
          <p:cNvCxnSpPr>
            <a:cxnSpLocks/>
          </p:cNvCxnSpPr>
          <p:nvPr/>
        </p:nvCxnSpPr>
        <p:spPr>
          <a:xfrm>
            <a:off x="1993143" y="3964555"/>
            <a:ext cx="2278799" cy="229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72EE267-246A-49A1-AFAC-CA72477BF5F1}"/>
              </a:ext>
            </a:extLst>
          </p:cNvPr>
          <p:cNvCxnSpPr>
            <a:cxnSpLocks/>
          </p:cNvCxnSpPr>
          <p:nvPr/>
        </p:nvCxnSpPr>
        <p:spPr>
          <a:xfrm>
            <a:off x="2052204" y="2438941"/>
            <a:ext cx="0" cy="1520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45FE1A6-8DB0-4C09-93E4-3EC83E90932C}"/>
              </a:ext>
            </a:extLst>
          </p:cNvPr>
          <p:cNvCxnSpPr/>
          <p:nvPr/>
        </p:nvCxnSpPr>
        <p:spPr>
          <a:xfrm flipH="1">
            <a:off x="2046605" y="1140360"/>
            <a:ext cx="11198" cy="1215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4B71A2-C3F8-499F-9C62-18B631535968}"/>
              </a:ext>
            </a:extLst>
          </p:cNvPr>
          <p:cNvCxnSpPr/>
          <p:nvPr/>
        </p:nvCxnSpPr>
        <p:spPr>
          <a:xfrm>
            <a:off x="1963013" y="2354406"/>
            <a:ext cx="1700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689507-1580-473E-9A61-303E0F6A8510}"/>
              </a:ext>
            </a:extLst>
          </p:cNvPr>
          <p:cNvCxnSpPr>
            <a:cxnSpLocks/>
          </p:cNvCxnSpPr>
          <p:nvPr/>
        </p:nvCxnSpPr>
        <p:spPr>
          <a:xfrm>
            <a:off x="1744126" y="2438942"/>
            <a:ext cx="6282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32F1B3D-D29E-44F1-8699-C9B8BDC73335}"/>
              </a:ext>
            </a:extLst>
          </p:cNvPr>
          <p:cNvCxnSpPr/>
          <p:nvPr/>
        </p:nvCxnSpPr>
        <p:spPr>
          <a:xfrm>
            <a:off x="4276546" y="3976956"/>
            <a:ext cx="0" cy="225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A25B0B8-FA3A-4F51-AC6A-407E61F7E293}"/>
              </a:ext>
            </a:extLst>
          </p:cNvPr>
          <p:cNvCxnSpPr>
            <a:cxnSpLocks/>
          </p:cNvCxnSpPr>
          <p:nvPr/>
        </p:nvCxnSpPr>
        <p:spPr>
          <a:xfrm flipH="1">
            <a:off x="4145552" y="4201496"/>
            <a:ext cx="2809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EE5FD5-0DD4-49D2-B9D2-BC3E7192B1F1}"/>
              </a:ext>
            </a:extLst>
          </p:cNvPr>
          <p:cNvCxnSpPr>
            <a:cxnSpLocks/>
          </p:cNvCxnSpPr>
          <p:nvPr/>
        </p:nvCxnSpPr>
        <p:spPr>
          <a:xfrm flipH="1">
            <a:off x="4216412" y="4248084"/>
            <a:ext cx="145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4FE4397-3E45-4761-B593-5FA9CCB88121}"/>
              </a:ext>
            </a:extLst>
          </p:cNvPr>
          <p:cNvCxnSpPr>
            <a:cxnSpLocks/>
          </p:cNvCxnSpPr>
          <p:nvPr/>
        </p:nvCxnSpPr>
        <p:spPr>
          <a:xfrm flipH="1">
            <a:off x="4256089" y="4289680"/>
            <a:ext cx="50243"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D96F940-C85C-4447-9CFD-036AA030A332}"/>
              </a:ext>
            </a:extLst>
          </p:cNvPr>
          <p:cNvSpPr txBox="1"/>
          <p:nvPr/>
        </p:nvSpPr>
        <p:spPr>
          <a:xfrm>
            <a:off x="104870" y="4490075"/>
            <a:ext cx="8934259" cy="1200329"/>
          </a:xfrm>
          <a:prstGeom prst="rect">
            <a:avLst/>
          </a:prstGeom>
          <a:noFill/>
        </p:spPr>
        <p:txBody>
          <a:bodyPr wrap="square" rtlCol="0">
            <a:spAutoFit/>
          </a:bodyPr>
          <a:lstStyle/>
          <a:p>
            <a:pPr marL="342900" indent="-342900" defTabSz="685800">
              <a:buSzPct val="120000"/>
              <a:buFont typeface="Calibri" panose="020F0502020204030204" pitchFamily="34" charset="0"/>
              <a:buChar char="•"/>
            </a:pPr>
            <a:r>
              <a:rPr lang="en-US" sz="2400" kern="1200" dirty="0">
                <a:latin typeface="+mn-lt"/>
                <a:ea typeface="+mn-ea"/>
              </a:rPr>
              <a:t>Metal deposition rate is high with DC sputtering</a:t>
            </a:r>
          </a:p>
          <a:p>
            <a:pPr marL="342900" indent="-342900" defTabSz="685800">
              <a:buSzPct val="120000"/>
              <a:buFont typeface="Calibri" panose="020F0502020204030204" pitchFamily="34" charset="0"/>
              <a:buChar char="•"/>
            </a:pPr>
            <a:r>
              <a:rPr lang="en-US" sz="2400" kern="1200" dirty="0">
                <a:latin typeface="+mn-lt"/>
                <a:ea typeface="+mn-ea"/>
              </a:rPr>
              <a:t>The positively charged sputtering gas is accelerated towards target</a:t>
            </a:r>
          </a:p>
          <a:p>
            <a:pPr marL="342900" indent="-342900" defTabSz="685800">
              <a:buSzPct val="120000"/>
              <a:buFont typeface="Calibri" panose="020F0502020204030204" pitchFamily="34" charset="0"/>
              <a:buChar char="•"/>
            </a:pPr>
            <a:r>
              <a:rPr lang="en-US" sz="2400" kern="1200" dirty="0">
                <a:latin typeface="+mn-lt"/>
                <a:ea typeface="+mn-ea"/>
              </a:rPr>
              <a:t>The ejected atoms get deposited on substrates</a:t>
            </a:r>
          </a:p>
        </p:txBody>
      </p:sp>
      <p:sp>
        <p:nvSpPr>
          <p:cNvPr id="56" name="TextBox 55">
            <a:extLst>
              <a:ext uri="{FF2B5EF4-FFF2-40B4-BE49-F238E27FC236}">
                <a16:creationId xmlns:a16="http://schemas.microsoft.com/office/drawing/2014/main" id="{7969A45E-0AFB-40C3-B78C-86D2392AD069}"/>
              </a:ext>
            </a:extLst>
          </p:cNvPr>
          <p:cNvSpPr txBox="1"/>
          <p:nvPr/>
        </p:nvSpPr>
        <p:spPr>
          <a:xfrm>
            <a:off x="1933693" y="1502624"/>
            <a:ext cx="1703009" cy="707886"/>
          </a:xfrm>
          <a:prstGeom prst="rect">
            <a:avLst/>
          </a:prstGeom>
          <a:noFill/>
        </p:spPr>
        <p:txBody>
          <a:bodyPr wrap="square" rtlCol="0">
            <a:spAutoFit/>
          </a:bodyPr>
          <a:lstStyle/>
          <a:p>
            <a:pPr algn="ctr"/>
            <a:r>
              <a:rPr lang="en-US" sz="2000" dirty="0">
                <a:latin typeface="+mn-lt"/>
              </a:rPr>
              <a:t>Sputtering</a:t>
            </a:r>
          </a:p>
          <a:p>
            <a:pPr algn="ctr"/>
            <a:r>
              <a:rPr lang="en-US" sz="2000" dirty="0">
                <a:latin typeface="+mn-lt"/>
              </a:rPr>
              <a:t>gas</a:t>
            </a:r>
          </a:p>
        </p:txBody>
      </p:sp>
      <p:sp>
        <p:nvSpPr>
          <p:cNvPr id="57" name="TextBox 56">
            <a:extLst>
              <a:ext uri="{FF2B5EF4-FFF2-40B4-BE49-F238E27FC236}">
                <a16:creationId xmlns:a16="http://schemas.microsoft.com/office/drawing/2014/main" id="{4BA81B01-B0A2-4F34-A2BE-5D2DC2E35363}"/>
              </a:ext>
            </a:extLst>
          </p:cNvPr>
          <p:cNvSpPr txBox="1"/>
          <p:nvPr/>
        </p:nvSpPr>
        <p:spPr>
          <a:xfrm>
            <a:off x="147805" y="2484907"/>
            <a:ext cx="2057399" cy="400110"/>
          </a:xfrm>
          <a:prstGeom prst="rect">
            <a:avLst/>
          </a:prstGeom>
          <a:noFill/>
        </p:spPr>
        <p:txBody>
          <a:bodyPr wrap="square" rtlCol="0">
            <a:spAutoFit/>
          </a:bodyPr>
          <a:lstStyle/>
          <a:p>
            <a:r>
              <a:rPr lang="en-US" sz="2000" dirty="0">
                <a:latin typeface="+mn-lt"/>
              </a:rPr>
              <a:t>DC Power supply</a:t>
            </a:r>
          </a:p>
        </p:txBody>
      </p:sp>
      <p:sp>
        <p:nvSpPr>
          <p:cNvPr id="59" name="TextBox 58">
            <a:extLst>
              <a:ext uri="{FF2B5EF4-FFF2-40B4-BE49-F238E27FC236}">
                <a16:creationId xmlns:a16="http://schemas.microsoft.com/office/drawing/2014/main" id="{7FCB56EA-B8B7-4701-A7C2-9F7364AADA28}"/>
              </a:ext>
            </a:extLst>
          </p:cNvPr>
          <p:cNvSpPr txBox="1"/>
          <p:nvPr/>
        </p:nvSpPr>
        <p:spPr>
          <a:xfrm>
            <a:off x="5221398" y="1911176"/>
            <a:ext cx="1182286" cy="707886"/>
          </a:xfrm>
          <a:prstGeom prst="rect">
            <a:avLst/>
          </a:prstGeom>
          <a:noFill/>
        </p:spPr>
        <p:txBody>
          <a:bodyPr wrap="square" rtlCol="0">
            <a:spAutoFit/>
          </a:bodyPr>
          <a:lstStyle/>
          <a:p>
            <a:pPr algn="ctr"/>
            <a:r>
              <a:rPr lang="en-US" sz="2000" dirty="0">
                <a:latin typeface="+mn-lt"/>
              </a:rPr>
              <a:t>Vacuum</a:t>
            </a:r>
          </a:p>
          <a:p>
            <a:pPr algn="ctr"/>
            <a:r>
              <a:rPr lang="en-US" sz="2000" dirty="0">
                <a:latin typeface="+mn-lt"/>
              </a:rPr>
              <a:t> pump</a:t>
            </a:r>
          </a:p>
        </p:txBody>
      </p:sp>
      <p:sp>
        <p:nvSpPr>
          <p:cNvPr id="62" name="TextBox 61">
            <a:extLst>
              <a:ext uri="{FF2B5EF4-FFF2-40B4-BE49-F238E27FC236}">
                <a16:creationId xmlns:a16="http://schemas.microsoft.com/office/drawing/2014/main" id="{D551DDE5-9B33-4481-98A5-2C4B38871B83}"/>
              </a:ext>
            </a:extLst>
          </p:cNvPr>
          <p:cNvSpPr txBox="1"/>
          <p:nvPr/>
        </p:nvSpPr>
        <p:spPr>
          <a:xfrm>
            <a:off x="5740400" y="1476344"/>
            <a:ext cx="967086" cy="400110"/>
          </a:xfrm>
          <a:prstGeom prst="rect">
            <a:avLst/>
          </a:prstGeom>
          <a:noFill/>
        </p:spPr>
        <p:txBody>
          <a:bodyPr wrap="square" rtlCol="0">
            <a:spAutoFit/>
          </a:bodyPr>
          <a:lstStyle/>
          <a:p>
            <a:r>
              <a:rPr lang="en-US" sz="2000" dirty="0">
                <a:latin typeface="+mn-lt"/>
              </a:rPr>
              <a:t>Target</a:t>
            </a:r>
          </a:p>
        </p:txBody>
      </p:sp>
      <p:cxnSp>
        <p:nvCxnSpPr>
          <p:cNvPr id="66" name="Straight Arrow Connector 65">
            <a:extLst>
              <a:ext uri="{FF2B5EF4-FFF2-40B4-BE49-F238E27FC236}">
                <a16:creationId xmlns:a16="http://schemas.microsoft.com/office/drawing/2014/main" id="{C0788A0E-35C1-4EC8-BA91-5FB0E53EC780}"/>
              </a:ext>
            </a:extLst>
          </p:cNvPr>
          <p:cNvCxnSpPr/>
          <p:nvPr/>
        </p:nvCxnSpPr>
        <p:spPr>
          <a:xfrm>
            <a:off x="4759995" y="3194181"/>
            <a:ext cx="980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A5290040-0485-41B0-A5A8-AF71D29E8C2E}"/>
              </a:ext>
            </a:extLst>
          </p:cNvPr>
          <p:cNvSpPr txBox="1"/>
          <p:nvPr/>
        </p:nvSpPr>
        <p:spPr>
          <a:xfrm>
            <a:off x="5811521" y="3078480"/>
            <a:ext cx="1066800" cy="350517"/>
          </a:xfrm>
          <a:prstGeom prst="rect">
            <a:avLst/>
          </a:prstGeom>
          <a:noFill/>
        </p:spPr>
        <p:txBody>
          <a:bodyPr wrap="square" rtlCol="0">
            <a:spAutoFit/>
          </a:bodyPr>
          <a:lstStyle/>
          <a:p>
            <a:r>
              <a:rPr lang="en-US" dirty="0"/>
              <a:t>Substrate</a:t>
            </a:r>
          </a:p>
        </p:txBody>
      </p:sp>
      <p:sp>
        <p:nvSpPr>
          <p:cNvPr id="132" name="Rectangle 131">
            <a:extLst>
              <a:ext uri="{FF2B5EF4-FFF2-40B4-BE49-F238E27FC236}">
                <a16:creationId xmlns:a16="http://schemas.microsoft.com/office/drawing/2014/main" id="{18E29789-BD72-466F-A3AD-5D94992DEB43}"/>
              </a:ext>
            </a:extLst>
          </p:cNvPr>
          <p:cNvSpPr/>
          <p:nvPr/>
        </p:nvSpPr>
        <p:spPr>
          <a:xfrm>
            <a:off x="3422469" y="1569393"/>
            <a:ext cx="1784164" cy="200608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a:extLst>
              <a:ext uri="{FF2B5EF4-FFF2-40B4-BE49-F238E27FC236}">
                <a16:creationId xmlns:a16="http://schemas.microsoft.com/office/drawing/2014/main" id="{5CF855E4-D41D-4F51-B94D-7EA1CE823170}"/>
              </a:ext>
            </a:extLst>
          </p:cNvPr>
          <p:cNvCxnSpPr/>
          <p:nvPr/>
        </p:nvCxnSpPr>
        <p:spPr>
          <a:xfrm>
            <a:off x="3560029" y="1856791"/>
            <a:ext cx="141573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9A10779-1B2B-4C8C-AC45-313C23A2F553}"/>
              </a:ext>
            </a:extLst>
          </p:cNvPr>
          <p:cNvCxnSpPr/>
          <p:nvPr/>
        </p:nvCxnSpPr>
        <p:spPr>
          <a:xfrm>
            <a:off x="3560030" y="3268824"/>
            <a:ext cx="141573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A45DACE-99A2-4313-8EE6-B7174053AAA7}"/>
              </a:ext>
            </a:extLst>
          </p:cNvPr>
          <p:cNvCxnSpPr>
            <a:cxnSpLocks/>
          </p:cNvCxnSpPr>
          <p:nvPr/>
        </p:nvCxnSpPr>
        <p:spPr>
          <a:xfrm>
            <a:off x="3784351" y="1922107"/>
            <a:ext cx="967088" cy="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5887E95-6456-43F9-B412-D11C03B4DF80}"/>
              </a:ext>
            </a:extLst>
          </p:cNvPr>
          <p:cNvCxnSpPr>
            <a:cxnSpLocks/>
          </p:cNvCxnSpPr>
          <p:nvPr/>
        </p:nvCxnSpPr>
        <p:spPr>
          <a:xfrm>
            <a:off x="3831007" y="3194181"/>
            <a:ext cx="967088" cy="0"/>
          </a:xfrm>
          <a:prstGeom prst="line">
            <a:avLst/>
          </a:prstGeom>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E20DCE98-55FF-49D5-9550-8F34FA064C4E}"/>
              </a:ext>
            </a:extLst>
          </p:cNvPr>
          <p:cNvSpPr/>
          <p:nvPr/>
        </p:nvSpPr>
        <p:spPr>
          <a:xfrm>
            <a:off x="3203371" y="2114544"/>
            <a:ext cx="458619" cy="236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E30FACA-A7D0-42FD-B692-3B74FF14AC0C}"/>
              </a:ext>
            </a:extLst>
          </p:cNvPr>
          <p:cNvSpPr/>
          <p:nvPr/>
        </p:nvSpPr>
        <p:spPr>
          <a:xfrm>
            <a:off x="4939223" y="2184370"/>
            <a:ext cx="458619" cy="236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Arrow Connector 139">
            <a:extLst>
              <a:ext uri="{FF2B5EF4-FFF2-40B4-BE49-F238E27FC236}">
                <a16:creationId xmlns:a16="http://schemas.microsoft.com/office/drawing/2014/main" id="{D44A90B9-498F-4FB2-BBEF-62E0BF575F5E}"/>
              </a:ext>
            </a:extLst>
          </p:cNvPr>
          <p:cNvCxnSpPr>
            <a:cxnSpLocks/>
          </p:cNvCxnSpPr>
          <p:nvPr/>
        </p:nvCxnSpPr>
        <p:spPr>
          <a:xfrm flipV="1">
            <a:off x="4713339" y="1820802"/>
            <a:ext cx="1027061" cy="10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CA15570-81EE-447F-9908-7A9ADED3AD10}"/>
              </a:ext>
            </a:extLst>
          </p:cNvPr>
          <p:cNvCxnSpPr/>
          <p:nvPr/>
        </p:nvCxnSpPr>
        <p:spPr>
          <a:xfrm>
            <a:off x="4759995" y="3194181"/>
            <a:ext cx="980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13916893-B82A-411D-B60D-60E2BABB3CA9}"/>
              </a:ext>
            </a:extLst>
          </p:cNvPr>
          <p:cNvSpPr/>
          <p:nvPr/>
        </p:nvSpPr>
        <p:spPr>
          <a:xfrm rot="5400000">
            <a:off x="4492988" y="2589764"/>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6FACC40-D6F6-4053-A072-CFB82998BE44}"/>
              </a:ext>
            </a:extLst>
          </p:cNvPr>
          <p:cNvSpPr/>
          <p:nvPr/>
        </p:nvSpPr>
        <p:spPr>
          <a:xfrm rot="5400000">
            <a:off x="4327683" y="2587976"/>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14CB674-1B1E-43D7-BC48-45F91D80CA07}"/>
              </a:ext>
            </a:extLst>
          </p:cNvPr>
          <p:cNvSpPr/>
          <p:nvPr/>
        </p:nvSpPr>
        <p:spPr>
          <a:xfrm rot="21308359">
            <a:off x="4254161" y="254420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D3654B1-B22D-4C3F-9444-550E2CD19B7E}"/>
              </a:ext>
            </a:extLst>
          </p:cNvPr>
          <p:cNvSpPr/>
          <p:nvPr/>
        </p:nvSpPr>
        <p:spPr>
          <a:xfrm rot="21308359">
            <a:off x="4440740" y="2511906"/>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D06F963-16AE-4C69-AA51-FDFD74835F02}"/>
              </a:ext>
            </a:extLst>
          </p:cNvPr>
          <p:cNvSpPr/>
          <p:nvPr/>
        </p:nvSpPr>
        <p:spPr>
          <a:xfrm rot="18222336">
            <a:off x="4049180" y="260099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35EC3F0-7CBE-4B56-96BA-58BFA2AE4330}"/>
              </a:ext>
            </a:extLst>
          </p:cNvPr>
          <p:cNvSpPr/>
          <p:nvPr/>
        </p:nvSpPr>
        <p:spPr>
          <a:xfrm rot="21308359">
            <a:off x="4299055" y="253852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3B8A491A-5691-45ED-A436-2A9B85467108}"/>
              </a:ext>
            </a:extLst>
          </p:cNvPr>
          <p:cNvSpPr/>
          <p:nvPr/>
        </p:nvSpPr>
        <p:spPr>
          <a:xfrm rot="21308359">
            <a:off x="3937430" y="2594248"/>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CAD2E44D-D645-49D0-AF7A-50732BCEC12F}"/>
              </a:ext>
            </a:extLst>
          </p:cNvPr>
          <p:cNvSpPr/>
          <p:nvPr/>
        </p:nvSpPr>
        <p:spPr>
          <a:xfrm rot="18513977">
            <a:off x="4128370" y="255599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34F0EB6C-4A92-4F2D-B1E0-9703CF503702}"/>
              </a:ext>
            </a:extLst>
          </p:cNvPr>
          <p:cNvSpPr/>
          <p:nvPr/>
        </p:nvSpPr>
        <p:spPr>
          <a:xfrm>
            <a:off x="4157068" y="262868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55FFC17-2C61-4487-931D-B766BEC781B9}"/>
              </a:ext>
            </a:extLst>
          </p:cNvPr>
          <p:cNvSpPr/>
          <p:nvPr/>
        </p:nvSpPr>
        <p:spPr>
          <a:xfrm>
            <a:off x="3916497" y="277227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D8154699-CD1C-4096-98F6-ED458CF31CCF}"/>
              </a:ext>
            </a:extLst>
          </p:cNvPr>
          <p:cNvSpPr/>
          <p:nvPr/>
        </p:nvSpPr>
        <p:spPr>
          <a:xfrm rot="5400000">
            <a:off x="4144322" y="2738408"/>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419E59B-470D-44AC-AED0-495BF68A9A5F}"/>
              </a:ext>
            </a:extLst>
          </p:cNvPr>
          <p:cNvSpPr/>
          <p:nvPr/>
        </p:nvSpPr>
        <p:spPr>
          <a:xfrm rot="21308359">
            <a:off x="4039873" y="269347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9DEBF20F-B5C6-45C0-AB43-BA044240FAF5}"/>
              </a:ext>
            </a:extLst>
          </p:cNvPr>
          <p:cNvSpPr/>
          <p:nvPr/>
        </p:nvSpPr>
        <p:spPr>
          <a:xfrm rot="18222336">
            <a:off x="4214201" y="2684819"/>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6ADC294A-E1AF-4FA9-B6F0-1E65B54343CC}"/>
              </a:ext>
            </a:extLst>
          </p:cNvPr>
          <p:cNvSpPr/>
          <p:nvPr/>
        </p:nvSpPr>
        <p:spPr>
          <a:xfrm rot="21308359">
            <a:off x="4302274" y="2671634"/>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8A12CA1-37FD-49CC-B77B-0596FA73AAD5}"/>
              </a:ext>
            </a:extLst>
          </p:cNvPr>
          <p:cNvSpPr/>
          <p:nvPr/>
        </p:nvSpPr>
        <p:spPr>
          <a:xfrm rot="5400000">
            <a:off x="4645388" y="2742164"/>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DF01D1ED-B6C6-46BE-885E-009670C5AB47}"/>
              </a:ext>
            </a:extLst>
          </p:cNvPr>
          <p:cNvSpPr/>
          <p:nvPr/>
        </p:nvSpPr>
        <p:spPr>
          <a:xfrm rot="5400000">
            <a:off x="4480083" y="2740376"/>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08191B8-7451-490C-961D-A85E52FA36FE}"/>
              </a:ext>
            </a:extLst>
          </p:cNvPr>
          <p:cNvSpPr/>
          <p:nvPr/>
        </p:nvSpPr>
        <p:spPr>
          <a:xfrm rot="21308359">
            <a:off x="4406561" y="269660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278CFD5E-E24C-4D68-9593-7E3A1011F194}"/>
              </a:ext>
            </a:extLst>
          </p:cNvPr>
          <p:cNvSpPr/>
          <p:nvPr/>
        </p:nvSpPr>
        <p:spPr>
          <a:xfrm rot="21308359">
            <a:off x="4593140" y="2664306"/>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4E68D3D6-1E98-4E56-B27F-699F4F028B79}"/>
              </a:ext>
            </a:extLst>
          </p:cNvPr>
          <p:cNvSpPr/>
          <p:nvPr/>
        </p:nvSpPr>
        <p:spPr>
          <a:xfrm rot="18222336">
            <a:off x="4201580" y="275339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7F47290C-5DA5-4E94-A651-706C84F5273B}"/>
              </a:ext>
            </a:extLst>
          </p:cNvPr>
          <p:cNvSpPr/>
          <p:nvPr/>
        </p:nvSpPr>
        <p:spPr>
          <a:xfrm rot="21308359">
            <a:off x="4451455" y="269092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0182A3CE-6ADE-4CD3-A950-D20BF91949D8}"/>
              </a:ext>
            </a:extLst>
          </p:cNvPr>
          <p:cNvSpPr/>
          <p:nvPr/>
        </p:nvSpPr>
        <p:spPr>
          <a:xfrm rot="21308359">
            <a:off x="4089830" y="2746648"/>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E994FF3-A476-42BC-A0AB-7655F62DF3A9}"/>
              </a:ext>
            </a:extLst>
          </p:cNvPr>
          <p:cNvSpPr/>
          <p:nvPr/>
        </p:nvSpPr>
        <p:spPr>
          <a:xfrm rot="18513977">
            <a:off x="4280770" y="270839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81F1643B-AC9A-494D-870F-1C12A7F0E214}"/>
              </a:ext>
            </a:extLst>
          </p:cNvPr>
          <p:cNvSpPr/>
          <p:nvPr/>
        </p:nvSpPr>
        <p:spPr>
          <a:xfrm>
            <a:off x="4309468" y="278108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184DF35-174D-4945-9E5B-80C9F637A8FD}"/>
              </a:ext>
            </a:extLst>
          </p:cNvPr>
          <p:cNvSpPr/>
          <p:nvPr/>
        </p:nvSpPr>
        <p:spPr>
          <a:xfrm>
            <a:off x="4068897" y="292467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a:extLst>
              <a:ext uri="{FF2B5EF4-FFF2-40B4-BE49-F238E27FC236}">
                <a16:creationId xmlns:a16="http://schemas.microsoft.com/office/drawing/2014/main" id="{2730227A-B770-476E-A47A-C63DF6D62A03}"/>
              </a:ext>
            </a:extLst>
          </p:cNvPr>
          <p:cNvSpPr/>
          <p:nvPr/>
        </p:nvSpPr>
        <p:spPr>
          <a:xfrm rot="5400000">
            <a:off x="4296722" y="2890808"/>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4907136-F6ED-49F9-81A2-6A23011E1361}"/>
              </a:ext>
            </a:extLst>
          </p:cNvPr>
          <p:cNvSpPr/>
          <p:nvPr/>
        </p:nvSpPr>
        <p:spPr>
          <a:xfrm rot="21308359">
            <a:off x="4192273" y="284587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AFD8F7A7-2ACF-48F6-B984-BC3ABE972BD1}"/>
              </a:ext>
            </a:extLst>
          </p:cNvPr>
          <p:cNvSpPr/>
          <p:nvPr/>
        </p:nvSpPr>
        <p:spPr>
          <a:xfrm rot="18222336">
            <a:off x="4366601" y="2837219"/>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65C8B9D8-7C55-47BD-86F7-79F8D4E5B13D}"/>
              </a:ext>
            </a:extLst>
          </p:cNvPr>
          <p:cNvSpPr/>
          <p:nvPr/>
        </p:nvSpPr>
        <p:spPr>
          <a:xfrm rot="21308359">
            <a:off x="4454674" y="2824034"/>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6151887C-986A-48F6-83AB-636079515F89}"/>
              </a:ext>
            </a:extLst>
          </p:cNvPr>
          <p:cNvSpPr/>
          <p:nvPr/>
        </p:nvSpPr>
        <p:spPr>
          <a:xfrm rot="5400000">
            <a:off x="4622528" y="2978384"/>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09058D64-8934-4155-A577-03606E91C36D}"/>
              </a:ext>
            </a:extLst>
          </p:cNvPr>
          <p:cNvSpPr/>
          <p:nvPr/>
        </p:nvSpPr>
        <p:spPr>
          <a:xfrm rot="5400000">
            <a:off x="4457223" y="2976596"/>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31D8DDEF-853E-41D7-9675-D157E2C80CBC}"/>
              </a:ext>
            </a:extLst>
          </p:cNvPr>
          <p:cNvSpPr/>
          <p:nvPr/>
        </p:nvSpPr>
        <p:spPr>
          <a:xfrm rot="21308359">
            <a:off x="4383701" y="293282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246EEA55-1092-42DD-B0EE-754C14945CA9}"/>
              </a:ext>
            </a:extLst>
          </p:cNvPr>
          <p:cNvSpPr/>
          <p:nvPr/>
        </p:nvSpPr>
        <p:spPr>
          <a:xfrm rot="21308359">
            <a:off x="4570280" y="2900526"/>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61CC337-A406-44D4-BB2B-68D118B0AEDC}"/>
              </a:ext>
            </a:extLst>
          </p:cNvPr>
          <p:cNvSpPr/>
          <p:nvPr/>
        </p:nvSpPr>
        <p:spPr>
          <a:xfrm rot="18222336">
            <a:off x="4178720" y="298961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7683372A-B08E-4A86-AEDD-8BC405324E69}"/>
              </a:ext>
            </a:extLst>
          </p:cNvPr>
          <p:cNvSpPr/>
          <p:nvPr/>
        </p:nvSpPr>
        <p:spPr>
          <a:xfrm rot="21308359">
            <a:off x="4428595" y="292714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476C7BAE-38A9-48F3-8085-75FF45643868}"/>
              </a:ext>
            </a:extLst>
          </p:cNvPr>
          <p:cNvSpPr/>
          <p:nvPr/>
        </p:nvSpPr>
        <p:spPr>
          <a:xfrm rot="21308359">
            <a:off x="4066970" y="2982868"/>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203AEF0-F752-4EA0-9F21-5802FF977C23}"/>
              </a:ext>
            </a:extLst>
          </p:cNvPr>
          <p:cNvSpPr/>
          <p:nvPr/>
        </p:nvSpPr>
        <p:spPr>
          <a:xfrm rot="18513977">
            <a:off x="4257910" y="294461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D29E650-BCBE-4D2D-9CFC-69BCC595CDAF}"/>
              </a:ext>
            </a:extLst>
          </p:cNvPr>
          <p:cNvSpPr/>
          <p:nvPr/>
        </p:nvSpPr>
        <p:spPr>
          <a:xfrm>
            <a:off x="4286608" y="301730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D89CB53-1980-4EAF-A900-7FDF88EA56D9}"/>
              </a:ext>
            </a:extLst>
          </p:cNvPr>
          <p:cNvSpPr/>
          <p:nvPr/>
        </p:nvSpPr>
        <p:spPr>
          <a:xfrm>
            <a:off x="4046037" y="316089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a:extLst>
              <a:ext uri="{FF2B5EF4-FFF2-40B4-BE49-F238E27FC236}">
                <a16:creationId xmlns:a16="http://schemas.microsoft.com/office/drawing/2014/main" id="{E6FF6781-1137-43F6-96DB-F4C60DBDF4EB}"/>
              </a:ext>
            </a:extLst>
          </p:cNvPr>
          <p:cNvSpPr/>
          <p:nvPr/>
        </p:nvSpPr>
        <p:spPr>
          <a:xfrm rot="5400000">
            <a:off x="4273862" y="3127028"/>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18C072A-DCB9-4CEF-B8EE-7583A23E352E}"/>
              </a:ext>
            </a:extLst>
          </p:cNvPr>
          <p:cNvSpPr/>
          <p:nvPr/>
        </p:nvSpPr>
        <p:spPr>
          <a:xfrm rot="21308359">
            <a:off x="4169413" y="308209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Oval 181">
            <a:extLst>
              <a:ext uri="{FF2B5EF4-FFF2-40B4-BE49-F238E27FC236}">
                <a16:creationId xmlns:a16="http://schemas.microsoft.com/office/drawing/2014/main" id="{E73CF2F3-103C-46DC-95CC-0787780CDB3A}"/>
              </a:ext>
            </a:extLst>
          </p:cNvPr>
          <p:cNvSpPr/>
          <p:nvPr/>
        </p:nvSpPr>
        <p:spPr>
          <a:xfrm rot="18222336">
            <a:off x="4343741" y="3073439"/>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D690BA77-E8CF-4AE1-A27F-100B766A81D8}"/>
              </a:ext>
            </a:extLst>
          </p:cNvPr>
          <p:cNvSpPr/>
          <p:nvPr/>
        </p:nvSpPr>
        <p:spPr>
          <a:xfrm rot="21308359">
            <a:off x="4431814" y="3060254"/>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93A3A91E-437D-48FC-86DE-E5BD74B68843}"/>
              </a:ext>
            </a:extLst>
          </p:cNvPr>
          <p:cNvSpPr/>
          <p:nvPr/>
        </p:nvSpPr>
        <p:spPr>
          <a:xfrm rot="5400000">
            <a:off x="4561568" y="2787884"/>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0F84AA2-121B-449C-8C5E-A7D7AABA4058}"/>
              </a:ext>
            </a:extLst>
          </p:cNvPr>
          <p:cNvSpPr/>
          <p:nvPr/>
        </p:nvSpPr>
        <p:spPr>
          <a:xfrm rot="5400000">
            <a:off x="4396263" y="2786096"/>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E14FAE0-7EEE-475E-A28F-4EB3C8DF1024}"/>
              </a:ext>
            </a:extLst>
          </p:cNvPr>
          <p:cNvSpPr/>
          <p:nvPr/>
        </p:nvSpPr>
        <p:spPr>
          <a:xfrm rot="21308359">
            <a:off x="4322741" y="274232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FE272583-979C-458C-BCD1-2535C6B9CED7}"/>
              </a:ext>
            </a:extLst>
          </p:cNvPr>
          <p:cNvSpPr/>
          <p:nvPr/>
        </p:nvSpPr>
        <p:spPr>
          <a:xfrm rot="21308359">
            <a:off x="4509320" y="2710026"/>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AD3ABE61-28A6-4AB4-9FBB-2152865BDB6C}"/>
              </a:ext>
            </a:extLst>
          </p:cNvPr>
          <p:cNvSpPr/>
          <p:nvPr/>
        </p:nvSpPr>
        <p:spPr>
          <a:xfrm rot="18222336">
            <a:off x="4117760" y="279911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3DBA935-3088-4ABF-B7EF-322BBB876AF2}"/>
              </a:ext>
            </a:extLst>
          </p:cNvPr>
          <p:cNvSpPr/>
          <p:nvPr/>
        </p:nvSpPr>
        <p:spPr>
          <a:xfrm rot="21308359">
            <a:off x="4367635" y="273664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A2C7097E-68A8-4FD6-91B5-C853CCDB6673}"/>
              </a:ext>
            </a:extLst>
          </p:cNvPr>
          <p:cNvSpPr/>
          <p:nvPr/>
        </p:nvSpPr>
        <p:spPr>
          <a:xfrm rot="21308359">
            <a:off x="4006010" y="2792368"/>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23BB0CE-D663-4E2F-A24A-4DDF4012EB18}"/>
              </a:ext>
            </a:extLst>
          </p:cNvPr>
          <p:cNvSpPr/>
          <p:nvPr/>
        </p:nvSpPr>
        <p:spPr>
          <a:xfrm rot="18513977">
            <a:off x="4196950" y="275411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35C33FF6-0FEF-4994-AAFB-2421F1B4B2B3}"/>
              </a:ext>
            </a:extLst>
          </p:cNvPr>
          <p:cNvSpPr/>
          <p:nvPr/>
        </p:nvSpPr>
        <p:spPr>
          <a:xfrm>
            <a:off x="4225648" y="282680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ACB03F3E-425C-44DB-AA72-4F8A16C2EEA7}"/>
              </a:ext>
            </a:extLst>
          </p:cNvPr>
          <p:cNvSpPr/>
          <p:nvPr/>
        </p:nvSpPr>
        <p:spPr>
          <a:xfrm>
            <a:off x="3985077" y="297039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17B63248-21F1-45C2-ABC5-55A4AE74ACD0}"/>
              </a:ext>
            </a:extLst>
          </p:cNvPr>
          <p:cNvSpPr/>
          <p:nvPr/>
        </p:nvSpPr>
        <p:spPr>
          <a:xfrm rot="5400000">
            <a:off x="4212902" y="2936528"/>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51BF238-225F-4AB0-9F98-7915EE404123}"/>
              </a:ext>
            </a:extLst>
          </p:cNvPr>
          <p:cNvSpPr/>
          <p:nvPr/>
        </p:nvSpPr>
        <p:spPr>
          <a:xfrm rot="21308359">
            <a:off x="4108453" y="289159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Oval 195">
            <a:extLst>
              <a:ext uri="{FF2B5EF4-FFF2-40B4-BE49-F238E27FC236}">
                <a16:creationId xmlns:a16="http://schemas.microsoft.com/office/drawing/2014/main" id="{E425389B-D40C-4F9C-9EC7-A52AF226D171}"/>
              </a:ext>
            </a:extLst>
          </p:cNvPr>
          <p:cNvSpPr/>
          <p:nvPr/>
        </p:nvSpPr>
        <p:spPr>
          <a:xfrm rot="18222336">
            <a:off x="4282781" y="2882939"/>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43D1C7F1-C001-4026-BA6A-DE97742C1509}"/>
              </a:ext>
            </a:extLst>
          </p:cNvPr>
          <p:cNvSpPr/>
          <p:nvPr/>
        </p:nvSpPr>
        <p:spPr>
          <a:xfrm rot="21308359">
            <a:off x="4370854" y="2869754"/>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12893F0-53A6-483F-AECD-708056FB8FFD}"/>
              </a:ext>
            </a:extLst>
          </p:cNvPr>
          <p:cNvSpPr/>
          <p:nvPr/>
        </p:nvSpPr>
        <p:spPr>
          <a:xfrm rot="5400000">
            <a:off x="4630148" y="2300204"/>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028F1E6-1724-407A-9F78-31BCF67C36A6}"/>
              </a:ext>
            </a:extLst>
          </p:cNvPr>
          <p:cNvSpPr/>
          <p:nvPr/>
        </p:nvSpPr>
        <p:spPr>
          <a:xfrm rot="5400000">
            <a:off x="4464843" y="2298416"/>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06FD50C1-49DF-4774-A686-0A22D6020E0D}"/>
              </a:ext>
            </a:extLst>
          </p:cNvPr>
          <p:cNvSpPr/>
          <p:nvPr/>
        </p:nvSpPr>
        <p:spPr>
          <a:xfrm rot="21308359">
            <a:off x="4391321" y="225464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32838AE8-0B10-42D8-A36E-DBD35EC9F13B}"/>
              </a:ext>
            </a:extLst>
          </p:cNvPr>
          <p:cNvSpPr/>
          <p:nvPr/>
        </p:nvSpPr>
        <p:spPr>
          <a:xfrm rot="21308359">
            <a:off x="4577900" y="2222346"/>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83ED4BE9-478C-496B-B917-4C4E1A30B4EB}"/>
              </a:ext>
            </a:extLst>
          </p:cNvPr>
          <p:cNvSpPr/>
          <p:nvPr/>
        </p:nvSpPr>
        <p:spPr>
          <a:xfrm rot="18222336">
            <a:off x="4186340" y="231143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FFC9DFB1-1899-4A1A-B630-5F82FF88C2E4}"/>
              </a:ext>
            </a:extLst>
          </p:cNvPr>
          <p:cNvSpPr/>
          <p:nvPr/>
        </p:nvSpPr>
        <p:spPr>
          <a:xfrm rot="21308359">
            <a:off x="4436215" y="224896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7431E5F-990F-420C-8E63-714EE53F8FEA}"/>
              </a:ext>
            </a:extLst>
          </p:cNvPr>
          <p:cNvSpPr/>
          <p:nvPr/>
        </p:nvSpPr>
        <p:spPr>
          <a:xfrm rot="21308359">
            <a:off x="4074590" y="2304688"/>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3C262DB1-AC16-4A61-96FC-2EDC84BCF3B9}"/>
              </a:ext>
            </a:extLst>
          </p:cNvPr>
          <p:cNvSpPr/>
          <p:nvPr/>
        </p:nvSpPr>
        <p:spPr>
          <a:xfrm rot="18513977">
            <a:off x="4265530" y="226643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B70ED5D8-E4D0-435B-A111-9452D8A4EB35}"/>
              </a:ext>
            </a:extLst>
          </p:cNvPr>
          <p:cNvSpPr/>
          <p:nvPr/>
        </p:nvSpPr>
        <p:spPr>
          <a:xfrm>
            <a:off x="4294228" y="233912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2091BEB8-D242-4027-A1F2-90665AEDA3D5}"/>
              </a:ext>
            </a:extLst>
          </p:cNvPr>
          <p:cNvSpPr/>
          <p:nvPr/>
        </p:nvSpPr>
        <p:spPr>
          <a:xfrm>
            <a:off x="4053657" y="248271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Oval 207">
            <a:extLst>
              <a:ext uri="{FF2B5EF4-FFF2-40B4-BE49-F238E27FC236}">
                <a16:creationId xmlns:a16="http://schemas.microsoft.com/office/drawing/2014/main" id="{F483CF48-9D9D-4EB0-9CCC-FAA9320B69BE}"/>
              </a:ext>
            </a:extLst>
          </p:cNvPr>
          <p:cNvSpPr/>
          <p:nvPr/>
        </p:nvSpPr>
        <p:spPr>
          <a:xfrm rot="5400000">
            <a:off x="4281482" y="2448848"/>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A92F3B62-3669-42F6-A339-F177EB501CF8}"/>
              </a:ext>
            </a:extLst>
          </p:cNvPr>
          <p:cNvSpPr/>
          <p:nvPr/>
        </p:nvSpPr>
        <p:spPr>
          <a:xfrm rot="21308359">
            <a:off x="4177033" y="240391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CB2C7F0B-EA99-4C55-8544-61D379EB83C8}"/>
              </a:ext>
            </a:extLst>
          </p:cNvPr>
          <p:cNvSpPr/>
          <p:nvPr/>
        </p:nvSpPr>
        <p:spPr>
          <a:xfrm rot="18222336">
            <a:off x="4351361" y="2395259"/>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487A4950-875E-4F53-AD6F-DD4A1D0AAF6D}"/>
              </a:ext>
            </a:extLst>
          </p:cNvPr>
          <p:cNvSpPr/>
          <p:nvPr/>
        </p:nvSpPr>
        <p:spPr>
          <a:xfrm rot="21308359">
            <a:off x="4439434" y="2382074"/>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D9EB962E-657E-4AD8-8C13-F1A2A0DE8D42}"/>
              </a:ext>
            </a:extLst>
          </p:cNvPr>
          <p:cNvSpPr/>
          <p:nvPr/>
        </p:nvSpPr>
        <p:spPr>
          <a:xfrm>
            <a:off x="3536988" y="2205310"/>
            <a:ext cx="58203" cy="66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212">
            <a:extLst>
              <a:ext uri="{FF2B5EF4-FFF2-40B4-BE49-F238E27FC236}">
                <a16:creationId xmlns:a16="http://schemas.microsoft.com/office/drawing/2014/main" id="{5EB45B98-7026-428E-9A9F-CAB40870B95A}"/>
              </a:ext>
            </a:extLst>
          </p:cNvPr>
          <p:cNvSpPr/>
          <p:nvPr/>
        </p:nvSpPr>
        <p:spPr>
          <a:xfrm>
            <a:off x="3875737" y="2050692"/>
            <a:ext cx="58203" cy="64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A3F8D105-56BE-4F9D-84F2-0B9BF545BB56}"/>
              </a:ext>
            </a:extLst>
          </p:cNvPr>
          <p:cNvSpPr/>
          <p:nvPr/>
        </p:nvSpPr>
        <p:spPr>
          <a:xfrm>
            <a:off x="4118991" y="2028088"/>
            <a:ext cx="58203" cy="652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87F71937-AFF4-4B1C-B87C-CB7D9AEC82D3}"/>
              </a:ext>
            </a:extLst>
          </p:cNvPr>
          <p:cNvSpPr/>
          <p:nvPr/>
        </p:nvSpPr>
        <p:spPr>
          <a:xfrm>
            <a:off x="4003858" y="2138790"/>
            <a:ext cx="58203" cy="60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8EFE6070-DFCF-4176-9F34-FFA051D6A819}"/>
              </a:ext>
            </a:extLst>
          </p:cNvPr>
          <p:cNvSpPr/>
          <p:nvPr/>
        </p:nvSpPr>
        <p:spPr>
          <a:xfrm>
            <a:off x="3586226" y="2304414"/>
            <a:ext cx="58203" cy="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154AF27B-EBBD-45B8-81CC-315E66E36664}"/>
              </a:ext>
            </a:extLst>
          </p:cNvPr>
          <p:cNvSpPr/>
          <p:nvPr/>
        </p:nvSpPr>
        <p:spPr>
          <a:xfrm>
            <a:off x="4283497" y="2087143"/>
            <a:ext cx="58203" cy="5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a:extLst>
              <a:ext uri="{FF2B5EF4-FFF2-40B4-BE49-F238E27FC236}">
                <a16:creationId xmlns:a16="http://schemas.microsoft.com/office/drawing/2014/main" id="{F7F70132-6337-424E-9818-98139B7F7D79}"/>
              </a:ext>
            </a:extLst>
          </p:cNvPr>
          <p:cNvSpPr/>
          <p:nvPr/>
        </p:nvSpPr>
        <p:spPr>
          <a:xfrm>
            <a:off x="3659822" y="2166849"/>
            <a:ext cx="58203" cy="66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022C50A7-2182-4454-9255-01D49380E49F}"/>
              </a:ext>
            </a:extLst>
          </p:cNvPr>
          <p:cNvSpPr/>
          <p:nvPr/>
        </p:nvSpPr>
        <p:spPr>
          <a:xfrm>
            <a:off x="4467316" y="2031422"/>
            <a:ext cx="58203" cy="61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5BF46403-573F-4414-AF57-39E360119AEF}"/>
              </a:ext>
            </a:extLst>
          </p:cNvPr>
          <p:cNvSpPr/>
          <p:nvPr/>
        </p:nvSpPr>
        <p:spPr>
          <a:xfrm>
            <a:off x="3794446" y="2145987"/>
            <a:ext cx="58203" cy="59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9473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C037-FC41-433D-B44D-1FE912B7F2B7}"/>
              </a:ext>
            </a:extLst>
          </p:cNvPr>
          <p:cNvSpPr>
            <a:spLocks noGrp="1"/>
          </p:cNvSpPr>
          <p:nvPr>
            <p:ph type="title"/>
          </p:nvPr>
        </p:nvSpPr>
        <p:spPr>
          <a:xfrm>
            <a:off x="0" y="19350"/>
            <a:ext cx="9143999" cy="1022228"/>
          </a:xfrm>
        </p:spPr>
        <p:txBody>
          <a:bodyPr/>
          <a:lstStyle/>
          <a:p>
            <a:r>
              <a:rPr lang="en-US" dirty="0"/>
              <a:t>Radio frequency sputtering</a:t>
            </a:r>
          </a:p>
        </p:txBody>
      </p:sp>
      <p:sp>
        <p:nvSpPr>
          <p:cNvPr id="4" name="Date Placeholder 3">
            <a:extLst>
              <a:ext uri="{FF2B5EF4-FFF2-40B4-BE49-F238E27FC236}">
                <a16:creationId xmlns:a16="http://schemas.microsoft.com/office/drawing/2014/main" id="{C1CD8DCE-67F8-40EF-A1B4-BBF6FB2231E0}"/>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87E738F2-39EB-468F-A734-B667303FAAC6}"/>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DFD8ACC-0B3E-4DAE-BDC5-3BFF0E79D892}"/>
              </a:ext>
            </a:extLst>
          </p:cNvPr>
          <p:cNvSpPr>
            <a:spLocks noGrp="1"/>
          </p:cNvSpPr>
          <p:nvPr>
            <p:ph type="sldNum" sz="quarter" idx="12"/>
          </p:nvPr>
        </p:nvSpPr>
        <p:spPr/>
        <p:txBody>
          <a:bodyPr/>
          <a:lstStyle/>
          <a:p>
            <a:fld id="{ABF20D17-0043-4445-9B8B-9F103D2306E2}" type="slidenum">
              <a:rPr lang="en-IN" smtClean="0"/>
              <a:pPr/>
              <a:t>43</a:t>
            </a:fld>
            <a:endParaRPr lang="en-IN" dirty="0"/>
          </a:p>
        </p:txBody>
      </p:sp>
      <p:sp>
        <p:nvSpPr>
          <p:cNvPr id="7" name="Rectangle 6">
            <a:extLst>
              <a:ext uri="{FF2B5EF4-FFF2-40B4-BE49-F238E27FC236}">
                <a16:creationId xmlns:a16="http://schemas.microsoft.com/office/drawing/2014/main" id="{835B4826-7E02-4630-8B40-03C76FEA4BE9}"/>
              </a:ext>
            </a:extLst>
          </p:cNvPr>
          <p:cNvSpPr/>
          <p:nvPr/>
        </p:nvSpPr>
        <p:spPr>
          <a:xfrm>
            <a:off x="3422469" y="1569393"/>
            <a:ext cx="1784164" cy="200608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A9FD077-16C1-4865-8F71-2D259BB089F2}"/>
              </a:ext>
            </a:extLst>
          </p:cNvPr>
          <p:cNvCxnSpPr/>
          <p:nvPr/>
        </p:nvCxnSpPr>
        <p:spPr>
          <a:xfrm>
            <a:off x="3560029" y="1856791"/>
            <a:ext cx="141573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0819FC-FF4C-4F5B-84DF-47A15F6C979E}"/>
              </a:ext>
            </a:extLst>
          </p:cNvPr>
          <p:cNvCxnSpPr/>
          <p:nvPr/>
        </p:nvCxnSpPr>
        <p:spPr>
          <a:xfrm>
            <a:off x="3560030" y="3268824"/>
            <a:ext cx="141573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D88741-2C76-416C-B35A-F83B3E4A2C4A}"/>
              </a:ext>
            </a:extLst>
          </p:cNvPr>
          <p:cNvCxnSpPr>
            <a:cxnSpLocks/>
          </p:cNvCxnSpPr>
          <p:nvPr/>
        </p:nvCxnSpPr>
        <p:spPr>
          <a:xfrm>
            <a:off x="3784351" y="1922107"/>
            <a:ext cx="967088" cy="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C277A95-DB2E-43AE-9DCD-FB9730D6102F}"/>
              </a:ext>
            </a:extLst>
          </p:cNvPr>
          <p:cNvCxnSpPr>
            <a:cxnSpLocks/>
          </p:cNvCxnSpPr>
          <p:nvPr/>
        </p:nvCxnSpPr>
        <p:spPr>
          <a:xfrm>
            <a:off x="3831007" y="3194181"/>
            <a:ext cx="967088" cy="0"/>
          </a:xfrm>
          <a:prstGeom prst="line">
            <a:avLst/>
          </a:prstGeom>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9AC48BC-8DF7-4E53-9E0B-7942AE09616F}"/>
              </a:ext>
            </a:extLst>
          </p:cNvPr>
          <p:cNvSpPr/>
          <p:nvPr/>
        </p:nvSpPr>
        <p:spPr>
          <a:xfrm>
            <a:off x="3203371" y="2114544"/>
            <a:ext cx="458619" cy="236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3CE7FFC-54FF-4462-871F-FA95FC14BA39}"/>
              </a:ext>
            </a:extLst>
          </p:cNvPr>
          <p:cNvCxnSpPr>
            <a:cxnSpLocks/>
          </p:cNvCxnSpPr>
          <p:nvPr/>
        </p:nvCxnSpPr>
        <p:spPr>
          <a:xfrm>
            <a:off x="4314551" y="1148458"/>
            <a:ext cx="0" cy="70833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7E810D-0C26-4FE7-863B-492B9D4F2160}"/>
              </a:ext>
            </a:extLst>
          </p:cNvPr>
          <p:cNvCxnSpPr>
            <a:cxnSpLocks/>
          </p:cNvCxnSpPr>
          <p:nvPr/>
        </p:nvCxnSpPr>
        <p:spPr>
          <a:xfrm>
            <a:off x="4314551" y="3268824"/>
            <a:ext cx="0" cy="70833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AE5091-4CE1-4775-8DCD-4D9ABA6842F6}"/>
              </a:ext>
            </a:extLst>
          </p:cNvPr>
          <p:cNvCxnSpPr>
            <a:cxnSpLocks/>
          </p:cNvCxnSpPr>
          <p:nvPr/>
        </p:nvCxnSpPr>
        <p:spPr>
          <a:xfrm>
            <a:off x="2081263" y="1137408"/>
            <a:ext cx="2226779" cy="11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C21AE2-1B16-47A3-B1A3-1D923F911115}"/>
              </a:ext>
            </a:extLst>
          </p:cNvPr>
          <p:cNvCxnSpPr>
            <a:cxnSpLocks/>
          </p:cNvCxnSpPr>
          <p:nvPr/>
        </p:nvCxnSpPr>
        <p:spPr>
          <a:xfrm>
            <a:off x="2075702" y="3969635"/>
            <a:ext cx="2248438" cy="26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52A3C2-71E6-4566-9D09-76F3B0B2112F}"/>
              </a:ext>
            </a:extLst>
          </p:cNvPr>
          <p:cNvCxnSpPr>
            <a:cxnSpLocks/>
          </p:cNvCxnSpPr>
          <p:nvPr/>
        </p:nvCxnSpPr>
        <p:spPr>
          <a:xfrm>
            <a:off x="2083687" y="2585873"/>
            <a:ext cx="0" cy="1390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315E85E-9747-405E-8CB5-214A72174A14}"/>
              </a:ext>
            </a:extLst>
          </p:cNvPr>
          <p:cNvCxnSpPr>
            <a:cxnSpLocks/>
          </p:cNvCxnSpPr>
          <p:nvPr/>
        </p:nvCxnSpPr>
        <p:spPr>
          <a:xfrm>
            <a:off x="2084667" y="1137408"/>
            <a:ext cx="0" cy="840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0D3BD9-2FA6-448C-A392-F0B3E504DDA7}"/>
              </a:ext>
            </a:extLst>
          </p:cNvPr>
          <p:cNvCxnSpPr/>
          <p:nvPr/>
        </p:nvCxnSpPr>
        <p:spPr>
          <a:xfrm>
            <a:off x="4314646" y="3976956"/>
            <a:ext cx="0" cy="225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B03857-B687-46E8-83B4-199F422FD5A7}"/>
              </a:ext>
            </a:extLst>
          </p:cNvPr>
          <p:cNvCxnSpPr>
            <a:cxnSpLocks/>
          </p:cNvCxnSpPr>
          <p:nvPr/>
        </p:nvCxnSpPr>
        <p:spPr>
          <a:xfrm flipH="1">
            <a:off x="4183652" y="4201496"/>
            <a:ext cx="2809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C43AA3-FF77-4606-B47D-8A38ACCF1E85}"/>
              </a:ext>
            </a:extLst>
          </p:cNvPr>
          <p:cNvCxnSpPr>
            <a:cxnSpLocks/>
          </p:cNvCxnSpPr>
          <p:nvPr/>
        </p:nvCxnSpPr>
        <p:spPr>
          <a:xfrm flipH="1">
            <a:off x="4254512" y="4248084"/>
            <a:ext cx="145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4EB6ED-93B7-4FE7-902F-FDE2862916E7}"/>
              </a:ext>
            </a:extLst>
          </p:cNvPr>
          <p:cNvCxnSpPr>
            <a:cxnSpLocks/>
          </p:cNvCxnSpPr>
          <p:nvPr/>
        </p:nvCxnSpPr>
        <p:spPr>
          <a:xfrm flipH="1">
            <a:off x="4294189" y="4289680"/>
            <a:ext cx="5024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42BDB84-5180-4884-9F68-403109DDD610}"/>
              </a:ext>
            </a:extLst>
          </p:cNvPr>
          <p:cNvSpPr/>
          <p:nvPr/>
        </p:nvSpPr>
        <p:spPr>
          <a:xfrm>
            <a:off x="1820334" y="1989530"/>
            <a:ext cx="534030" cy="596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A8499B30-6EDE-4B17-AEC7-EC6653D6F9C0}"/>
              </a:ext>
            </a:extLst>
          </p:cNvPr>
          <p:cNvSpPr txBox="1"/>
          <p:nvPr/>
        </p:nvSpPr>
        <p:spPr>
          <a:xfrm>
            <a:off x="1883201" y="1911552"/>
            <a:ext cx="306412" cy="618272"/>
          </a:xfrm>
          <a:prstGeom prst="rect">
            <a:avLst/>
          </a:prstGeom>
          <a:noFill/>
        </p:spPr>
        <p:txBody>
          <a:bodyPr wrap="square" rtlCol="0">
            <a:spAutoFit/>
          </a:bodyPr>
          <a:lstStyle/>
          <a:p>
            <a:r>
              <a:rPr lang="en-US" sz="4000" b="1" dirty="0">
                <a:latin typeface="+mn-lt"/>
              </a:rPr>
              <a:t>v</a:t>
            </a:r>
          </a:p>
        </p:txBody>
      </p:sp>
      <p:sp>
        <p:nvSpPr>
          <p:cNvPr id="35" name="TextBox 34">
            <a:extLst>
              <a:ext uri="{FF2B5EF4-FFF2-40B4-BE49-F238E27FC236}">
                <a16:creationId xmlns:a16="http://schemas.microsoft.com/office/drawing/2014/main" id="{7FDB1AF6-89AF-46B8-AD06-4FB1A376A1BA}"/>
              </a:ext>
            </a:extLst>
          </p:cNvPr>
          <p:cNvSpPr txBox="1"/>
          <p:nvPr/>
        </p:nvSpPr>
        <p:spPr>
          <a:xfrm>
            <a:off x="147805" y="2484907"/>
            <a:ext cx="2057399" cy="400110"/>
          </a:xfrm>
          <a:prstGeom prst="rect">
            <a:avLst/>
          </a:prstGeom>
          <a:noFill/>
        </p:spPr>
        <p:txBody>
          <a:bodyPr wrap="square" rtlCol="0">
            <a:spAutoFit/>
          </a:bodyPr>
          <a:lstStyle/>
          <a:p>
            <a:r>
              <a:rPr lang="en-US" sz="2000" dirty="0">
                <a:latin typeface="+mn-lt"/>
              </a:rPr>
              <a:t>RF Power supply</a:t>
            </a:r>
          </a:p>
        </p:txBody>
      </p:sp>
      <p:sp>
        <p:nvSpPr>
          <p:cNvPr id="36" name="TextBox 35">
            <a:extLst>
              <a:ext uri="{FF2B5EF4-FFF2-40B4-BE49-F238E27FC236}">
                <a16:creationId xmlns:a16="http://schemas.microsoft.com/office/drawing/2014/main" id="{35AA233F-4A11-43E2-9321-40D0AF125BCC}"/>
              </a:ext>
            </a:extLst>
          </p:cNvPr>
          <p:cNvSpPr txBox="1"/>
          <p:nvPr/>
        </p:nvSpPr>
        <p:spPr>
          <a:xfrm>
            <a:off x="59591" y="4416106"/>
            <a:ext cx="8907127" cy="1569660"/>
          </a:xfrm>
          <a:prstGeom prst="rect">
            <a:avLst/>
          </a:prstGeom>
          <a:noFill/>
        </p:spPr>
        <p:txBody>
          <a:bodyPr wrap="square" rtlCol="0">
            <a:spAutoFit/>
          </a:bodyPr>
          <a:lstStyle/>
          <a:p>
            <a:pPr marL="342900" indent="-342900" defTabSz="685800">
              <a:buSzPct val="120000"/>
              <a:buFont typeface="Calibri" panose="020F0502020204030204" pitchFamily="34" charset="0"/>
              <a:buChar char="•"/>
            </a:pPr>
            <a:r>
              <a:rPr lang="en-US" sz="2400" kern="1200" dirty="0">
                <a:latin typeface="+mn-lt"/>
                <a:ea typeface="+mn-ea"/>
              </a:rPr>
              <a:t>The deposition rate is low compare with DC sputtering</a:t>
            </a:r>
          </a:p>
          <a:p>
            <a:pPr marL="342900" indent="-342900" defTabSz="685800">
              <a:buSzPct val="120000"/>
              <a:buFont typeface="Calibri" panose="020F0502020204030204" pitchFamily="34" charset="0"/>
              <a:buChar char="•"/>
            </a:pPr>
            <a:r>
              <a:rPr lang="en-US" sz="2400" kern="1200" dirty="0">
                <a:latin typeface="+mn-lt"/>
                <a:ea typeface="+mn-ea"/>
              </a:rPr>
              <a:t>In negative half cycle, sputtering gas atoms get attracted by source</a:t>
            </a:r>
          </a:p>
          <a:p>
            <a:pPr marL="342900" indent="-342900" defTabSz="685800">
              <a:buSzPct val="120000"/>
              <a:buFont typeface="Calibri" panose="020F0502020204030204" pitchFamily="34" charset="0"/>
              <a:buChar char="•"/>
            </a:pPr>
            <a:r>
              <a:rPr lang="en-US" sz="2400" kern="1200" dirty="0">
                <a:latin typeface="+mn-lt"/>
                <a:ea typeface="+mn-ea"/>
              </a:rPr>
              <a:t>In positive half cycle target atoms ejects from the source along with gas atoms and accelerate towards substrate</a:t>
            </a:r>
          </a:p>
        </p:txBody>
      </p:sp>
      <p:sp>
        <p:nvSpPr>
          <p:cNvPr id="37" name="Rectangle 36">
            <a:extLst>
              <a:ext uri="{FF2B5EF4-FFF2-40B4-BE49-F238E27FC236}">
                <a16:creationId xmlns:a16="http://schemas.microsoft.com/office/drawing/2014/main" id="{7DF79B36-62F3-4290-A7C5-695D8459B867}"/>
              </a:ext>
            </a:extLst>
          </p:cNvPr>
          <p:cNvSpPr/>
          <p:nvPr/>
        </p:nvSpPr>
        <p:spPr>
          <a:xfrm>
            <a:off x="4939223" y="2184370"/>
            <a:ext cx="458619" cy="236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EE0C673-9D45-4FA8-9E0A-35D477C4F2E6}"/>
              </a:ext>
            </a:extLst>
          </p:cNvPr>
          <p:cNvSpPr txBox="1"/>
          <p:nvPr/>
        </p:nvSpPr>
        <p:spPr>
          <a:xfrm>
            <a:off x="5740400" y="1476344"/>
            <a:ext cx="967086" cy="400110"/>
          </a:xfrm>
          <a:prstGeom prst="rect">
            <a:avLst/>
          </a:prstGeom>
          <a:noFill/>
        </p:spPr>
        <p:txBody>
          <a:bodyPr wrap="square" rtlCol="0">
            <a:spAutoFit/>
          </a:bodyPr>
          <a:lstStyle/>
          <a:p>
            <a:r>
              <a:rPr lang="en-US" sz="2000" dirty="0">
                <a:latin typeface="+mn-lt"/>
              </a:rPr>
              <a:t>Target</a:t>
            </a:r>
          </a:p>
        </p:txBody>
      </p:sp>
      <p:cxnSp>
        <p:nvCxnSpPr>
          <p:cNvPr id="41" name="Straight Arrow Connector 40">
            <a:extLst>
              <a:ext uri="{FF2B5EF4-FFF2-40B4-BE49-F238E27FC236}">
                <a16:creationId xmlns:a16="http://schemas.microsoft.com/office/drawing/2014/main" id="{C3AAD83B-DBB4-4412-90AB-CF65CA17A766}"/>
              </a:ext>
            </a:extLst>
          </p:cNvPr>
          <p:cNvCxnSpPr/>
          <p:nvPr/>
        </p:nvCxnSpPr>
        <p:spPr>
          <a:xfrm>
            <a:off x="4759995" y="3194181"/>
            <a:ext cx="980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E607984-0005-44CE-A464-CD5B696835BA}"/>
              </a:ext>
            </a:extLst>
          </p:cNvPr>
          <p:cNvSpPr txBox="1"/>
          <p:nvPr/>
        </p:nvSpPr>
        <p:spPr>
          <a:xfrm>
            <a:off x="5811521" y="3078480"/>
            <a:ext cx="1066800" cy="350517"/>
          </a:xfrm>
          <a:prstGeom prst="rect">
            <a:avLst/>
          </a:prstGeom>
          <a:noFill/>
        </p:spPr>
        <p:txBody>
          <a:bodyPr wrap="square" rtlCol="0">
            <a:spAutoFit/>
          </a:bodyPr>
          <a:lstStyle/>
          <a:p>
            <a:r>
              <a:rPr lang="en-US" dirty="0"/>
              <a:t>Substrate</a:t>
            </a:r>
          </a:p>
        </p:txBody>
      </p:sp>
      <p:sp>
        <p:nvSpPr>
          <p:cNvPr id="33" name="TextBox 32">
            <a:extLst>
              <a:ext uri="{FF2B5EF4-FFF2-40B4-BE49-F238E27FC236}">
                <a16:creationId xmlns:a16="http://schemas.microsoft.com/office/drawing/2014/main" id="{4DE60824-04B6-4993-927E-5B34E3A09E9C}"/>
              </a:ext>
            </a:extLst>
          </p:cNvPr>
          <p:cNvSpPr txBox="1"/>
          <p:nvPr/>
        </p:nvSpPr>
        <p:spPr>
          <a:xfrm>
            <a:off x="1933693" y="1502624"/>
            <a:ext cx="1703009" cy="707886"/>
          </a:xfrm>
          <a:prstGeom prst="rect">
            <a:avLst/>
          </a:prstGeom>
          <a:noFill/>
        </p:spPr>
        <p:txBody>
          <a:bodyPr wrap="square" rtlCol="0">
            <a:spAutoFit/>
          </a:bodyPr>
          <a:lstStyle/>
          <a:p>
            <a:pPr algn="ctr"/>
            <a:r>
              <a:rPr lang="en-US" sz="2000" dirty="0">
                <a:latin typeface="+mn-lt"/>
              </a:rPr>
              <a:t>Sputtering</a:t>
            </a:r>
          </a:p>
          <a:p>
            <a:pPr algn="ctr"/>
            <a:r>
              <a:rPr lang="en-US" sz="2000" dirty="0">
                <a:latin typeface="+mn-lt"/>
              </a:rPr>
              <a:t>gas</a:t>
            </a:r>
          </a:p>
        </p:txBody>
      </p:sp>
      <p:sp>
        <p:nvSpPr>
          <p:cNvPr id="34" name="Oval 33">
            <a:extLst>
              <a:ext uri="{FF2B5EF4-FFF2-40B4-BE49-F238E27FC236}">
                <a16:creationId xmlns:a16="http://schemas.microsoft.com/office/drawing/2014/main" id="{3E9A140B-BC11-44E4-ABDB-68F54B79A3D0}"/>
              </a:ext>
            </a:extLst>
          </p:cNvPr>
          <p:cNvSpPr/>
          <p:nvPr/>
        </p:nvSpPr>
        <p:spPr>
          <a:xfrm rot="5400000">
            <a:off x="4492988" y="2589764"/>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7E7AFF8-059E-47FD-A15A-D6A36F3F493F}"/>
              </a:ext>
            </a:extLst>
          </p:cNvPr>
          <p:cNvSpPr/>
          <p:nvPr/>
        </p:nvSpPr>
        <p:spPr>
          <a:xfrm rot="5400000">
            <a:off x="4327683" y="2587976"/>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4817713-E22C-4209-92D8-21B585F579C0}"/>
              </a:ext>
            </a:extLst>
          </p:cNvPr>
          <p:cNvSpPr/>
          <p:nvPr/>
        </p:nvSpPr>
        <p:spPr>
          <a:xfrm rot="21308359">
            <a:off x="4254161" y="254420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09CFB77-F6B0-45D1-BA9B-6B9811F7E943}"/>
              </a:ext>
            </a:extLst>
          </p:cNvPr>
          <p:cNvSpPr/>
          <p:nvPr/>
        </p:nvSpPr>
        <p:spPr>
          <a:xfrm rot="21308359">
            <a:off x="4440740" y="2511906"/>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0EA20BF-C027-4E29-8E22-D7E933D31813}"/>
              </a:ext>
            </a:extLst>
          </p:cNvPr>
          <p:cNvSpPr/>
          <p:nvPr/>
        </p:nvSpPr>
        <p:spPr>
          <a:xfrm rot="18222336">
            <a:off x="4049180" y="260099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07FA57-9C56-4D3E-B4D1-2F79DCEBA342}"/>
              </a:ext>
            </a:extLst>
          </p:cNvPr>
          <p:cNvSpPr/>
          <p:nvPr/>
        </p:nvSpPr>
        <p:spPr>
          <a:xfrm rot="21308359">
            <a:off x="4299055" y="253852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F6E40C7-359A-4313-938C-2772ED71FEA2}"/>
              </a:ext>
            </a:extLst>
          </p:cNvPr>
          <p:cNvSpPr/>
          <p:nvPr/>
        </p:nvSpPr>
        <p:spPr>
          <a:xfrm rot="21308359">
            <a:off x="3937430" y="2594248"/>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C6C6514-3F15-4299-B4D9-E0455B3223C5}"/>
              </a:ext>
            </a:extLst>
          </p:cNvPr>
          <p:cNvSpPr/>
          <p:nvPr/>
        </p:nvSpPr>
        <p:spPr>
          <a:xfrm rot="18513977">
            <a:off x="4128370" y="255599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5996D97-CF63-4189-B36A-18EA2EBC68AC}"/>
              </a:ext>
            </a:extLst>
          </p:cNvPr>
          <p:cNvSpPr/>
          <p:nvPr/>
        </p:nvSpPr>
        <p:spPr>
          <a:xfrm>
            <a:off x="4157068" y="262868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4802B45-31C6-4062-9B5E-31F9291B2AE6}"/>
              </a:ext>
            </a:extLst>
          </p:cNvPr>
          <p:cNvSpPr/>
          <p:nvPr/>
        </p:nvSpPr>
        <p:spPr>
          <a:xfrm>
            <a:off x="3916497" y="277227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9524C319-F7C2-4552-997B-510B0B62BAEE}"/>
              </a:ext>
            </a:extLst>
          </p:cNvPr>
          <p:cNvSpPr/>
          <p:nvPr/>
        </p:nvSpPr>
        <p:spPr>
          <a:xfrm rot="5400000">
            <a:off x="4144322" y="2738408"/>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0DC755A-68C2-40B4-A013-ED2C4F03357C}"/>
              </a:ext>
            </a:extLst>
          </p:cNvPr>
          <p:cNvSpPr/>
          <p:nvPr/>
        </p:nvSpPr>
        <p:spPr>
          <a:xfrm rot="21308359">
            <a:off x="4039873" y="269347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A492FDA3-D3E6-4570-AE4A-F636FF3F65A2}"/>
              </a:ext>
            </a:extLst>
          </p:cNvPr>
          <p:cNvSpPr/>
          <p:nvPr/>
        </p:nvSpPr>
        <p:spPr>
          <a:xfrm rot="18222336">
            <a:off x="4214201" y="2684819"/>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026745B-C3AF-4BDB-9AEA-C4031936C29A}"/>
              </a:ext>
            </a:extLst>
          </p:cNvPr>
          <p:cNvSpPr/>
          <p:nvPr/>
        </p:nvSpPr>
        <p:spPr>
          <a:xfrm rot="21308359">
            <a:off x="4302274" y="2671634"/>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43AF3F5-9978-425F-A8FA-1F1F4E9D03E9}"/>
              </a:ext>
            </a:extLst>
          </p:cNvPr>
          <p:cNvSpPr/>
          <p:nvPr/>
        </p:nvSpPr>
        <p:spPr>
          <a:xfrm rot="5400000">
            <a:off x="4645388" y="2742164"/>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85B4609-6CD2-42CF-AD84-A56B93F6850D}"/>
              </a:ext>
            </a:extLst>
          </p:cNvPr>
          <p:cNvSpPr/>
          <p:nvPr/>
        </p:nvSpPr>
        <p:spPr>
          <a:xfrm rot="5400000">
            <a:off x="4480083" y="2740376"/>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F0C6439-DB5A-46FE-B9AC-0123AB182FEA}"/>
              </a:ext>
            </a:extLst>
          </p:cNvPr>
          <p:cNvSpPr/>
          <p:nvPr/>
        </p:nvSpPr>
        <p:spPr>
          <a:xfrm rot="21308359">
            <a:off x="4406561" y="269660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AEB3D4D-A6BE-4266-BE38-F24783186E40}"/>
              </a:ext>
            </a:extLst>
          </p:cNvPr>
          <p:cNvSpPr/>
          <p:nvPr/>
        </p:nvSpPr>
        <p:spPr>
          <a:xfrm rot="21308359">
            <a:off x="4593140" y="2664306"/>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5E952E6-042A-4F72-B06F-1FE878AA2710}"/>
              </a:ext>
            </a:extLst>
          </p:cNvPr>
          <p:cNvSpPr/>
          <p:nvPr/>
        </p:nvSpPr>
        <p:spPr>
          <a:xfrm rot="18222336">
            <a:off x="4201580" y="275339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F9A4345-D4BE-416A-BCE1-606DC539A73D}"/>
              </a:ext>
            </a:extLst>
          </p:cNvPr>
          <p:cNvSpPr/>
          <p:nvPr/>
        </p:nvSpPr>
        <p:spPr>
          <a:xfrm rot="21308359">
            <a:off x="4451455" y="269092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7764330-6BB8-4905-B870-17A2D39AD6E1}"/>
              </a:ext>
            </a:extLst>
          </p:cNvPr>
          <p:cNvSpPr/>
          <p:nvPr/>
        </p:nvSpPr>
        <p:spPr>
          <a:xfrm rot="21308359">
            <a:off x="4089830" y="2746648"/>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544A81F-E6F4-421E-A0B2-9D8454D56E7D}"/>
              </a:ext>
            </a:extLst>
          </p:cNvPr>
          <p:cNvSpPr/>
          <p:nvPr/>
        </p:nvSpPr>
        <p:spPr>
          <a:xfrm rot="18513977">
            <a:off x="4280770" y="270839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96B5AD0-B497-492C-A0A8-9E88B72A0A2D}"/>
              </a:ext>
            </a:extLst>
          </p:cNvPr>
          <p:cNvSpPr/>
          <p:nvPr/>
        </p:nvSpPr>
        <p:spPr>
          <a:xfrm>
            <a:off x="4309468" y="278108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B975D64-21A0-4922-B56B-C3C6CA25F059}"/>
              </a:ext>
            </a:extLst>
          </p:cNvPr>
          <p:cNvSpPr/>
          <p:nvPr/>
        </p:nvSpPr>
        <p:spPr>
          <a:xfrm>
            <a:off x="4068897" y="292467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BEB1A580-9CA0-479E-A95B-97DC3A014106}"/>
              </a:ext>
            </a:extLst>
          </p:cNvPr>
          <p:cNvSpPr/>
          <p:nvPr/>
        </p:nvSpPr>
        <p:spPr>
          <a:xfrm rot="5400000">
            <a:off x="4296722" y="2890808"/>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8CDAE66-8373-441E-A9B9-0C5F7CF6D31D}"/>
              </a:ext>
            </a:extLst>
          </p:cNvPr>
          <p:cNvSpPr/>
          <p:nvPr/>
        </p:nvSpPr>
        <p:spPr>
          <a:xfrm rot="21308359">
            <a:off x="4192273" y="284587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9C12B494-29EF-472D-8698-ABE270AF963E}"/>
              </a:ext>
            </a:extLst>
          </p:cNvPr>
          <p:cNvSpPr/>
          <p:nvPr/>
        </p:nvSpPr>
        <p:spPr>
          <a:xfrm rot="18222336">
            <a:off x="4366601" y="2837219"/>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64C381B-75E1-4298-9FA8-14BFA8D52CE0}"/>
              </a:ext>
            </a:extLst>
          </p:cNvPr>
          <p:cNvSpPr/>
          <p:nvPr/>
        </p:nvSpPr>
        <p:spPr>
          <a:xfrm rot="21308359">
            <a:off x="4454674" y="2824034"/>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38ED7D0-6FC5-4CCB-8EFF-016E33BFC838}"/>
              </a:ext>
            </a:extLst>
          </p:cNvPr>
          <p:cNvSpPr/>
          <p:nvPr/>
        </p:nvSpPr>
        <p:spPr>
          <a:xfrm rot="5400000">
            <a:off x="4622528" y="2978384"/>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CCF790B-4058-40E2-99D7-23AFDFECE1F8}"/>
              </a:ext>
            </a:extLst>
          </p:cNvPr>
          <p:cNvSpPr/>
          <p:nvPr/>
        </p:nvSpPr>
        <p:spPr>
          <a:xfrm rot="5400000">
            <a:off x="4457223" y="2976596"/>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C3CB6CC-E012-48BC-9025-C31427A82507}"/>
              </a:ext>
            </a:extLst>
          </p:cNvPr>
          <p:cNvSpPr/>
          <p:nvPr/>
        </p:nvSpPr>
        <p:spPr>
          <a:xfrm rot="21308359">
            <a:off x="4383701" y="293282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FD999F7-9B0C-48DE-A747-1E6ABB88D367}"/>
              </a:ext>
            </a:extLst>
          </p:cNvPr>
          <p:cNvSpPr/>
          <p:nvPr/>
        </p:nvSpPr>
        <p:spPr>
          <a:xfrm rot="21308359">
            <a:off x="4570280" y="2900526"/>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CA4D02F-AC69-4D95-B3F6-DCF1F338392B}"/>
              </a:ext>
            </a:extLst>
          </p:cNvPr>
          <p:cNvSpPr/>
          <p:nvPr/>
        </p:nvSpPr>
        <p:spPr>
          <a:xfrm rot="18222336">
            <a:off x="4178720" y="298961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BC2A10C-96EA-418D-B535-BBE5C5B02F81}"/>
              </a:ext>
            </a:extLst>
          </p:cNvPr>
          <p:cNvSpPr/>
          <p:nvPr/>
        </p:nvSpPr>
        <p:spPr>
          <a:xfrm rot="21308359">
            <a:off x="4428595" y="292714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6E9E767-927A-48FF-8CF3-655626368A52}"/>
              </a:ext>
            </a:extLst>
          </p:cNvPr>
          <p:cNvSpPr/>
          <p:nvPr/>
        </p:nvSpPr>
        <p:spPr>
          <a:xfrm rot="21308359">
            <a:off x="4066970" y="2982868"/>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7F76894-6AF9-4F23-813B-5D3FCB2EDC5C}"/>
              </a:ext>
            </a:extLst>
          </p:cNvPr>
          <p:cNvSpPr/>
          <p:nvPr/>
        </p:nvSpPr>
        <p:spPr>
          <a:xfrm rot="18513977">
            <a:off x="4257910" y="294461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A84C528-7A2F-4447-B936-E8F4CF7C1903}"/>
              </a:ext>
            </a:extLst>
          </p:cNvPr>
          <p:cNvSpPr/>
          <p:nvPr/>
        </p:nvSpPr>
        <p:spPr>
          <a:xfrm>
            <a:off x="4286608" y="301730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565DB69-021A-4033-AAA4-62CDC01D250D}"/>
              </a:ext>
            </a:extLst>
          </p:cNvPr>
          <p:cNvSpPr/>
          <p:nvPr/>
        </p:nvSpPr>
        <p:spPr>
          <a:xfrm>
            <a:off x="4046037" y="316089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788ED90B-9139-4075-9B7B-D0571C3B10E6}"/>
              </a:ext>
            </a:extLst>
          </p:cNvPr>
          <p:cNvSpPr/>
          <p:nvPr/>
        </p:nvSpPr>
        <p:spPr>
          <a:xfrm rot="5400000">
            <a:off x="4273862" y="3127028"/>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C98F46F-B103-49EF-91E8-F765CFB84710}"/>
              </a:ext>
            </a:extLst>
          </p:cNvPr>
          <p:cNvSpPr/>
          <p:nvPr/>
        </p:nvSpPr>
        <p:spPr>
          <a:xfrm rot="21308359">
            <a:off x="4169413" y="308209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F03CC58C-761F-4BC4-8E38-CD4421B62445}"/>
              </a:ext>
            </a:extLst>
          </p:cNvPr>
          <p:cNvSpPr/>
          <p:nvPr/>
        </p:nvSpPr>
        <p:spPr>
          <a:xfrm rot="18222336">
            <a:off x="4343741" y="3073439"/>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F92DB40-83A7-471B-808D-22E4924E3A38}"/>
              </a:ext>
            </a:extLst>
          </p:cNvPr>
          <p:cNvSpPr/>
          <p:nvPr/>
        </p:nvSpPr>
        <p:spPr>
          <a:xfrm rot="21308359">
            <a:off x="4431814" y="3060254"/>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B379458-CB83-41DD-8483-CE37786AE35F}"/>
              </a:ext>
            </a:extLst>
          </p:cNvPr>
          <p:cNvSpPr/>
          <p:nvPr/>
        </p:nvSpPr>
        <p:spPr>
          <a:xfrm rot="5400000">
            <a:off x="4561568" y="2787884"/>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72DB9F2-EBF1-4F6E-8584-C51D14FBEC3D}"/>
              </a:ext>
            </a:extLst>
          </p:cNvPr>
          <p:cNvSpPr/>
          <p:nvPr/>
        </p:nvSpPr>
        <p:spPr>
          <a:xfrm rot="5400000">
            <a:off x="4396263" y="2786096"/>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2D3C52F-7421-401E-889F-A3316DBB83A3}"/>
              </a:ext>
            </a:extLst>
          </p:cNvPr>
          <p:cNvSpPr/>
          <p:nvPr/>
        </p:nvSpPr>
        <p:spPr>
          <a:xfrm rot="21308359">
            <a:off x="4322741" y="274232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922A4E7-428C-4DF2-825A-D824E52F6349}"/>
              </a:ext>
            </a:extLst>
          </p:cNvPr>
          <p:cNvSpPr/>
          <p:nvPr/>
        </p:nvSpPr>
        <p:spPr>
          <a:xfrm rot="21308359">
            <a:off x="4509320" y="2710026"/>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430839A-0FCE-4B1F-B260-64FCFD98D03F}"/>
              </a:ext>
            </a:extLst>
          </p:cNvPr>
          <p:cNvSpPr/>
          <p:nvPr/>
        </p:nvSpPr>
        <p:spPr>
          <a:xfrm rot="18222336">
            <a:off x="4117760" y="279911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6CF76F9-A42F-4FF2-8D59-AEC6BA46F9B7}"/>
              </a:ext>
            </a:extLst>
          </p:cNvPr>
          <p:cNvSpPr/>
          <p:nvPr/>
        </p:nvSpPr>
        <p:spPr>
          <a:xfrm rot="21308359">
            <a:off x="4367635" y="273664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15D20C4-D9D2-407B-920E-A624C4490187}"/>
              </a:ext>
            </a:extLst>
          </p:cNvPr>
          <p:cNvSpPr/>
          <p:nvPr/>
        </p:nvSpPr>
        <p:spPr>
          <a:xfrm rot="21308359">
            <a:off x="4006010" y="2792368"/>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D6B3098-55FF-47EA-8C69-958082D56C44}"/>
              </a:ext>
            </a:extLst>
          </p:cNvPr>
          <p:cNvSpPr/>
          <p:nvPr/>
        </p:nvSpPr>
        <p:spPr>
          <a:xfrm rot="18513977">
            <a:off x="4196950" y="275411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85A9E86-24A0-4E61-8948-0C05463B9A7F}"/>
              </a:ext>
            </a:extLst>
          </p:cNvPr>
          <p:cNvSpPr/>
          <p:nvPr/>
        </p:nvSpPr>
        <p:spPr>
          <a:xfrm>
            <a:off x="4225648" y="282680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936F950-1736-4D6D-944E-59414F5687ED}"/>
              </a:ext>
            </a:extLst>
          </p:cNvPr>
          <p:cNvSpPr/>
          <p:nvPr/>
        </p:nvSpPr>
        <p:spPr>
          <a:xfrm>
            <a:off x="3985077" y="297039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A0017EC0-54A0-452C-B61B-FEB3ED25765C}"/>
              </a:ext>
            </a:extLst>
          </p:cNvPr>
          <p:cNvSpPr/>
          <p:nvPr/>
        </p:nvSpPr>
        <p:spPr>
          <a:xfrm rot="5400000">
            <a:off x="4212902" y="2936528"/>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9F9636E-1B7C-4EBC-B28D-A5E7AB3FBC73}"/>
              </a:ext>
            </a:extLst>
          </p:cNvPr>
          <p:cNvSpPr/>
          <p:nvPr/>
        </p:nvSpPr>
        <p:spPr>
          <a:xfrm rot="21308359">
            <a:off x="4108453" y="289159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3BFB353E-E031-4A26-BFB3-11B127A7AF0C}"/>
              </a:ext>
            </a:extLst>
          </p:cNvPr>
          <p:cNvSpPr/>
          <p:nvPr/>
        </p:nvSpPr>
        <p:spPr>
          <a:xfrm rot="18222336">
            <a:off x="4282781" y="2882939"/>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D234682-9540-4AD2-B34E-2AD051995211}"/>
              </a:ext>
            </a:extLst>
          </p:cNvPr>
          <p:cNvSpPr/>
          <p:nvPr/>
        </p:nvSpPr>
        <p:spPr>
          <a:xfrm rot="21308359">
            <a:off x="4370854" y="2869754"/>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1096AA4-ACD5-40BA-BBAB-7B14518B815D}"/>
              </a:ext>
            </a:extLst>
          </p:cNvPr>
          <p:cNvSpPr/>
          <p:nvPr/>
        </p:nvSpPr>
        <p:spPr>
          <a:xfrm rot="5400000">
            <a:off x="4630148" y="2300204"/>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DA3F683-A815-459A-B627-DFBE8D986D09}"/>
              </a:ext>
            </a:extLst>
          </p:cNvPr>
          <p:cNvSpPr/>
          <p:nvPr/>
        </p:nvSpPr>
        <p:spPr>
          <a:xfrm rot="5400000">
            <a:off x="4464843" y="2298416"/>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691E079-E598-47E5-919D-85E6D8D70991}"/>
              </a:ext>
            </a:extLst>
          </p:cNvPr>
          <p:cNvSpPr/>
          <p:nvPr/>
        </p:nvSpPr>
        <p:spPr>
          <a:xfrm rot="21308359">
            <a:off x="4391321" y="225464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62D3A07-8694-4E6D-A982-0F4644B530BB}"/>
              </a:ext>
            </a:extLst>
          </p:cNvPr>
          <p:cNvSpPr/>
          <p:nvPr/>
        </p:nvSpPr>
        <p:spPr>
          <a:xfrm rot="21308359">
            <a:off x="4577900" y="2222346"/>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EAB698E-AAA8-4CCD-8869-0C32532CB033}"/>
              </a:ext>
            </a:extLst>
          </p:cNvPr>
          <p:cNvSpPr/>
          <p:nvPr/>
        </p:nvSpPr>
        <p:spPr>
          <a:xfrm rot="18222336">
            <a:off x="4186340" y="231143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CE1C5C0-75F3-40DC-BC4B-5FB694FE4D6B}"/>
              </a:ext>
            </a:extLst>
          </p:cNvPr>
          <p:cNvSpPr/>
          <p:nvPr/>
        </p:nvSpPr>
        <p:spPr>
          <a:xfrm rot="21308359">
            <a:off x="4436215" y="224896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CAF736E-7B87-4882-92A5-0D872D8211C3}"/>
              </a:ext>
            </a:extLst>
          </p:cNvPr>
          <p:cNvSpPr/>
          <p:nvPr/>
        </p:nvSpPr>
        <p:spPr>
          <a:xfrm rot="21308359">
            <a:off x="4074590" y="2304688"/>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ADD7802-41FA-4959-85C0-F45EF1C71A76}"/>
              </a:ext>
            </a:extLst>
          </p:cNvPr>
          <p:cNvSpPr/>
          <p:nvPr/>
        </p:nvSpPr>
        <p:spPr>
          <a:xfrm rot="18513977">
            <a:off x="4265530" y="2266435"/>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943B94A-E06C-4CED-86EC-50194289F2E8}"/>
              </a:ext>
            </a:extLst>
          </p:cNvPr>
          <p:cNvSpPr/>
          <p:nvPr/>
        </p:nvSpPr>
        <p:spPr>
          <a:xfrm>
            <a:off x="4294228" y="233912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E33D440-F465-4AB1-853E-4642FD3D4393}"/>
              </a:ext>
            </a:extLst>
          </p:cNvPr>
          <p:cNvSpPr/>
          <p:nvPr/>
        </p:nvSpPr>
        <p:spPr>
          <a:xfrm>
            <a:off x="4053657" y="2482717"/>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C7E7EB6D-A4B3-4886-8C01-6AB0ACF3B9C3}"/>
              </a:ext>
            </a:extLst>
          </p:cNvPr>
          <p:cNvSpPr/>
          <p:nvPr/>
        </p:nvSpPr>
        <p:spPr>
          <a:xfrm rot="5400000">
            <a:off x="4281482" y="2448848"/>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BFDAD5E2-5BBE-4006-9F7C-3A75B7E04DFA}"/>
              </a:ext>
            </a:extLst>
          </p:cNvPr>
          <p:cNvSpPr/>
          <p:nvPr/>
        </p:nvSpPr>
        <p:spPr>
          <a:xfrm rot="21308359">
            <a:off x="4177033" y="2403919"/>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7B6FF46D-4858-42F6-B4EB-4911CF1BF9FC}"/>
              </a:ext>
            </a:extLst>
          </p:cNvPr>
          <p:cNvSpPr/>
          <p:nvPr/>
        </p:nvSpPr>
        <p:spPr>
          <a:xfrm rot="18222336">
            <a:off x="4351361" y="2395259"/>
            <a:ext cx="39931" cy="3864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B339C5B-1BE0-4309-A8F0-F6B499F45045}"/>
              </a:ext>
            </a:extLst>
          </p:cNvPr>
          <p:cNvSpPr/>
          <p:nvPr/>
        </p:nvSpPr>
        <p:spPr>
          <a:xfrm rot="21308359">
            <a:off x="4439434" y="2382074"/>
            <a:ext cx="38641" cy="39931"/>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E0D3569-2C73-4672-968B-8D2EC6D24F49}"/>
              </a:ext>
            </a:extLst>
          </p:cNvPr>
          <p:cNvSpPr/>
          <p:nvPr/>
        </p:nvSpPr>
        <p:spPr>
          <a:xfrm>
            <a:off x="3536988" y="2205310"/>
            <a:ext cx="58203" cy="66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86DDD69-35B0-459C-AD76-48931CCC5F92}"/>
              </a:ext>
            </a:extLst>
          </p:cNvPr>
          <p:cNvSpPr/>
          <p:nvPr/>
        </p:nvSpPr>
        <p:spPr>
          <a:xfrm>
            <a:off x="3875737" y="2050692"/>
            <a:ext cx="58203" cy="64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0EBF791C-9B36-4938-8210-15369F08B412}"/>
              </a:ext>
            </a:extLst>
          </p:cNvPr>
          <p:cNvSpPr/>
          <p:nvPr/>
        </p:nvSpPr>
        <p:spPr>
          <a:xfrm>
            <a:off x="4118991" y="2028088"/>
            <a:ext cx="58203" cy="652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37AC1977-4ECB-40D2-8A2D-CB31B5706B1F}"/>
              </a:ext>
            </a:extLst>
          </p:cNvPr>
          <p:cNvSpPr/>
          <p:nvPr/>
        </p:nvSpPr>
        <p:spPr>
          <a:xfrm>
            <a:off x="4003858" y="2138790"/>
            <a:ext cx="58203" cy="60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328B055F-C92F-4901-8E39-7974AEEF27A0}"/>
              </a:ext>
            </a:extLst>
          </p:cNvPr>
          <p:cNvSpPr/>
          <p:nvPr/>
        </p:nvSpPr>
        <p:spPr>
          <a:xfrm>
            <a:off x="3586226" y="2304414"/>
            <a:ext cx="58203" cy="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78E2AD19-121A-462D-8BE3-EB2ACD384993}"/>
              </a:ext>
            </a:extLst>
          </p:cNvPr>
          <p:cNvSpPr/>
          <p:nvPr/>
        </p:nvSpPr>
        <p:spPr>
          <a:xfrm>
            <a:off x="4283497" y="2087143"/>
            <a:ext cx="58203" cy="55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EFDA1AD6-02E8-4596-9E01-4E997B281F53}"/>
              </a:ext>
            </a:extLst>
          </p:cNvPr>
          <p:cNvSpPr/>
          <p:nvPr/>
        </p:nvSpPr>
        <p:spPr>
          <a:xfrm>
            <a:off x="3659822" y="2166849"/>
            <a:ext cx="58203" cy="66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CB16C3E5-E124-4BBC-949B-8D3BCB29835C}"/>
              </a:ext>
            </a:extLst>
          </p:cNvPr>
          <p:cNvSpPr/>
          <p:nvPr/>
        </p:nvSpPr>
        <p:spPr>
          <a:xfrm>
            <a:off x="4467316" y="2031422"/>
            <a:ext cx="58203" cy="61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BEC1951C-C2C1-41A6-A539-1EC9DE28B685}"/>
              </a:ext>
            </a:extLst>
          </p:cNvPr>
          <p:cNvSpPr/>
          <p:nvPr/>
        </p:nvSpPr>
        <p:spPr>
          <a:xfrm>
            <a:off x="3794446" y="2145987"/>
            <a:ext cx="58203" cy="59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BE1C8517-4C40-4262-9B34-7CD99D5D1A20}"/>
              </a:ext>
            </a:extLst>
          </p:cNvPr>
          <p:cNvSpPr txBox="1"/>
          <p:nvPr/>
        </p:nvSpPr>
        <p:spPr>
          <a:xfrm>
            <a:off x="5221398" y="1911176"/>
            <a:ext cx="1182286" cy="707886"/>
          </a:xfrm>
          <a:prstGeom prst="rect">
            <a:avLst/>
          </a:prstGeom>
          <a:noFill/>
        </p:spPr>
        <p:txBody>
          <a:bodyPr wrap="square" rtlCol="0">
            <a:spAutoFit/>
          </a:bodyPr>
          <a:lstStyle/>
          <a:p>
            <a:pPr algn="ctr"/>
            <a:r>
              <a:rPr lang="en-US" sz="2000" dirty="0">
                <a:latin typeface="+mn-lt"/>
              </a:rPr>
              <a:t>Vacuum</a:t>
            </a:r>
          </a:p>
          <a:p>
            <a:pPr algn="ctr"/>
            <a:r>
              <a:rPr lang="en-US" sz="2000" dirty="0">
                <a:latin typeface="+mn-lt"/>
              </a:rPr>
              <a:t> pump</a:t>
            </a:r>
          </a:p>
        </p:txBody>
      </p:sp>
      <p:cxnSp>
        <p:nvCxnSpPr>
          <p:cNvPr id="122" name="Straight Arrow Connector 121">
            <a:extLst>
              <a:ext uri="{FF2B5EF4-FFF2-40B4-BE49-F238E27FC236}">
                <a16:creationId xmlns:a16="http://schemas.microsoft.com/office/drawing/2014/main" id="{4A5D09C5-7E2E-489F-AA17-0F32A428BF66}"/>
              </a:ext>
            </a:extLst>
          </p:cNvPr>
          <p:cNvCxnSpPr>
            <a:cxnSpLocks/>
          </p:cNvCxnSpPr>
          <p:nvPr/>
        </p:nvCxnSpPr>
        <p:spPr>
          <a:xfrm flipV="1">
            <a:off x="4713339" y="1820802"/>
            <a:ext cx="1027061" cy="10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607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E83D6-08E1-4985-AC69-6B9A7E811A2B}"/>
              </a:ext>
            </a:extLst>
          </p:cNvPr>
          <p:cNvSpPr>
            <a:spLocks noGrp="1"/>
          </p:cNvSpPr>
          <p:nvPr>
            <p:ph type="title"/>
          </p:nvPr>
        </p:nvSpPr>
        <p:spPr/>
        <p:txBody>
          <a:bodyPr/>
          <a:lstStyle/>
          <a:p>
            <a:r>
              <a:rPr lang="en-US" dirty="0"/>
              <a:t>Diode sputtering</a:t>
            </a:r>
          </a:p>
        </p:txBody>
      </p:sp>
      <p:sp>
        <p:nvSpPr>
          <p:cNvPr id="4" name="Date Placeholder 3">
            <a:extLst>
              <a:ext uri="{FF2B5EF4-FFF2-40B4-BE49-F238E27FC236}">
                <a16:creationId xmlns:a16="http://schemas.microsoft.com/office/drawing/2014/main" id="{E471EDD9-DF48-4D4C-A6E2-55BA21925DE9}"/>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9B09933F-9036-4FED-94C6-B07D37EED379}"/>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4AF1CC82-3AF4-4B87-AACC-9C6F8D70F93F}"/>
              </a:ext>
            </a:extLst>
          </p:cNvPr>
          <p:cNvSpPr>
            <a:spLocks noGrp="1"/>
          </p:cNvSpPr>
          <p:nvPr>
            <p:ph type="sldNum" sz="quarter" idx="12"/>
          </p:nvPr>
        </p:nvSpPr>
        <p:spPr/>
        <p:txBody>
          <a:bodyPr/>
          <a:lstStyle/>
          <a:p>
            <a:fld id="{ABF20D17-0043-4445-9B8B-9F103D2306E2}" type="slidenum">
              <a:rPr lang="en-IN" smtClean="0"/>
              <a:pPr/>
              <a:t>44</a:t>
            </a:fld>
            <a:endParaRPr lang="en-IN" dirty="0"/>
          </a:p>
        </p:txBody>
      </p:sp>
      <p:sp>
        <p:nvSpPr>
          <p:cNvPr id="7" name="TextBox 6">
            <a:extLst>
              <a:ext uri="{FF2B5EF4-FFF2-40B4-BE49-F238E27FC236}">
                <a16:creationId xmlns:a16="http://schemas.microsoft.com/office/drawing/2014/main" id="{767727EC-8F7B-4CE3-9965-B6CB982EEC9F}"/>
              </a:ext>
            </a:extLst>
          </p:cNvPr>
          <p:cNvSpPr txBox="1"/>
          <p:nvPr/>
        </p:nvSpPr>
        <p:spPr>
          <a:xfrm>
            <a:off x="130629" y="961844"/>
            <a:ext cx="8678091" cy="1569660"/>
          </a:xfrm>
          <a:prstGeom prst="rect">
            <a:avLst/>
          </a:prstGeom>
          <a:noFill/>
        </p:spPr>
        <p:txBody>
          <a:bodyPr wrap="square" rtlCol="0">
            <a:spAutoFit/>
          </a:bodyPr>
          <a:lstStyle/>
          <a:p>
            <a:pPr marL="342900" indent="-342900" defTabSz="685800">
              <a:buSzPct val="120000"/>
              <a:buFont typeface="Calibri" panose="020F0502020204030204" pitchFamily="34" charset="0"/>
              <a:buChar char="•"/>
            </a:pPr>
            <a:r>
              <a:rPr lang="en-US" sz="2400" kern="1200" dirty="0">
                <a:latin typeface="+mn-lt"/>
                <a:ea typeface="+mn-ea"/>
              </a:rPr>
              <a:t>No magnet at the target </a:t>
            </a:r>
          </a:p>
          <a:p>
            <a:pPr marL="342900" indent="-342900" defTabSz="685800">
              <a:buSzPct val="120000"/>
              <a:buFont typeface="Calibri" panose="020F0502020204030204" pitchFamily="34" charset="0"/>
              <a:buChar char="•"/>
            </a:pPr>
            <a:r>
              <a:rPr lang="en-US" sz="2400" kern="1200" dirty="0">
                <a:latin typeface="+mn-lt"/>
                <a:ea typeface="+mn-ea"/>
              </a:rPr>
              <a:t>Target atoms can move freely in the vacuum chamber</a:t>
            </a:r>
          </a:p>
          <a:p>
            <a:pPr marL="342900" indent="-342900" defTabSz="685800">
              <a:buSzPct val="120000"/>
              <a:buFont typeface="Calibri" panose="020F0502020204030204" pitchFamily="34" charset="0"/>
              <a:buChar char="•"/>
            </a:pPr>
            <a:r>
              <a:rPr lang="en-US" sz="2400" kern="1200" dirty="0">
                <a:latin typeface="+mn-lt"/>
                <a:ea typeface="+mn-ea"/>
              </a:rPr>
              <a:t>Target atoms are not directly deposited on the substrate</a:t>
            </a:r>
          </a:p>
          <a:p>
            <a:pPr marL="342900" indent="-342900" defTabSz="685800">
              <a:buSzPct val="120000"/>
              <a:buFont typeface="Calibri" panose="020F0502020204030204" pitchFamily="34" charset="0"/>
              <a:buChar char="•"/>
            </a:pPr>
            <a:r>
              <a:rPr lang="en-US" sz="2400" kern="1200" dirty="0">
                <a:latin typeface="+mn-lt"/>
                <a:ea typeface="+mn-ea"/>
              </a:rPr>
              <a:t>This increases the process time</a:t>
            </a:r>
          </a:p>
        </p:txBody>
      </p:sp>
    </p:spTree>
    <p:extLst>
      <p:ext uri="{BB962C8B-B14F-4D97-AF65-F5344CB8AC3E}">
        <p14:creationId xmlns:p14="http://schemas.microsoft.com/office/powerpoint/2010/main" val="4065116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6D402-7387-47CC-9841-E53D03D79B58}"/>
              </a:ext>
            </a:extLst>
          </p:cNvPr>
          <p:cNvSpPr>
            <a:spLocks noGrp="1"/>
          </p:cNvSpPr>
          <p:nvPr>
            <p:ph type="title"/>
          </p:nvPr>
        </p:nvSpPr>
        <p:spPr/>
        <p:txBody>
          <a:bodyPr/>
          <a:lstStyle/>
          <a:p>
            <a:r>
              <a:rPr lang="en-US" dirty="0"/>
              <a:t>Reactive sputtering</a:t>
            </a:r>
          </a:p>
        </p:txBody>
      </p:sp>
      <p:sp>
        <p:nvSpPr>
          <p:cNvPr id="3" name="Content Placeholder 2">
            <a:extLst>
              <a:ext uri="{FF2B5EF4-FFF2-40B4-BE49-F238E27FC236}">
                <a16:creationId xmlns:a16="http://schemas.microsoft.com/office/drawing/2014/main" id="{C02E6673-6C10-4FCA-AFB4-94B6A631D69F}"/>
              </a:ext>
            </a:extLst>
          </p:cNvPr>
          <p:cNvSpPr>
            <a:spLocks noGrp="1"/>
          </p:cNvSpPr>
          <p:nvPr>
            <p:ph idx="1"/>
          </p:nvPr>
        </p:nvSpPr>
        <p:spPr>
          <a:xfrm>
            <a:off x="83975" y="961844"/>
            <a:ext cx="8976049" cy="5502338"/>
          </a:xfrm>
        </p:spPr>
        <p:txBody>
          <a:bodyPr>
            <a:normAutofit/>
          </a:bodyPr>
          <a:lstStyle/>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sym typeface="Arial"/>
              </a:rPr>
              <a:t>Reactive gas is introduced along with argon, It reacts with the target atoms to form the desired compound</a:t>
            </a:r>
          </a:p>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sym typeface="Arial"/>
              </a:rPr>
              <a:t>Oxygen and nitrogen are commonly used </a:t>
            </a:r>
          </a:p>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sym typeface="Arial"/>
              </a:rPr>
              <a:t>The process suffers from one important drawback, namely target </a:t>
            </a:r>
            <a:r>
              <a:rPr lang="en-US">
                <a:solidFill>
                  <a:srgbClr val="000000"/>
                </a:solidFill>
                <a:cs typeface="Arial"/>
                <a:sym typeface="Arial"/>
              </a:rPr>
              <a:t>'poisoning’</a:t>
            </a:r>
            <a:endParaRPr lang="en-US" dirty="0">
              <a:solidFill>
                <a:srgbClr val="000000"/>
              </a:solidFill>
              <a:cs typeface="Arial"/>
              <a:sym typeface="Arial"/>
            </a:endParaRPr>
          </a:p>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sym typeface="Arial"/>
              </a:rPr>
              <a:t>The hysteresis curve obtained when a metal target is sputtered in a reactive gas. As the reactive gas flowrate is increased a sudden transition occurs where the compound forms on the surface of the target. The sputtering rate drops and the partial pressure of reactive gas increases ensuring even further target 'poisoning'</a:t>
            </a:r>
          </a:p>
        </p:txBody>
      </p:sp>
      <p:sp>
        <p:nvSpPr>
          <p:cNvPr id="4" name="Date Placeholder 3">
            <a:extLst>
              <a:ext uri="{FF2B5EF4-FFF2-40B4-BE49-F238E27FC236}">
                <a16:creationId xmlns:a16="http://schemas.microsoft.com/office/drawing/2014/main" id="{9D9E4169-8E64-4DC4-9091-5CC242BB9ADE}"/>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6FF92598-3F3A-4B60-AB3E-2FC23473F78A}"/>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92D93393-B002-4CE2-A560-FBB2FBB9C751}"/>
              </a:ext>
            </a:extLst>
          </p:cNvPr>
          <p:cNvSpPr>
            <a:spLocks noGrp="1"/>
          </p:cNvSpPr>
          <p:nvPr>
            <p:ph type="sldNum" sz="quarter" idx="12"/>
          </p:nvPr>
        </p:nvSpPr>
        <p:spPr/>
        <p:txBody>
          <a:bodyPr/>
          <a:lstStyle/>
          <a:p>
            <a:fld id="{ABF20D17-0043-4445-9B8B-9F103D2306E2}" type="slidenum">
              <a:rPr lang="en-IN" smtClean="0"/>
              <a:pPr/>
              <a:t>45</a:t>
            </a:fld>
            <a:endParaRPr lang="en-IN" dirty="0"/>
          </a:p>
        </p:txBody>
      </p:sp>
    </p:spTree>
    <p:extLst>
      <p:ext uri="{BB962C8B-B14F-4D97-AF65-F5344CB8AC3E}">
        <p14:creationId xmlns:p14="http://schemas.microsoft.com/office/powerpoint/2010/main" val="3153447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372A60-2CD2-4790-8BCD-9A56F5869E1F}"/>
              </a:ext>
            </a:extLst>
          </p:cNvPr>
          <p:cNvSpPr>
            <a:spLocks noGrp="1"/>
          </p:cNvSpPr>
          <p:nvPr>
            <p:ph type="title"/>
          </p:nvPr>
        </p:nvSpPr>
        <p:spPr>
          <a:xfrm>
            <a:off x="0" y="310"/>
            <a:ext cx="9143999" cy="1022228"/>
          </a:xfrm>
        </p:spPr>
        <p:txBody>
          <a:bodyPr/>
          <a:lstStyle/>
          <a:p>
            <a:r>
              <a:rPr lang="en-US" dirty="0"/>
              <a:t>VSM (Vibrating Sample Magnetometer)</a:t>
            </a:r>
          </a:p>
        </p:txBody>
      </p:sp>
      <p:sp>
        <p:nvSpPr>
          <p:cNvPr id="131" name="TextBox 130">
            <a:extLst>
              <a:ext uri="{FF2B5EF4-FFF2-40B4-BE49-F238E27FC236}">
                <a16:creationId xmlns:a16="http://schemas.microsoft.com/office/drawing/2014/main" id="{05D64C71-8B96-4381-AFB1-4E96DD56EED0}"/>
              </a:ext>
            </a:extLst>
          </p:cNvPr>
          <p:cNvSpPr txBox="1"/>
          <p:nvPr/>
        </p:nvSpPr>
        <p:spPr>
          <a:xfrm>
            <a:off x="5921879" y="3381576"/>
            <a:ext cx="3073084" cy="830997"/>
          </a:xfrm>
          <a:prstGeom prst="rect">
            <a:avLst/>
          </a:prstGeom>
          <a:solidFill>
            <a:schemeClr val="accent1">
              <a:lumMod val="20000"/>
              <a:lumOff val="80000"/>
            </a:schemeClr>
          </a:solidFill>
        </p:spPr>
        <p:txBody>
          <a:bodyPr wrap="square" rtlCol="0">
            <a:spAutoFit/>
          </a:bodyPr>
          <a:lstStyle/>
          <a:p>
            <a:pPr algn="ctr">
              <a:buSzPct val="120000"/>
            </a:pPr>
            <a:r>
              <a:rPr lang="en-US" sz="2400" dirty="0">
                <a:latin typeface="+mn-lt"/>
                <a:cs typeface="Times New Roman" panose="02020603050405020304" pitchFamily="18" charset="0"/>
              </a:rPr>
              <a:t>SQUID converts current into voltage</a:t>
            </a:r>
          </a:p>
        </p:txBody>
      </p:sp>
      <p:pic>
        <p:nvPicPr>
          <p:cNvPr id="133" name="Picture 132">
            <a:extLst>
              <a:ext uri="{FF2B5EF4-FFF2-40B4-BE49-F238E27FC236}">
                <a16:creationId xmlns:a16="http://schemas.microsoft.com/office/drawing/2014/main" id="{284AF499-3DE8-43C9-8C2B-C5CB2D8A063F}"/>
              </a:ext>
            </a:extLst>
          </p:cNvPr>
          <p:cNvPicPr>
            <a:picLocks noChangeAspect="1"/>
          </p:cNvPicPr>
          <p:nvPr/>
        </p:nvPicPr>
        <p:blipFill rotWithShape="1">
          <a:blip r:embed="rId4"/>
          <a:srcRect l="30730"/>
          <a:stretch/>
        </p:blipFill>
        <p:spPr>
          <a:xfrm>
            <a:off x="185677" y="1073636"/>
            <a:ext cx="2835172" cy="3110267"/>
          </a:xfrm>
          <a:prstGeom prst="rect">
            <a:avLst/>
          </a:prstGeom>
        </p:spPr>
      </p:pic>
      <p:sp>
        <p:nvSpPr>
          <p:cNvPr id="135" name="TextBox 134">
            <a:extLst>
              <a:ext uri="{FF2B5EF4-FFF2-40B4-BE49-F238E27FC236}">
                <a16:creationId xmlns:a16="http://schemas.microsoft.com/office/drawing/2014/main" id="{E97FDBFF-2C84-497D-8492-D666C96A34B8}"/>
              </a:ext>
            </a:extLst>
          </p:cNvPr>
          <p:cNvSpPr txBox="1"/>
          <p:nvPr/>
        </p:nvSpPr>
        <p:spPr>
          <a:xfrm>
            <a:off x="70013" y="5246860"/>
            <a:ext cx="3234305" cy="1200329"/>
          </a:xfrm>
          <a:prstGeom prst="rect">
            <a:avLst/>
          </a:prstGeom>
          <a:solidFill>
            <a:schemeClr val="accent2">
              <a:lumMod val="20000"/>
              <a:lumOff val="80000"/>
            </a:schemeClr>
          </a:solidFill>
          <a:ln>
            <a:solidFill>
              <a:schemeClr val="accent2">
                <a:lumMod val="20000"/>
                <a:lumOff val="80000"/>
              </a:schemeClr>
            </a:solidFill>
          </a:ln>
        </p:spPr>
        <p:txBody>
          <a:bodyPr wrap="square" rtlCol="0">
            <a:spAutoFit/>
          </a:bodyPr>
          <a:lstStyle/>
          <a:p>
            <a:pPr algn="ctr"/>
            <a:r>
              <a:rPr lang="en-US" sz="2400" dirty="0">
                <a:effectLst/>
                <a:latin typeface="+mn-lt"/>
                <a:ea typeface="Calibri" panose="020F0502020204030204" pitchFamily="34" charset="0"/>
                <a:cs typeface="Times New Roman" panose="02020603050405020304" pitchFamily="18" charset="0"/>
              </a:rPr>
              <a:t>Precise measurement depends on better sample centering</a:t>
            </a:r>
            <a:endParaRPr lang="en-US" sz="2400" dirty="0"/>
          </a:p>
        </p:txBody>
      </p:sp>
      <p:sp>
        <p:nvSpPr>
          <p:cNvPr id="2" name="Date Placeholder 1">
            <a:extLst>
              <a:ext uri="{FF2B5EF4-FFF2-40B4-BE49-F238E27FC236}">
                <a16:creationId xmlns:a16="http://schemas.microsoft.com/office/drawing/2014/main" id="{6A3E643F-D293-4EFC-A3B9-2271ED2BC770}"/>
              </a:ext>
            </a:extLst>
          </p:cNvPr>
          <p:cNvSpPr>
            <a:spLocks noGrp="1"/>
          </p:cNvSpPr>
          <p:nvPr>
            <p:ph type="dt" sz="half" idx="10"/>
          </p:nvPr>
        </p:nvSpPr>
        <p:spPr/>
        <p:txBody>
          <a:bodyPr/>
          <a:lstStyle/>
          <a:p>
            <a:r>
              <a:rPr lang="en-US"/>
              <a:t>M Mohanlal Naik</a:t>
            </a:r>
            <a:endParaRPr lang="en-IN" dirty="0"/>
          </a:p>
        </p:txBody>
      </p:sp>
      <p:sp>
        <p:nvSpPr>
          <p:cNvPr id="9" name="Footer Placeholder 8">
            <a:extLst>
              <a:ext uri="{FF2B5EF4-FFF2-40B4-BE49-F238E27FC236}">
                <a16:creationId xmlns:a16="http://schemas.microsoft.com/office/drawing/2014/main" id="{934CCA12-C30E-4414-B805-F74AE745B981}"/>
              </a:ext>
            </a:extLst>
          </p:cNvPr>
          <p:cNvSpPr>
            <a:spLocks noGrp="1"/>
          </p:cNvSpPr>
          <p:nvPr>
            <p:ph type="ftr" sz="quarter" idx="11"/>
          </p:nvPr>
        </p:nvSpPr>
        <p:spPr>
          <a:xfrm>
            <a:off x="3028950" y="6490329"/>
            <a:ext cx="3086100" cy="365125"/>
          </a:xfrm>
        </p:spPr>
        <p:txBody>
          <a:bodyPr/>
          <a:lstStyle/>
          <a:p>
            <a:r>
              <a:rPr lang="en-IN"/>
              <a:t>IISER Bhopal</a:t>
            </a:r>
            <a:endParaRPr lang="en-IN" dirty="0"/>
          </a:p>
        </p:txBody>
      </p:sp>
      <p:sp>
        <p:nvSpPr>
          <p:cNvPr id="13" name="Slide Number Placeholder 12">
            <a:extLst>
              <a:ext uri="{FF2B5EF4-FFF2-40B4-BE49-F238E27FC236}">
                <a16:creationId xmlns:a16="http://schemas.microsoft.com/office/drawing/2014/main" id="{A4B77706-B247-4EF7-BF6D-67C8E5CF8A16}"/>
              </a:ext>
            </a:extLst>
          </p:cNvPr>
          <p:cNvSpPr>
            <a:spLocks noGrp="1"/>
          </p:cNvSpPr>
          <p:nvPr>
            <p:ph type="sldNum" sz="quarter" idx="12"/>
          </p:nvPr>
        </p:nvSpPr>
        <p:spPr/>
        <p:txBody>
          <a:bodyPr/>
          <a:lstStyle/>
          <a:p>
            <a:fld id="{ABF20D17-0043-4445-9B8B-9F103D2306E2}" type="slidenum">
              <a:rPr lang="en-IN" smtClean="0"/>
              <a:pPr/>
              <a:t>46</a:t>
            </a:fld>
            <a:endParaRPr lang="en-IN" dirty="0"/>
          </a:p>
        </p:txBody>
      </p:sp>
      <p:grpSp>
        <p:nvGrpSpPr>
          <p:cNvPr id="4" name="Group 3">
            <a:extLst>
              <a:ext uri="{FF2B5EF4-FFF2-40B4-BE49-F238E27FC236}">
                <a16:creationId xmlns:a16="http://schemas.microsoft.com/office/drawing/2014/main" id="{EAC2BD3D-5FAA-4C98-BE55-8CC8E2FE582D}"/>
              </a:ext>
            </a:extLst>
          </p:cNvPr>
          <p:cNvGrpSpPr/>
          <p:nvPr/>
        </p:nvGrpSpPr>
        <p:grpSpPr>
          <a:xfrm>
            <a:off x="3319918" y="3375843"/>
            <a:ext cx="5965132" cy="3396024"/>
            <a:chOff x="-48147" y="3238574"/>
            <a:chExt cx="5738940" cy="3396024"/>
          </a:xfrm>
        </p:grpSpPr>
        <p:sp>
          <p:nvSpPr>
            <p:cNvPr id="8" name="Oval 7">
              <a:extLst>
                <a:ext uri="{FF2B5EF4-FFF2-40B4-BE49-F238E27FC236}">
                  <a16:creationId xmlns:a16="http://schemas.microsoft.com/office/drawing/2014/main" id="{B1782393-A1DB-4100-A10F-5E0E34C14D3E}"/>
                </a:ext>
              </a:extLst>
            </p:cNvPr>
            <p:cNvSpPr/>
            <p:nvPr/>
          </p:nvSpPr>
          <p:spPr>
            <a:xfrm>
              <a:off x="646048" y="3274035"/>
              <a:ext cx="1374582" cy="3197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42C135A-ED7F-44F6-9BD9-78EF127893AD}"/>
                </a:ext>
              </a:extLst>
            </p:cNvPr>
            <p:cNvSpPr/>
            <p:nvPr/>
          </p:nvSpPr>
          <p:spPr>
            <a:xfrm>
              <a:off x="664242" y="4010904"/>
              <a:ext cx="1374582" cy="2866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5BB023A-F2E0-4FB5-B259-F176FD5B76C2}"/>
                </a:ext>
              </a:extLst>
            </p:cNvPr>
            <p:cNvSpPr/>
            <p:nvPr/>
          </p:nvSpPr>
          <p:spPr>
            <a:xfrm>
              <a:off x="682243" y="4121676"/>
              <a:ext cx="1346873" cy="3509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F6FBFFA-2604-41EF-B2A2-0ED570FE9A4F}"/>
                </a:ext>
              </a:extLst>
            </p:cNvPr>
            <p:cNvSpPr/>
            <p:nvPr/>
          </p:nvSpPr>
          <p:spPr>
            <a:xfrm>
              <a:off x="725203" y="4953155"/>
              <a:ext cx="1399137" cy="3651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A15EA4C-9C60-4DED-8B8F-721B1E66D2BF}"/>
                </a:ext>
              </a:extLst>
            </p:cNvPr>
            <p:cNvCxnSpPr/>
            <p:nvPr/>
          </p:nvCxnSpPr>
          <p:spPr>
            <a:xfrm>
              <a:off x="3946034" y="457027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29B78C7-C198-46D1-ABC1-48DCC4E4EBC8}"/>
                </a:ext>
              </a:extLst>
            </p:cNvPr>
            <p:cNvSpPr/>
            <p:nvPr/>
          </p:nvSpPr>
          <p:spPr>
            <a:xfrm>
              <a:off x="654535" y="3412981"/>
              <a:ext cx="149629" cy="23068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FC2ABC7-0EBD-4587-A628-FF2492F2B8B1}"/>
                </a:ext>
              </a:extLst>
            </p:cNvPr>
            <p:cNvSpPr/>
            <p:nvPr/>
          </p:nvSpPr>
          <p:spPr>
            <a:xfrm>
              <a:off x="804164" y="5080161"/>
              <a:ext cx="157922" cy="133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48AF62E5-FBB0-437E-8EB6-2EBE29B8448F}"/>
                </a:ext>
              </a:extLst>
            </p:cNvPr>
            <p:cNvSpPr/>
            <p:nvPr/>
          </p:nvSpPr>
          <p:spPr>
            <a:xfrm>
              <a:off x="2606294" y="5510021"/>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sp>
          <p:nvSpPr>
            <p:cNvPr id="53" name="Arc 13">
              <a:extLst>
                <a:ext uri="{FF2B5EF4-FFF2-40B4-BE49-F238E27FC236}">
                  <a16:creationId xmlns:a16="http://schemas.microsoft.com/office/drawing/2014/main" id="{914D7853-B56D-443A-A46B-980E3354CEBD}"/>
                </a:ext>
              </a:extLst>
            </p:cNvPr>
            <p:cNvSpPr/>
            <p:nvPr/>
          </p:nvSpPr>
          <p:spPr>
            <a:xfrm>
              <a:off x="2606294" y="5566217"/>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sp>
          <p:nvSpPr>
            <p:cNvPr id="54" name="Arc 13">
              <a:extLst>
                <a:ext uri="{FF2B5EF4-FFF2-40B4-BE49-F238E27FC236}">
                  <a16:creationId xmlns:a16="http://schemas.microsoft.com/office/drawing/2014/main" id="{D84B9FC3-57EC-4BAD-8F3C-2AC6F953D5DF}"/>
                </a:ext>
              </a:extLst>
            </p:cNvPr>
            <p:cNvSpPr/>
            <p:nvPr/>
          </p:nvSpPr>
          <p:spPr>
            <a:xfrm>
              <a:off x="2606294" y="5625055"/>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sp>
          <p:nvSpPr>
            <p:cNvPr id="55" name="Arc 13">
              <a:extLst>
                <a:ext uri="{FF2B5EF4-FFF2-40B4-BE49-F238E27FC236}">
                  <a16:creationId xmlns:a16="http://schemas.microsoft.com/office/drawing/2014/main" id="{A454024C-91B2-4134-8E3B-C3A5C4BC3CD4}"/>
                </a:ext>
              </a:extLst>
            </p:cNvPr>
            <p:cNvSpPr/>
            <p:nvPr/>
          </p:nvSpPr>
          <p:spPr>
            <a:xfrm>
              <a:off x="2606294" y="5683893"/>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sp>
          <p:nvSpPr>
            <p:cNvPr id="56" name="Arc 13">
              <a:extLst>
                <a:ext uri="{FF2B5EF4-FFF2-40B4-BE49-F238E27FC236}">
                  <a16:creationId xmlns:a16="http://schemas.microsoft.com/office/drawing/2014/main" id="{C796A462-3FEA-4FD2-932C-8CB030A98065}"/>
                </a:ext>
              </a:extLst>
            </p:cNvPr>
            <p:cNvSpPr/>
            <p:nvPr/>
          </p:nvSpPr>
          <p:spPr>
            <a:xfrm rot="10800000">
              <a:off x="2659634" y="5369051"/>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sp>
          <p:nvSpPr>
            <p:cNvPr id="59" name="Arc 13">
              <a:extLst>
                <a:ext uri="{FF2B5EF4-FFF2-40B4-BE49-F238E27FC236}">
                  <a16:creationId xmlns:a16="http://schemas.microsoft.com/office/drawing/2014/main" id="{4DE20130-5376-4D3F-9527-BF69A81F613A}"/>
                </a:ext>
              </a:extLst>
            </p:cNvPr>
            <p:cNvSpPr/>
            <p:nvPr/>
          </p:nvSpPr>
          <p:spPr>
            <a:xfrm rot="10800000">
              <a:off x="2659634" y="5425247"/>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sp>
          <p:nvSpPr>
            <p:cNvPr id="60" name="Arc 13">
              <a:extLst>
                <a:ext uri="{FF2B5EF4-FFF2-40B4-BE49-F238E27FC236}">
                  <a16:creationId xmlns:a16="http://schemas.microsoft.com/office/drawing/2014/main" id="{D2184165-801F-473B-A6E2-5402C41EE197}"/>
                </a:ext>
              </a:extLst>
            </p:cNvPr>
            <p:cNvSpPr/>
            <p:nvPr/>
          </p:nvSpPr>
          <p:spPr>
            <a:xfrm rot="10800000">
              <a:off x="2659634" y="5484085"/>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sp>
          <p:nvSpPr>
            <p:cNvPr id="61" name="Arc 13">
              <a:extLst>
                <a:ext uri="{FF2B5EF4-FFF2-40B4-BE49-F238E27FC236}">
                  <a16:creationId xmlns:a16="http://schemas.microsoft.com/office/drawing/2014/main" id="{AC0D7CD3-0DB7-4201-A84D-ECE282DA7440}"/>
                </a:ext>
              </a:extLst>
            </p:cNvPr>
            <p:cNvSpPr/>
            <p:nvPr/>
          </p:nvSpPr>
          <p:spPr>
            <a:xfrm rot="10800000">
              <a:off x="2659634" y="5542923"/>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sp>
          <p:nvSpPr>
            <p:cNvPr id="62" name="Arc 13">
              <a:extLst>
                <a:ext uri="{FF2B5EF4-FFF2-40B4-BE49-F238E27FC236}">
                  <a16:creationId xmlns:a16="http://schemas.microsoft.com/office/drawing/2014/main" id="{4066670E-F26C-474C-97D8-F862B7457E79}"/>
                </a:ext>
              </a:extLst>
            </p:cNvPr>
            <p:cNvSpPr/>
            <p:nvPr/>
          </p:nvSpPr>
          <p:spPr>
            <a:xfrm>
              <a:off x="3166364" y="5506211"/>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sp>
          <p:nvSpPr>
            <p:cNvPr id="63" name="Arc 13">
              <a:extLst>
                <a:ext uri="{FF2B5EF4-FFF2-40B4-BE49-F238E27FC236}">
                  <a16:creationId xmlns:a16="http://schemas.microsoft.com/office/drawing/2014/main" id="{5A06BBDB-D546-4A59-8E34-A3EAFFFAA682}"/>
                </a:ext>
              </a:extLst>
            </p:cNvPr>
            <p:cNvSpPr/>
            <p:nvPr/>
          </p:nvSpPr>
          <p:spPr>
            <a:xfrm>
              <a:off x="3166364" y="5562407"/>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sp>
          <p:nvSpPr>
            <p:cNvPr id="64" name="Arc 13">
              <a:extLst>
                <a:ext uri="{FF2B5EF4-FFF2-40B4-BE49-F238E27FC236}">
                  <a16:creationId xmlns:a16="http://schemas.microsoft.com/office/drawing/2014/main" id="{4F2AC20D-CC03-406B-8D21-24D0A23826FD}"/>
                </a:ext>
              </a:extLst>
            </p:cNvPr>
            <p:cNvSpPr/>
            <p:nvPr/>
          </p:nvSpPr>
          <p:spPr>
            <a:xfrm>
              <a:off x="3166364" y="5621245"/>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sp>
          <p:nvSpPr>
            <p:cNvPr id="65" name="Arc 13">
              <a:extLst>
                <a:ext uri="{FF2B5EF4-FFF2-40B4-BE49-F238E27FC236}">
                  <a16:creationId xmlns:a16="http://schemas.microsoft.com/office/drawing/2014/main" id="{39ED571B-F43C-4278-B43E-2558A15A1E9A}"/>
                </a:ext>
              </a:extLst>
            </p:cNvPr>
            <p:cNvSpPr/>
            <p:nvPr/>
          </p:nvSpPr>
          <p:spPr>
            <a:xfrm>
              <a:off x="3166364" y="5680083"/>
              <a:ext cx="186690" cy="196215"/>
            </a:xfrm>
            <a:custGeom>
              <a:avLst/>
              <a:gdLst>
                <a:gd name="connsiteX0" fmla="*/ 184785 w 369570"/>
                <a:gd name="connsiteY0" fmla="*/ 0 h 392430"/>
                <a:gd name="connsiteX1" fmla="*/ 369570 w 369570"/>
                <a:gd name="connsiteY1" fmla="*/ 196215 h 392430"/>
                <a:gd name="connsiteX2" fmla="*/ 184785 w 369570"/>
                <a:gd name="connsiteY2" fmla="*/ 196215 h 392430"/>
                <a:gd name="connsiteX3" fmla="*/ 184785 w 369570"/>
                <a:gd name="connsiteY3" fmla="*/ 0 h 392430"/>
                <a:gd name="connsiteX0" fmla="*/ 184785 w 369570"/>
                <a:gd name="connsiteY0" fmla="*/ 0 h 392430"/>
                <a:gd name="connsiteX1" fmla="*/ 369570 w 369570"/>
                <a:gd name="connsiteY1" fmla="*/ 196215 h 392430"/>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203835"/>
                <a:gd name="connsiteX1" fmla="*/ 184785 w 184785"/>
                <a:gd name="connsiteY1" fmla="*/ 196215 h 203835"/>
                <a:gd name="connsiteX2" fmla="*/ 0 w 184785"/>
                <a:gd name="connsiteY2" fmla="*/ 196215 h 203835"/>
                <a:gd name="connsiteX3" fmla="*/ 0 w 184785"/>
                <a:gd name="connsiteY3" fmla="*/ 0 h 203835"/>
                <a:gd name="connsiteX0" fmla="*/ 0 w 184785"/>
                <a:gd name="connsiteY0" fmla="*/ 0 h 203835"/>
                <a:gd name="connsiteX1" fmla="*/ 81915 w 184785"/>
                <a:gd name="connsiteY1" fmla="*/ 203835 h 20383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17145 w 184785"/>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5715 w 190500"/>
                <a:gd name="connsiteY0" fmla="*/ 0 h 196215"/>
                <a:gd name="connsiteX1" fmla="*/ 190500 w 190500"/>
                <a:gd name="connsiteY1" fmla="*/ 196215 h 196215"/>
                <a:gd name="connsiteX2" fmla="*/ 5715 w 190500"/>
                <a:gd name="connsiteY2" fmla="*/ 196215 h 196215"/>
                <a:gd name="connsiteX3" fmla="*/ 5715 w 190500"/>
                <a:gd name="connsiteY3" fmla="*/ 0 h 196215"/>
                <a:gd name="connsiteX0" fmla="*/ 5715 w 190500"/>
                <a:gd name="connsiteY0" fmla="*/ 0 h 196215"/>
                <a:gd name="connsiteX1" fmla="*/ 0 w 190500"/>
                <a:gd name="connsiteY1" fmla="*/ 120015 h 196215"/>
                <a:gd name="connsiteX0" fmla="*/ 0 w 184785"/>
                <a:gd name="connsiteY0" fmla="*/ 0 h 196215"/>
                <a:gd name="connsiteX1" fmla="*/ 184785 w 184785"/>
                <a:gd name="connsiteY1" fmla="*/ 196215 h 196215"/>
                <a:gd name="connsiteX2" fmla="*/ 0 w 184785"/>
                <a:gd name="connsiteY2" fmla="*/ 196215 h 196215"/>
                <a:gd name="connsiteX3" fmla="*/ 0 w 184785"/>
                <a:gd name="connsiteY3" fmla="*/ 0 h 196215"/>
                <a:gd name="connsiteX0" fmla="*/ 0 w 184785"/>
                <a:gd name="connsiteY0" fmla="*/ 0 h 196215"/>
                <a:gd name="connsiteX1" fmla="*/ 9525 w 184785"/>
                <a:gd name="connsiteY1" fmla="*/ 59055 h 196215"/>
                <a:gd name="connsiteX0" fmla="*/ 1905 w 186690"/>
                <a:gd name="connsiteY0" fmla="*/ 0 h 196215"/>
                <a:gd name="connsiteX1" fmla="*/ 186690 w 186690"/>
                <a:gd name="connsiteY1" fmla="*/ 196215 h 196215"/>
                <a:gd name="connsiteX2" fmla="*/ 1905 w 186690"/>
                <a:gd name="connsiteY2" fmla="*/ 196215 h 196215"/>
                <a:gd name="connsiteX3" fmla="*/ 1905 w 186690"/>
                <a:gd name="connsiteY3" fmla="*/ 0 h 196215"/>
                <a:gd name="connsiteX0" fmla="*/ 1905 w 186690"/>
                <a:gd name="connsiteY0" fmla="*/ 0 h 196215"/>
                <a:gd name="connsiteX1" fmla="*/ 0 w 186690"/>
                <a:gd name="connsiteY1" fmla="*/ 59055 h 196215"/>
              </a:gdLst>
              <a:ahLst/>
              <a:cxnLst>
                <a:cxn ang="0">
                  <a:pos x="connsiteX0" y="connsiteY0"/>
                </a:cxn>
                <a:cxn ang="0">
                  <a:pos x="connsiteX1" y="connsiteY1"/>
                </a:cxn>
              </a:cxnLst>
              <a:rect l="l" t="t" r="r" b="b"/>
              <a:pathLst>
                <a:path w="186690" h="196215" stroke="0" extrusionOk="0">
                  <a:moveTo>
                    <a:pt x="1905" y="0"/>
                  </a:moveTo>
                  <a:cubicBezTo>
                    <a:pt x="103959" y="0"/>
                    <a:pt x="186690" y="87848"/>
                    <a:pt x="186690" y="196215"/>
                  </a:cubicBezTo>
                  <a:lnTo>
                    <a:pt x="1905" y="196215"/>
                  </a:lnTo>
                  <a:lnTo>
                    <a:pt x="1905" y="0"/>
                  </a:lnTo>
                  <a:close/>
                </a:path>
                <a:path w="186690" h="196215" fill="none">
                  <a:moveTo>
                    <a:pt x="1905" y="0"/>
                  </a:moveTo>
                  <a:cubicBezTo>
                    <a:pt x="103959" y="0"/>
                    <a:pt x="144780" y="34508"/>
                    <a:pt x="0" y="59055"/>
                  </a:cubicBezTo>
                </a:path>
              </a:pathLst>
            </a:cu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lt1"/>
                </a:solidFill>
              </a:endParaRPr>
            </a:p>
          </p:txBody>
        </p:sp>
        <p:cxnSp>
          <p:nvCxnSpPr>
            <p:cNvPr id="16" name="Straight Connector 15">
              <a:extLst>
                <a:ext uri="{FF2B5EF4-FFF2-40B4-BE49-F238E27FC236}">
                  <a16:creationId xmlns:a16="http://schemas.microsoft.com/office/drawing/2014/main" id="{9266F61D-2A70-4C2D-854B-89638EDF0DF7}"/>
                </a:ext>
              </a:extLst>
            </p:cNvPr>
            <p:cNvCxnSpPr>
              <a:cxnSpLocks/>
              <a:stCxn id="61" idx="0"/>
              <a:endCxn id="65" idx="1"/>
            </p:cNvCxnSpPr>
            <p:nvPr/>
          </p:nvCxnSpPr>
          <p:spPr>
            <a:xfrm>
              <a:off x="2844419" y="5739138"/>
              <a:ext cx="321945" cy="0"/>
            </a:xfrm>
            <a:prstGeom prst="line">
              <a:avLst/>
            </a:pr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a:extLst>
                <a:ext uri="{FF2B5EF4-FFF2-40B4-BE49-F238E27FC236}">
                  <a16:creationId xmlns:a16="http://schemas.microsoft.com/office/drawing/2014/main" id="{58E47834-F872-4D35-975F-3ED04869CD6B}"/>
                </a:ext>
              </a:extLst>
            </p:cNvPr>
            <p:cNvCxnSpPr>
              <a:cxnSpLocks/>
              <a:stCxn id="56" idx="1"/>
              <a:endCxn id="62" idx="0"/>
            </p:cNvCxnSpPr>
            <p:nvPr/>
          </p:nvCxnSpPr>
          <p:spPr>
            <a:xfrm>
              <a:off x="2846324" y="5506211"/>
              <a:ext cx="321945" cy="0"/>
            </a:xfrm>
            <a:prstGeom prst="line">
              <a:avLst/>
            </a:pr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1965D5CE-11F7-4C90-83EA-36474F17E23C}"/>
                </a:ext>
              </a:extLst>
            </p:cNvPr>
            <p:cNvCxnSpPr>
              <a:cxnSpLocks/>
              <a:stCxn id="11" idx="2"/>
              <a:endCxn id="55" idx="1"/>
            </p:cNvCxnSpPr>
            <p:nvPr/>
          </p:nvCxnSpPr>
          <p:spPr>
            <a:xfrm>
              <a:off x="729350" y="5719860"/>
              <a:ext cx="1876944" cy="23088"/>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a:extLst>
                <a:ext uri="{FF2B5EF4-FFF2-40B4-BE49-F238E27FC236}">
                  <a16:creationId xmlns:a16="http://schemas.microsoft.com/office/drawing/2014/main" id="{AA5F3BF4-FE0A-4891-840C-497B70F1CF11}"/>
                </a:ext>
              </a:extLst>
            </p:cNvPr>
            <p:cNvCxnSpPr>
              <a:cxnSpLocks/>
              <a:endCxn id="14" idx="0"/>
            </p:cNvCxnSpPr>
            <p:nvPr/>
          </p:nvCxnSpPr>
          <p:spPr>
            <a:xfrm>
              <a:off x="804164" y="5490537"/>
              <a:ext cx="1804035" cy="19484"/>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
          <p:nvSpPr>
            <p:cNvPr id="20" name="Rectangle 19">
              <a:extLst>
                <a:ext uri="{FF2B5EF4-FFF2-40B4-BE49-F238E27FC236}">
                  <a16:creationId xmlns:a16="http://schemas.microsoft.com/office/drawing/2014/main" id="{601A32BE-7606-4A4C-AD63-1CC37C1BB633}"/>
                </a:ext>
              </a:extLst>
            </p:cNvPr>
            <p:cNvSpPr/>
            <p:nvPr/>
          </p:nvSpPr>
          <p:spPr>
            <a:xfrm rot="5400000">
              <a:off x="821959" y="5435074"/>
              <a:ext cx="196215" cy="3384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09269DE-3CD1-40D9-ABE9-85E3BA8A4AAC}"/>
                </a:ext>
              </a:extLst>
            </p:cNvPr>
            <p:cNvSpPr/>
            <p:nvPr/>
          </p:nvSpPr>
          <p:spPr>
            <a:xfrm>
              <a:off x="3380762" y="5219063"/>
              <a:ext cx="900839" cy="833784"/>
            </a:xfrm>
            <a:prstGeom prst="ellipse">
              <a:avLst/>
            </a:pr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cxnSp>
          <p:nvCxnSpPr>
            <p:cNvPr id="73" name="Straight Arrow Connector 72">
              <a:extLst>
                <a:ext uri="{FF2B5EF4-FFF2-40B4-BE49-F238E27FC236}">
                  <a16:creationId xmlns:a16="http://schemas.microsoft.com/office/drawing/2014/main" id="{4ACC71C2-5575-4DB1-A968-595BDC8984FC}"/>
                </a:ext>
              </a:extLst>
            </p:cNvPr>
            <p:cNvCxnSpPr>
              <a:cxnSpLocks/>
            </p:cNvCxnSpPr>
            <p:nvPr/>
          </p:nvCxnSpPr>
          <p:spPr>
            <a:xfrm>
              <a:off x="3300924" y="5483783"/>
              <a:ext cx="164401" cy="304344"/>
            </a:xfrm>
            <a:prstGeom prst="straightConnector1">
              <a:avLst/>
            </a:prstGeom>
            <a:noFill/>
            <a:ln>
              <a:solidFill>
                <a:srgbClr val="FF0000"/>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8B6C3222-A9EA-4132-AE0B-6A86AC253AB1}"/>
                </a:ext>
              </a:extLst>
            </p:cNvPr>
            <p:cNvCxnSpPr>
              <a:cxnSpLocks/>
            </p:cNvCxnSpPr>
            <p:nvPr/>
          </p:nvCxnSpPr>
          <p:spPr>
            <a:xfrm flipH="1">
              <a:off x="3300924" y="5469684"/>
              <a:ext cx="159677" cy="318443"/>
            </a:xfrm>
            <a:prstGeom prst="straightConnector1">
              <a:avLst/>
            </a:prstGeom>
            <a:noFill/>
            <a:ln>
              <a:solidFill>
                <a:srgbClr val="FF0000"/>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cxnSp>
        <p:cxnSp>
          <p:nvCxnSpPr>
            <p:cNvPr id="94" name="Straight Arrow Connector 93">
              <a:extLst>
                <a:ext uri="{FF2B5EF4-FFF2-40B4-BE49-F238E27FC236}">
                  <a16:creationId xmlns:a16="http://schemas.microsoft.com/office/drawing/2014/main" id="{99CAD261-87DC-4408-AFD0-BE74ECC03B43}"/>
                </a:ext>
              </a:extLst>
            </p:cNvPr>
            <p:cNvCxnSpPr>
              <a:cxnSpLocks/>
            </p:cNvCxnSpPr>
            <p:nvPr/>
          </p:nvCxnSpPr>
          <p:spPr>
            <a:xfrm>
              <a:off x="4207704" y="5468543"/>
              <a:ext cx="153735" cy="290079"/>
            </a:xfrm>
            <a:prstGeom prst="straightConnector1">
              <a:avLst/>
            </a:prstGeom>
            <a:noFill/>
            <a:ln>
              <a:solidFill>
                <a:srgbClr val="FF0000"/>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cxnSp>
        <p:cxnSp>
          <p:nvCxnSpPr>
            <p:cNvPr id="95" name="Straight Arrow Connector 94">
              <a:extLst>
                <a:ext uri="{FF2B5EF4-FFF2-40B4-BE49-F238E27FC236}">
                  <a16:creationId xmlns:a16="http://schemas.microsoft.com/office/drawing/2014/main" id="{9CA6CB2E-3299-4111-9CA1-6DCA8C2111AB}"/>
                </a:ext>
              </a:extLst>
            </p:cNvPr>
            <p:cNvCxnSpPr>
              <a:cxnSpLocks/>
            </p:cNvCxnSpPr>
            <p:nvPr/>
          </p:nvCxnSpPr>
          <p:spPr>
            <a:xfrm flipH="1">
              <a:off x="4207705" y="5467158"/>
              <a:ext cx="153734" cy="305729"/>
            </a:xfrm>
            <a:prstGeom prst="straightConnector1">
              <a:avLst/>
            </a:prstGeom>
            <a:noFill/>
            <a:ln>
              <a:solidFill>
                <a:srgbClr val="FF0000"/>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a:extLst>
                <a:ext uri="{FF2B5EF4-FFF2-40B4-BE49-F238E27FC236}">
                  <a16:creationId xmlns:a16="http://schemas.microsoft.com/office/drawing/2014/main" id="{2FD8853D-333A-493D-91B1-5F0784C7B1E3}"/>
                </a:ext>
              </a:extLst>
            </p:cNvPr>
            <p:cNvCxnSpPr>
              <a:cxnSpLocks/>
              <a:endCxn id="72" idx="0"/>
            </p:cNvCxnSpPr>
            <p:nvPr/>
          </p:nvCxnSpPr>
          <p:spPr>
            <a:xfrm>
              <a:off x="3831182" y="5080161"/>
              <a:ext cx="0" cy="138902"/>
            </a:xfrm>
            <a:prstGeom prst="line">
              <a:avLst/>
            </a:pr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62D72291-7B5F-4BCC-97EE-2C9F68812D5D}"/>
                </a:ext>
              </a:extLst>
            </p:cNvPr>
            <p:cNvCxnSpPr>
              <a:cxnSpLocks/>
            </p:cNvCxnSpPr>
            <p:nvPr/>
          </p:nvCxnSpPr>
          <p:spPr>
            <a:xfrm>
              <a:off x="3834303" y="6052847"/>
              <a:ext cx="0" cy="138902"/>
            </a:xfrm>
            <a:prstGeom prst="line">
              <a:avLst/>
            </a:prstGeom>
            <a:noFill/>
            <a:ln>
              <a:solidFill>
                <a:schemeClr val="tx2">
                  <a:lumMod val="75000"/>
                </a:schemeClr>
              </a:solid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cxnSp>
        <p:cxnSp>
          <p:nvCxnSpPr>
            <p:cNvPr id="108" name="Connector: Elbow 107">
              <a:extLst>
                <a:ext uri="{FF2B5EF4-FFF2-40B4-BE49-F238E27FC236}">
                  <a16:creationId xmlns:a16="http://schemas.microsoft.com/office/drawing/2014/main" id="{149CE560-656F-4F4C-9E86-7F48053DFA84}"/>
                </a:ext>
              </a:extLst>
            </p:cNvPr>
            <p:cNvCxnSpPr>
              <a:cxnSpLocks/>
            </p:cNvCxnSpPr>
            <p:nvPr/>
          </p:nvCxnSpPr>
          <p:spPr>
            <a:xfrm>
              <a:off x="3831181" y="5079572"/>
              <a:ext cx="1228715" cy="430449"/>
            </a:xfrm>
            <a:prstGeom prst="bentConnector3">
              <a:avLst/>
            </a:prstGeom>
            <a:noFill/>
          </p:spPr>
          <p:style>
            <a:lnRef idx="2">
              <a:schemeClr val="accent1">
                <a:shade val="50000"/>
              </a:schemeClr>
            </a:lnRef>
            <a:fillRef idx="1">
              <a:schemeClr val="accent1"/>
            </a:fillRef>
            <a:effectRef idx="0">
              <a:schemeClr val="accent1"/>
            </a:effectRef>
            <a:fontRef idx="minor">
              <a:schemeClr val="lt1"/>
            </a:fontRef>
          </p:style>
        </p:cxnSp>
        <p:cxnSp>
          <p:nvCxnSpPr>
            <p:cNvPr id="109" name="Connector: Elbow 108">
              <a:extLst>
                <a:ext uri="{FF2B5EF4-FFF2-40B4-BE49-F238E27FC236}">
                  <a16:creationId xmlns:a16="http://schemas.microsoft.com/office/drawing/2014/main" id="{B9BB54D0-9C24-4DC9-964F-0EA59FA2F50E}"/>
                </a:ext>
              </a:extLst>
            </p:cNvPr>
            <p:cNvCxnSpPr>
              <a:cxnSpLocks/>
            </p:cNvCxnSpPr>
            <p:nvPr/>
          </p:nvCxnSpPr>
          <p:spPr>
            <a:xfrm flipV="1">
              <a:off x="3831181" y="5772277"/>
              <a:ext cx="1228715" cy="419473"/>
            </a:xfrm>
            <a:prstGeom prst="bentConnector3">
              <a:avLst/>
            </a:prstGeom>
            <a:noFill/>
          </p:spPr>
          <p:style>
            <a:lnRef idx="2">
              <a:schemeClr val="accent1">
                <a:shade val="50000"/>
              </a:schemeClr>
            </a:lnRef>
            <a:fillRef idx="1">
              <a:schemeClr val="accent1"/>
            </a:fillRef>
            <a:effectRef idx="0">
              <a:schemeClr val="accent1"/>
            </a:effectRef>
            <a:fontRef idx="minor">
              <a:schemeClr val="lt1"/>
            </a:fontRef>
          </p:style>
        </p:cxnSp>
        <p:sp>
          <p:nvSpPr>
            <p:cNvPr id="117" name="Isosceles Triangle 116">
              <a:extLst>
                <a:ext uri="{FF2B5EF4-FFF2-40B4-BE49-F238E27FC236}">
                  <a16:creationId xmlns:a16="http://schemas.microsoft.com/office/drawing/2014/main" id="{DF62BE46-9AC6-4A6E-B961-70FAFC0E627E}"/>
                </a:ext>
              </a:extLst>
            </p:cNvPr>
            <p:cNvSpPr/>
            <p:nvPr/>
          </p:nvSpPr>
          <p:spPr>
            <a:xfrm rot="5400000">
              <a:off x="4698526" y="5268463"/>
              <a:ext cx="668636" cy="749438"/>
            </a:xfrm>
            <a:prstGeom prst="triangle">
              <a:avLst>
                <a:gd name="adj" fmla="val 490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CE3C1C9-ED86-45FA-9245-F66A5548EA4F}"/>
                </a:ext>
              </a:extLst>
            </p:cNvPr>
            <p:cNvSpPr/>
            <p:nvPr/>
          </p:nvSpPr>
          <p:spPr>
            <a:xfrm>
              <a:off x="1287435" y="4136692"/>
              <a:ext cx="100110" cy="14079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Arc 119">
              <a:extLst>
                <a:ext uri="{FF2B5EF4-FFF2-40B4-BE49-F238E27FC236}">
                  <a16:creationId xmlns:a16="http://schemas.microsoft.com/office/drawing/2014/main" id="{2AC37FD9-BAD2-4F2B-A0B2-EBA541A368BC}"/>
                </a:ext>
              </a:extLst>
            </p:cNvPr>
            <p:cNvSpPr/>
            <p:nvPr/>
          </p:nvSpPr>
          <p:spPr>
            <a:xfrm>
              <a:off x="1351533" y="3945194"/>
              <a:ext cx="803880" cy="603160"/>
            </a:xfrm>
            <a:custGeom>
              <a:avLst/>
              <a:gdLst>
                <a:gd name="connsiteX0" fmla="*/ 803880 w 1607760"/>
                <a:gd name="connsiteY0" fmla="*/ 0 h 1106292"/>
                <a:gd name="connsiteX1" fmla="*/ 1607760 w 1607760"/>
                <a:gd name="connsiteY1" fmla="*/ 553146 h 1106292"/>
                <a:gd name="connsiteX2" fmla="*/ 803880 w 1607760"/>
                <a:gd name="connsiteY2" fmla="*/ 553146 h 1106292"/>
                <a:gd name="connsiteX3" fmla="*/ 803880 w 1607760"/>
                <a:gd name="connsiteY3" fmla="*/ 0 h 1106292"/>
                <a:gd name="connsiteX0" fmla="*/ 803880 w 1607760"/>
                <a:gd name="connsiteY0" fmla="*/ 0 h 1106292"/>
                <a:gd name="connsiteX1" fmla="*/ 1607760 w 1607760"/>
                <a:gd name="connsiteY1" fmla="*/ 553146 h 1106292"/>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0 h 553146"/>
                <a:gd name="connsiteX1" fmla="*/ 3780 w 803880"/>
                <a:gd name="connsiteY1" fmla="*/ 530286 h 553146"/>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0 h 553146"/>
                <a:gd name="connsiteX1" fmla="*/ 3780 w 803880"/>
                <a:gd name="connsiteY1" fmla="*/ 530286 h 553146"/>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53340 h 553146"/>
                <a:gd name="connsiteX1" fmla="*/ 3780 w 803880"/>
                <a:gd name="connsiteY1" fmla="*/ 530286 h 553146"/>
                <a:gd name="connsiteX0" fmla="*/ 0 w 803880"/>
                <a:gd name="connsiteY0" fmla="*/ 5853 h 558999"/>
                <a:gd name="connsiteX1" fmla="*/ 803880 w 803880"/>
                <a:gd name="connsiteY1" fmla="*/ 558999 h 558999"/>
                <a:gd name="connsiteX2" fmla="*/ 0 w 803880"/>
                <a:gd name="connsiteY2" fmla="*/ 558999 h 558999"/>
                <a:gd name="connsiteX3" fmla="*/ 0 w 803880"/>
                <a:gd name="connsiteY3" fmla="*/ 5853 h 558999"/>
                <a:gd name="connsiteX0" fmla="*/ 0 w 803880"/>
                <a:gd name="connsiteY0" fmla="*/ 59193 h 558999"/>
                <a:gd name="connsiteX1" fmla="*/ 3780 w 803880"/>
                <a:gd name="connsiteY1" fmla="*/ 536139 h 558999"/>
                <a:gd name="connsiteX0" fmla="*/ 0 w 803880"/>
                <a:gd name="connsiteY0" fmla="*/ 0 h 589697"/>
                <a:gd name="connsiteX1" fmla="*/ 803880 w 803880"/>
                <a:gd name="connsiteY1" fmla="*/ 553146 h 589697"/>
                <a:gd name="connsiteX2" fmla="*/ 0 w 803880"/>
                <a:gd name="connsiteY2" fmla="*/ 553146 h 589697"/>
                <a:gd name="connsiteX3" fmla="*/ 0 w 803880"/>
                <a:gd name="connsiteY3" fmla="*/ 0 h 589697"/>
                <a:gd name="connsiteX0" fmla="*/ 0 w 803880"/>
                <a:gd name="connsiteY0" fmla="*/ 53340 h 589697"/>
                <a:gd name="connsiteX1" fmla="*/ 3780 w 803880"/>
                <a:gd name="connsiteY1" fmla="*/ 530286 h 589697"/>
                <a:gd name="connsiteX0" fmla="*/ 0 w 803880"/>
                <a:gd name="connsiteY0" fmla="*/ 0 h 589697"/>
                <a:gd name="connsiteX1" fmla="*/ 803880 w 803880"/>
                <a:gd name="connsiteY1" fmla="*/ 553146 h 589697"/>
                <a:gd name="connsiteX2" fmla="*/ 0 w 803880"/>
                <a:gd name="connsiteY2" fmla="*/ 553146 h 589697"/>
                <a:gd name="connsiteX3" fmla="*/ 0 w 803880"/>
                <a:gd name="connsiteY3" fmla="*/ 0 h 589697"/>
                <a:gd name="connsiteX0" fmla="*/ 0 w 803880"/>
                <a:gd name="connsiteY0" fmla="*/ 53340 h 589697"/>
                <a:gd name="connsiteX1" fmla="*/ 3780 w 803880"/>
                <a:gd name="connsiteY1" fmla="*/ 530286 h 589697"/>
                <a:gd name="connsiteX0" fmla="*/ 0 w 803880"/>
                <a:gd name="connsiteY0" fmla="*/ 16366 h 603160"/>
                <a:gd name="connsiteX1" fmla="*/ 803880 w 803880"/>
                <a:gd name="connsiteY1" fmla="*/ 569512 h 603160"/>
                <a:gd name="connsiteX2" fmla="*/ 0 w 803880"/>
                <a:gd name="connsiteY2" fmla="*/ 569512 h 603160"/>
                <a:gd name="connsiteX3" fmla="*/ 0 w 803880"/>
                <a:gd name="connsiteY3" fmla="*/ 16366 h 603160"/>
                <a:gd name="connsiteX0" fmla="*/ 0 w 803880"/>
                <a:gd name="connsiteY0" fmla="*/ 69706 h 603160"/>
                <a:gd name="connsiteX1" fmla="*/ 3780 w 803880"/>
                <a:gd name="connsiteY1" fmla="*/ 546652 h 603160"/>
              </a:gdLst>
              <a:ahLst/>
              <a:cxnLst>
                <a:cxn ang="0">
                  <a:pos x="connsiteX0" y="connsiteY0"/>
                </a:cxn>
                <a:cxn ang="0">
                  <a:pos x="connsiteX1" y="connsiteY1"/>
                </a:cxn>
              </a:cxnLst>
              <a:rect l="l" t="t" r="r" b="b"/>
              <a:pathLst>
                <a:path w="803880" h="603160" stroke="0" extrusionOk="0">
                  <a:moveTo>
                    <a:pt x="0" y="16366"/>
                  </a:moveTo>
                  <a:cubicBezTo>
                    <a:pt x="443971" y="16366"/>
                    <a:pt x="803880" y="264018"/>
                    <a:pt x="803880" y="569512"/>
                  </a:cubicBezTo>
                  <a:lnTo>
                    <a:pt x="0" y="569512"/>
                  </a:lnTo>
                  <a:lnTo>
                    <a:pt x="0" y="16366"/>
                  </a:lnTo>
                  <a:close/>
                </a:path>
                <a:path w="803880" h="603160" fill="none">
                  <a:moveTo>
                    <a:pt x="0" y="69706"/>
                  </a:moveTo>
                  <a:cubicBezTo>
                    <a:pt x="276331" y="-288434"/>
                    <a:pt x="331440" y="865998"/>
                    <a:pt x="3780" y="546652"/>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Arc 119">
              <a:extLst>
                <a:ext uri="{FF2B5EF4-FFF2-40B4-BE49-F238E27FC236}">
                  <a16:creationId xmlns:a16="http://schemas.microsoft.com/office/drawing/2014/main" id="{356540C1-7D32-47A0-99A5-B959C43DDA39}"/>
                </a:ext>
              </a:extLst>
            </p:cNvPr>
            <p:cNvSpPr/>
            <p:nvPr/>
          </p:nvSpPr>
          <p:spPr>
            <a:xfrm rot="10800000">
              <a:off x="487680" y="3945194"/>
              <a:ext cx="803880" cy="603160"/>
            </a:xfrm>
            <a:custGeom>
              <a:avLst/>
              <a:gdLst>
                <a:gd name="connsiteX0" fmla="*/ 803880 w 1607760"/>
                <a:gd name="connsiteY0" fmla="*/ 0 h 1106292"/>
                <a:gd name="connsiteX1" fmla="*/ 1607760 w 1607760"/>
                <a:gd name="connsiteY1" fmla="*/ 553146 h 1106292"/>
                <a:gd name="connsiteX2" fmla="*/ 803880 w 1607760"/>
                <a:gd name="connsiteY2" fmla="*/ 553146 h 1106292"/>
                <a:gd name="connsiteX3" fmla="*/ 803880 w 1607760"/>
                <a:gd name="connsiteY3" fmla="*/ 0 h 1106292"/>
                <a:gd name="connsiteX0" fmla="*/ 803880 w 1607760"/>
                <a:gd name="connsiteY0" fmla="*/ 0 h 1106292"/>
                <a:gd name="connsiteX1" fmla="*/ 1607760 w 1607760"/>
                <a:gd name="connsiteY1" fmla="*/ 553146 h 1106292"/>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0 h 553146"/>
                <a:gd name="connsiteX1" fmla="*/ 3780 w 803880"/>
                <a:gd name="connsiteY1" fmla="*/ 530286 h 553146"/>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0 h 553146"/>
                <a:gd name="connsiteX1" fmla="*/ 3780 w 803880"/>
                <a:gd name="connsiteY1" fmla="*/ 530286 h 553146"/>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53340 h 553146"/>
                <a:gd name="connsiteX1" fmla="*/ 3780 w 803880"/>
                <a:gd name="connsiteY1" fmla="*/ 530286 h 553146"/>
                <a:gd name="connsiteX0" fmla="*/ 0 w 803880"/>
                <a:gd name="connsiteY0" fmla="*/ 5853 h 558999"/>
                <a:gd name="connsiteX1" fmla="*/ 803880 w 803880"/>
                <a:gd name="connsiteY1" fmla="*/ 558999 h 558999"/>
                <a:gd name="connsiteX2" fmla="*/ 0 w 803880"/>
                <a:gd name="connsiteY2" fmla="*/ 558999 h 558999"/>
                <a:gd name="connsiteX3" fmla="*/ 0 w 803880"/>
                <a:gd name="connsiteY3" fmla="*/ 5853 h 558999"/>
                <a:gd name="connsiteX0" fmla="*/ 0 w 803880"/>
                <a:gd name="connsiteY0" fmla="*/ 59193 h 558999"/>
                <a:gd name="connsiteX1" fmla="*/ 3780 w 803880"/>
                <a:gd name="connsiteY1" fmla="*/ 536139 h 558999"/>
                <a:gd name="connsiteX0" fmla="*/ 0 w 803880"/>
                <a:gd name="connsiteY0" fmla="*/ 0 h 589697"/>
                <a:gd name="connsiteX1" fmla="*/ 803880 w 803880"/>
                <a:gd name="connsiteY1" fmla="*/ 553146 h 589697"/>
                <a:gd name="connsiteX2" fmla="*/ 0 w 803880"/>
                <a:gd name="connsiteY2" fmla="*/ 553146 h 589697"/>
                <a:gd name="connsiteX3" fmla="*/ 0 w 803880"/>
                <a:gd name="connsiteY3" fmla="*/ 0 h 589697"/>
                <a:gd name="connsiteX0" fmla="*/ 0 w 803880"/>
                <a:gd name="connsiteY0" fmla="*/ 53340 h 589697"/>
                <a:gd name="connsiteX1" fmla="*/ 3780 w 803880"/>
                <a:gd name="connsiteY1" fmla="*/ 530286 h 589697"/>
                <a:gd name="connsiteX0" fmla="*/ 0 w 803880"/>
                <a:gd name="connsiteY0" fmla="*/ 0 h 589697"/>
                <a:gd name="connsiteX1" fmla="*/ 803880 w 803880"/>
                <a:gd name="connsiteY1" fmla="*/ 553146 h 589697"/>
                <a:gd name="connsiteX2" fmla="*/ 0 w 803880"/>
                <a:gd name="connsiteY2" fmla="*/ 553146 h 589697"/>
                <a:gd name="connsiteX3" fmla="*/ 0 w 803880"/>
                <a:gd name="connsiteY3" fmla="*/ 0 h 589697"/>
                <a:gd name="connsiteX0" fmla="*/ 0 w 803880"/>
                <a:gd name="connsiteY0" fmla="*/ 53340 h 589697"/>
                <a:gd name="connsiteX1" fmla="*/ 3780 w 803880"/>
                <a:gd name="connsiteY1" fmla="*/ 530286 h 589697"/>
                <a:gd name="connsiteX0" fmla="*/ 0 w 803880"/>
                <a:gd name="connsiteY0" fmla="*/ 16366 h 603160"/>
                <a:gd name="connsiteX1" fmla="*/ 803880 w 803880"/>
                <a:gd name="connsiteY1" fmla="*/ 569512 h 603160"/>
                <a:gd name="connsiteX2" fmla="*/ 0 w 803880"/>
                <a:gd name="connsiteY2" fmla="*/ 569512 h 603160"/>
                <a:gd name="connsiteX3" fmla="*/ 0 w 803880"/>
                <a:gd name="connsiteY3" fmla="*/ 16366 h 603160"/>
                <a:gd name="connsiteX0" fmla="*/ 0 w 803880"/>
                <a:gd name="connsiteY0" fmla="*/ 69706 h 603160"/>
                <a:gd name="connsiteX1" fmla="*/ 3780 w 803880"/>
                <a:gd name="connsiteY1" fmla="*/ 546652 h 603160"/>
              </a:gdLst>
              <a:ahLst/>
              <a:cxnLst>
                <a:cxn ang="0">
                  <a:pos x="connsiteX0" y="connsiteY0"/>
                </a:cxn>
                <a:cxn ang="0">
                  <a:pos x="connsiteX1" y="connsiteY1"/>
                </a:cxn>
              </a:cxnLst>
              <a:rect l="l" t="t" r="r" b="b"/>
              <a:pathLst>
                <a:path w="803880" h="603160" stroke="0" extrusionOk="0">
                  <a:moveTo>
                    <a:pt x="0" y="16366"/>
                  </a:moveTo>
                  <a:cubicBezTo>
                    <a:pt x="443971" y="16366"/>
                    <a:pt x="803880" y="264018"/>
                    <a:pt x="803880" y="569512"/>
                  </a:cubicBezTo>
                  <a:lnTo>
                    <a:pt x="0" y="569512"/>
                  </a:lnTo>
                  <a:lnTo>
                    <a:pt x="0" y="16366"/>
                  </a:lnTo>
                  <a:close/>
                </a:path>
                <a:path w="803880" h="603160" fill="none">
                  <a:moveTo>
                    <a:pt x="0" y="69706"/>
                  </a:moveTo>
                  <a:cubicBezTo>
                    <a:pt x="276331" y="-288434"/>
                    <a:pt x="331440" y="865998"/>
                    <a:pt x="3780" y="546652"/>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Arrow: Up 121">
              <a:extLst>
                <a:ext uri="{FF2B5EF4-FFF2-40B4-BE49-F238E27FC236}">
                  <a16:creationId xmlns:a16="http://schemas.microsoft.com/office/drawing/2014/main" id="{40662F75-FDF4-41BD-B89C-3159827B523D}"/>
                </a:ext>
              </a:extLst>
            </p:cNvPr>
            <p:cNvSpPr/>
            <p:nvPr/>
          </p:nvSpPr>
          <p:spPr>
            <a:xfrm>
              <a:off x="2089089" y="3996788"/>
              <a:ext cx="208703" cy="5702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TextBox 122">
              <a:extLst>
                <a:ext uri="{FF2B5EF4-FFF2-40B4-BE49-F238E27FC236}">
                  <a16:creationId xmlns:a16="http://schemas.microsoft.com/office/drawing/2014/main" id="{4C8F86EA-A225-425F-BE1F-3DF8DE6CFE50}"/>
                </a:ext>
              </a:extLst>
            </p:cNvPr>
            <p:cNvSpPr txBox="1"/>
            <p:nvPr/>
          </p:nvSpPr>
          <p:spPr>
            <a:xfrm>
              <a:off x="2357765" y="4089578"/>
              <a:ext cx="976451" cy="461665"/>
            </a:xfrm>
            <a:prstGeom prst="rect">
              <a:avLst/>
            </a:prstGeom>
            <a:solidFill>
              <a:srgbClr val="FFCCCC"/>
            </a:solidFill>
          </p:spPr>
          <p:txBody>
            <a:bodyPr wrap="square" rtlCol="0">
              <a:spAutoFit/>
            </a:bodyPr>
            <a:lstStyle/>
            <a:p>
              <a:r>
                <a:rPr lang="en-US" sz="2400" dirty="0">
                  <a:latin typeface="+mn-lt"/>
                </a:rPr>
                <a:t>B field</a:t>
              </a:r>
            </a:p>
          </p:txBody>
        </p:sp>
        <p:sp>
          <p:nvSpPr>
            <p:cNvPr id="125" name="TextBox 124">
              <a:extLst>
                <a:ext uri="{FF2B5EF4-FFF2-40B4-BE49-F238E27FC236}">
                  <a16:creationId xmlns:a16="http://schemas.microsoft.com/office/drawing/2014/main" id="{8EB3BF3F-BB1B-4609-985D-E3074DFA2A21}"/>
                </a:ext>
              </a:extLst>
            </p:cNvPr>
            <p:cNvSpPr txBox="1"/>
            <p:nvPr/>
          </p:nvSpPr>
          <p:spPr>
            <a:xfrm>
              <a:off x="2505438" y="6172933"/>
              <a:ext cx="3185355" cy="461665"/>
            </a:xfrm>
            <a:prstGeom prst="rect">
              <a:avLst/>
            </a:prstGeom>
            <a:noFill/>
          </p:spPr>
          <p:txBody>
            <a:bodyPr wrap="square" rtlCol="0">
              <a:spAutoFit/>
            </a:bodyPr>
            <a:lstStyle/>
            <a:p>
              <a:r>
                <a:rPr lang="en-US" sz="2400" dirty="0">
                  <a:latin typeface="+mn-lt"/>
                </a:rPr>
                <a:t>SQUID with electronics</a:t>
              </a:r>
            </a:p>
          </p:txBody>
        </p:sp>
        <p:sp>
          <p:nvSpPr>
            <p:cNvPr id="126" name="TextBox 125">
              <a:extLst>
                <a:ext uri="{FF2B5EF4-FFF2-40B4-BE49-F238E27FC236}">
                  <a16:creationId xmlns:a16="http://schemas.microsoft.com/office/drawing/2014/main" id="{820BCCCD-2D44-4DF4-A1DE-6AA099CE5294}"/>
                </a:ext>
              </a:extLst>
            </p:cNvPr>
            <p:cNvSpPr txBox="1"/>
            <p:nvPr/>
          </p:nvSpPr>
          <p:spPr>
            <a:xfrm>
              <a:off x="824554" y="5734890"/>
              <a:ext cx="2356428" cy="461665"/>
            </a:xfrm>
            <a:prstGeom prst="rect">
              <a:avLst/>
            </a:prstGeom>
            <a:noFill/>
          </p:spPr>
          <p:txBody>
            <a:bodyPr wrap="square" rtlCol="0">
              <a:spAutoFit/>
            </a:bodyPr>
            <a:lstStyle/>
            <a:p>
              <a:r>
                <a:rPr lang="en-US" sz="2400" dirty="0">
                  <a:latin typeface="+mn-lt"/>
                </a:rPr>
                <a:t>Flux transformer</a:t>
              </a:r>
            </a:p>
          </p:txBody>
        </p:sp>
        <p:sp>
          <p:nvSpPr>
            <p:cNvPr id="127" name="TextBox 126">
              <a:extLst>
                <a:ext uri="{FF2B5EF4-FFF2-40B4-BE49-F238E27FC236}">
                  <a16:creationId xmlns:a16="http://schemas.microsoft.com/office/drawing/2014/main" id="{2B06F9B0-16D5-49AF-B507-29AD64A9EFC9}"/>
                </a:ext>
              </a:extLst>
            </p:cNvPr>
            <p:cNvSpPr txBox="1"/>
            <p:nvPr/>
          </p:nvSpPr>
          <p:spPr>
            <a:xfrm rot="16200000">
              <a:off x="-888787" y="4079214"/>
              <a:ext cx="2543426" cy="862146"/>
            </a:xfrm>
            <a:prstGeom prst="rect">
              <a:avLst/>
            </a:prstGeom>
            <a:noFill/>
          </p:spPr>
          <p:txBody>
            <a:bodyPr wrap="square" rtlCol="0">
              <a:spAutoFit/>
            </a:bodyPr>
            <a:lstStyle/>
            <a:p>
              <a:r>
                <a:rPr lang="en-US" sz="2400" dirty="0">
                  <a:latin typeface="+mn-lt"/>
                </a:rPr>
                <a:t>Detection coil (or) Gradiometer</a:t>
              </a:r>
            </a:p>
          </p:txBody>
        </p:sp>
        <p:sp>
          <p:nvSpPr>
            <p:cNvPr id="128" name="TextBox 127">
              <a:extLst>
                <a:ext uri="{FF2B5EF4-FFF2-40B4-BE49-F238E27FC236}">
                  <a16:creationId xmlns:a16="http://schemas.microsoft.com/office/drawing/2014/main" id="{16F9D700-F4FA-4EB7-8A50-F9199740ACF5}"/>
                </a:ext>
              </a:extLst>
            </p:cNvPr>
            <p:cNvSpPr txBox="1"/>
            <p:nvPr/>
          </p:nvSpPr>
          <p:spPr>
            <a:xfrm>
              <a:off x="810194" y="4474551"/>
              <a:ext cx="2185123" cy="461665"/>
            </a:xfrm>
            <a:prstGeom prst="rect">
              <a:avLst/>
            </a:prstGeom>
            <a:noFill/>
          </p:spPr>
          <p:txBody>
            <a:bodyPr wrap="square" rtlCol="0">
              <a:spAutoFit/>
            </a:bodyPr>
            <a:lstStyle/>
            <a:p>
              <a:r>
                <a:rPr lang="en-US" sz="2400" dirty="0">
                  <a:latin typeface="+mn-lt"/>
                </a:rPr>
                <a:t>Sample position</a:t>
              </a:r>
            </a:p>
          </p:txBody>
        </p:sp>
        <p:sp>
          <p:nvSpPr>
            <p:cNvPr id="129" name="Arc 119">
              <a:extLst>
                <a:ext uri="{FF2B5EF4-FFF2-40B4-BE49-F238E27FC236}">
                  <a16:creationId xmlns:a16="http://schemas.microsoft.com/office/drawing/2014/main" id="{BCF2D9E0-3763-4834-9F55-D99C7739FD6A}"/>
                </a:ext>
              </a:extLst>
            </p:cNvPr>
            <p:cNvSpPr/>
            <p:nvPr/>
          </p:nvSpPr>
          <p:spPr>
            <a:xfrm flipH="1">
              <a:off x="942696" y="3929732"/>
              <a:ext cx="369947" cy="603160"/>
            </a:xfrm>
            <a:custGeom>
              <a:avLst/>
              <a:gdLst>
                <a:gd name="connsiteX0" fmla="*/ 803880 w 1607760"/>
                <a:gd name="connsiteY0" fmla="*/ 0 h 1106292"/>
                <a:gd name="connsiteX1" fmla="*/ 1607760 w 1607760"/>
                <a:gd name="connsiteY1" fmla="*/ 553146 h 1106292"/>
                <a:gd name="connsiteX2" fmla="*/ 803880 w 1607760"/>
                <a:gd name="connsiteY2" fmla="*/ 553146 h 1106292"/>
                <a:gd name="connsiteX3" fmla="*/ 803880 w 1607760"/>
                <a:gd name="connsiteY3" fmla="*/ 0 h 1106292"/>
                <a:gd name="connsiteX0" fmla="*/ 803880 w 1607760"/>
                <a:gd name="connsiteY0" fmla="*/ 0 h 1106292"/>
                <a:gd name="connsiteX1" fmla="*/ 1607760 w 1607760"/>
                <a:gd name="connsiteY1" fmla="*/ 553146 h 1106292"/>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0 h 553146"/>
                <a:gd name="connsiteX1" fmla="*/ 3780 w 803880"/>
                <a:gd name="connsiteY1" fmla="*/ 530286 h 553146"/>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0 h 553146"/>
                <a:gd name="connsiteX1" fmla="*/ 3780 w 803880"/>
                <a:gd name="connsiteY1" fmla="*/ 530286 h 553146"/>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53340 h 553146"/>
                <a:gd name="connsiteX1" fmla="*/ 3780 w 803880"/>
                <a:gd name="connsiteY1" fmla="*/ 530286 h 553146"/>
                <a:gd name="connsiteX0" fmla="*/ 0 w 803880"/>
                <a:gd name="connsiteY0" fmla="*/ 5853 h 558999"/>
                <a:gd name="connsiteX1" fmla="*/ 803880 w 803880"/>
                <a:gd name="connsiteY1" fmla="*/ 558999 h 558999"/>
                <a:gd name="connsiteX2" fmla="*/ 0 w 803880"/>
                <a:gd name="connsiteY2" fmla="*/ 558999 h 558999"/>
                <a:gd name="connsiteX3" fmla="*/ 0 w 803880"/>
                <a:gd name="connsiteY3" fmla="*/ 5853 h 558999"/>
                <a:gd name="connsiteX0" fmla="*/ 0 w 803880"/>
                <a:gd name="connsiteY0" fmla="*/ 59193 h 558999"/>
                <a:gd name="connsiteX1" fmla="*/ 3780 w 803880"/>
                <a:gd name="connsiteY1" fmla="*/ 536139 h 558999"/>
                <a:gd name="connsiteX0" fmla="*/ 0 w 803880"/>
                <a:gd name="connsiteY0" fmla="*/ 0 h 589697"/>
                <a:gd name="connsiteX1" fmla="*/ 803880 w 803880"/>
                <a:gd name="connsiteY1" fmla="*/ 553146 h 589697"/>
                <a:gd name="connsiteX2" fmla="*/ 0 w 803880"/>
                <a:gd name="connsiteY2" fmla="*/ 553146 h 589697"/>
                <a:gd name="connsiteX3" fmla="*/ 0 w 803880"/>
                <a:gd name="connsiteY3" fmla="*/ 0 h 589697"/>
                <a:gd name="connsiteX0" fmla="*/ 0 w 803880"/>
                <a:gd name="connsiteY0" fmla="*/ 53340 h 589697"/>
                <a:gd name="connsiteX1" fmla="*/ 3780 w 803880"/>
                <a:gd name="connsiteY1" fmla="*/ 530286 h 589697"/>
                <a:gd name="connsiteX0" fmla="*/ 0 w 803880"/>
                <a:gd name="connsiteY0" fmla="*/ 0 h 589697"/>
                <a:gd name="connsiteX1" fmla="*/ 803880 w 803880"/>
                <a:gd name="connsiteY1" fmla="*/ 553146 h 589697"/>
                <a:gd name="connsiteX2" fmla="*/ 0 w 803880"/>
                <a:gd name="connsiteY2" fmla="*/ 553146 h 589697"/>
                <a:gd name="connsiteX3" fmla="*/ 0 w 803880"/>
                <a:gd name="connsiteY3" fmla="*/ 0 h 589697"/>
                <a:gd name="connsiteX0" fmla="*/ 0 w 803880"/>
                <a:gd name="connsiteY0" fmla="*/ 53340 h 589697"/>
                <a:gd name="connsiteX1" fmla="*/ 3780 w 803880"/>
                <a:gd name="connsiteY1" fmla="*/ 530286 h 589697"/>
                <a:gd name="connsiteX0" fmla="*/ 0 w 803880"/>
                <a:gd name="connsiteY0" fmla="*/ 16366 h 603160"/>
                <a:gd name="connsiteX1" fmla="*/ 803880 w 803880"/>
                <a:gd name="connsiteY1" fmla="*/ 569512 h 603160"/>
                <a:gd name="connsiteX2" fmla="*/ 0 w 803880"/>
                <a:gd name="connsiteY2" fmla="*/ 569512 h 603160"/>
                <a:gd name="connsiteX3" fmla="*/ 0 w 803880"/>
                <a:gd name="connsiteY3" fmla="*/ 16366 h 603160"/>
                <a:gd name="connsiteX0" fmla="*/ 0 w 803880"/>
                <a:gd name="connsiteY0" fmla="*/ 69706 h 603160"/>
                <a:gd name="connsiteX1" fmla="*/ 3780 w 803880"/>
                <a:gd name="connsiteY1" fmla="*/ 546652 h 603160"/>
              </a:gdLst>
              <a:ahLst/>
              <a:cxnLst>
                <a:cxn ang="0">
                  <a:pos x="connsiteX0" y="connsiteY0"/>
                </a:cxn>
                <a:cxn ang="0">
                  <a:pos x="connsiteX1" y="connsiteY1"/>
                </a:cxn>
              </a:cxnLst>
              <a:rect l="l" t="t" r="r" b="b"/>
              <a:pathLst>
                <a:path w="803880" h="603160" stroke="0" extrusionOk="0">
                  <a:moveTo>
                    <a:pt x="0" y="16366"/>
                  </a:moveTo>
                  <a:cubicBezTo>
                    <a:pt x="443971" y="16366"/>
                    <a:pt x="803880" y="264018"/>
                    <a:pt x="803880" y="569512"/>
                  </a:cubicBezTo>
                  <a:lnTo>
                    <a:pt x="0" y="569512"/>
                  </a:lnTo>
                  <a:lnTo>
                    <a:pt x="0" y="16366"/>
                  </a:lnTo>
                  <a:close/>
                </a:path>
                <a:path w="803880" h="603160" fill="none">
                  <a:moveTo>
                    <a:pt x="0" y="69706"/>
                  </a:moveTo>
                  <a:cubicBezTo>
                    <a:pt x="276331" y="-288434"/>
                    <a:pt x="331440" y="865998"/>
                    <a:pt x="3780" y="546652"/>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19">
              <a:extLst>
                <a:ext uri="{FF2B5EF4-FFF2-40B4-BE49-F238E27FC236}">
                  <a16:creationId xmlns:a16="http://schemas.microsoft.com/office/drawing/2014/main" id="{F4A739E4-F2D1-404B-ABF2-D1F7F924D660}"/>
                </a:ext>
              </a:extLst>
            </p:cNvPr>
            <p:cNvSpPr/>
            <p:nvPr/>
          </p:nvSpPr>
          <p:spPr>
            <a:xfrm>
              <a:off x="1332243" y="3932226"/>
              <a:ext cx="385351" cy="603160"/>
            </a:xfrm>
            <a:custGeom>
              <a:avLst/>
              <a:gdLst>
                <a:gd name="connsiteX0" fmla="*/ 803880 w 1607760"/>
                <a:gd name="connsiteY0" fmla="*/ 0 h 1106292"/>
                <a:gd name="connsiteX1" fmla="*/ 1607760 w 1607760"/>
                <a:gd name="connsiteY1" fmla="*/ 553146 h 1106292"/>
                <a:gd name="connsiteX2" fmla="*/ 803880 w 1607760"/>
                <a:gd name="connsiteY2" fmla="*/ 553146 h 1106292"/>
                <a:gd name="connsiteX3" fmla="*/ 803880 w 1607760"/>
                <a:gd name="connsiteY3" fmla="*/ 0 h 1106292"/>
                <a:gd name="connsiteX0" fmla="*/ 803880 w 1607760"/>
                <a:gd name="connsiteY0" fmla="*/ 0 h 1106292"/>
                <a:gd name="connsiteX1" fmla="*/ 1607760 w 1607760"/>
                <a:gd name="connsiteY1" fmla="*/ 553146 h 1106292"/>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0 h 553146"/>
                <a:gd name="connsiteX1" fmla="*/ 3780 w 803880"/>
                <a:gd name="connsiteY1" fmla="*/ 530286 h 553146"/>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0 h 553146"/>
                <a:gd name="connsiteX1" fmla="*/ 3780 w 803880"/>
                <a:gd name="connsiteY1" fmla="*/ 530286 h 553146"/>
                <a:gd name="connsiteX0" fmla="*/ 0 w 803880"/>
                <a:gd name="connsiteY0" fmla="*/ 0 h 553146"/>
                <a:gd name="connsiteX1" fmla="*/ 803880 w 803880"/>
                <a:gd name="connsiteY1" fmla="*/ 553146 h 553146"/>
                <a:gd name="connsiteX2" fmla="*/ 0 w 803880"/>
                <a:gd name="connsiteY2" fmla="*/ 553146 h 553146"/>
                <a:gd name="connsiteX3" fmla="*/ 0 w 803880"/>
                <a:gd name="connsiteY3" fmla="*/ 0 h 553146"/>
                <a:gd name="connsiteX0" fmla="*/ 0 w 803880"/>
                <a:gd name="connsiteY0" fmla="*/ 53340 h 553146"/>
                <a:gd name="connsiteX1" fmla="*/ 3780 w 803880"/>
                <a:gd name="connsiteY1" fmla="*/ 530286 h 553146"/>
                <a:gd name="connsiteX0" fmla="*/ 0 w 803880"/>
                <a:gd name="connsiteY0" fmla="*/ 5853 h 558999"/>
                <a:gd name="connsiteX1" fmla="*/ 803880 w 803880"/>
                <a:gd name="connsiteY1" fmla="*/ 558999 h 558999"/>
                <a:gd name="connsiteX2" fmla="*/ 0 w 803880"/>
                <a:gd name="connsiteY2" fmla="*/ 558999 h 558999"/>
                <a:gd name="connsiteX3" fmla="*/ 0 w 803880"/>
                <a:gd name="connsiteY3" fmla="*/ 5853 h 558999"/>
                <a:gd name="connsiteX0" fmla="*/ 0 w 803880"/>
                <a:gd name="connsiteY0" fmla="*/ 59193 h 558999"/>
                <a:gd name="connsiteX1" fmla="*/ 3780 w 803880"/>
                <a:gd name="connsiteY1" fmla="*/ 536139 h 558999"/>
                <a:gd name="connsiteX0" fmla="*/ 0 w 803880"/>
                <a:gd name="connsiteY0" fmla="*/ 0 h 589697"/>
                <a:gd name="connsiteX1" fmla="*/ 803880 w 803880"/>
                <a:gd name="connsiteY1" fmla="*/ 553146 h 589697"/>
                <a:gd name="connsiteX2" fmla="*/ 0 w 803880"/>
                <a:gd name="connsiteY2" fmla="*/ 553146 h 589697"/>
                <a:gd name="connsiteX3" fmla="*/ 0 w 803880"/>
                <a:gd name="connsiteY3" fmla="*/ 0 h 589697"/>
                <a:gd name="connsiteX0" fmla="*/ 0 w 803880"/>
                <a:gd name="connsiteY0" fmla="*/ 53340 h 589697"/>
                <a:gd name="connsiteX1" fmla="*/ 3780 w 803880"/>
                <a:gd name="connsiteY1" fmla="*/ 530286 h 589697"/>
                <a:gd name="connsiteX0" fmla="*/ 0 w 803880"/>
                <a:gd name="connsiteY0" fmla="*/ 0 h 589697"/>
                <a:gd name="connsiteX1" fmla="*/ 803880 w 803880"/>
                <a:gd name="connsiteY1" fmla="*/ 553146 h 589697"/>
                <a:gd name="connsiteX2" fmla="*/ 0 w 803880"/>
                <a:gd name="connsiteY2" fmla="*/ 553146 h 589697"/>
                <a:gd name="connsiteX3" fmla="*/ 0 w 803880"/>
                <a:gd name="connsiteY3" fmla="*/ 0 h 589697"/>
                <a:gd name="connsiteX0" fmla="*/ 0 w 803880"/>
                <a:gd name="connsiteY0" fmla="*/ 53340 h 589697"/>
                <a:gd name="connsiteX1" fmla="*/ 3780 w 803880"/>
                <a:gd name="connsiteY1" fmla="*/ 530286 h 589697"/>
                <a:gd name="connsiteX0" fmla="*/ 0 w 803880"/>
                <a:gd name="connsiteY0" fmla="*/ 16366 h 603160"/>
                <a:gd name="connsiteX1" fmla="*/ 803880 w 803880"/>
                <a:gd name="connsiteY1" fmla="*/ 569512 h 603160"/>
                <a:gd name="connsiteX2" fmla="*/ 0 w 803880"/>
                <a:gd name="connsiteY2" fmla="*/ 569512 h 603160"/>
                <a:gd name="connsiteX3" fmla="*/ 0 w 803880"/>
                <a:gd name="connsiteY3" fmla="*/ 16366 h 603160"/>
                <a:gd name="connsiteX0" fmla="*/ 0 w 803880"/>
                <a:gd name="connsiteY0" fmla="*/ 69706 h 603160"/>
                <a:gd name="connsiteX1" fmla="*/ 3780 w 803880"/>
                <a:gd name="connsiteY1" fmla="*/ 546652 h 603160"/>
              </a:gdLst>
              <a:ahLst/>
              <a:cxnLst>
                <a:cxn ang="0">
                  <a:pos x="connsiteX0" y="connsiteY0"/>
                </a:cxn>
                <a:cxn ang="0">
                  <a:pos x="connsiteX1" y="connsiteY1"/>
                </a:cxn>
              </a:cxnLst>
              <a:rect l="l" t="t" r="r" b="b"/>
              <a:pathLst>
                <a:path w="803880" h="603160" stroke="0" extrusionOk="0">
                  <a:moveTo>
                    <a:pt x="0" y="16366"/>
                  </a:moveTo>
                  <a:cubicBezTo>
                    <a:pt x="443971" y="16366"/>
                    <a:pt x="803880" y="264018"/>
                    <a:pt x="803880" y="569512"/>
                  </a:cubicBezTo>
                  <a:lnTo>
                    <a:pt x="0" y="569512"/>
                  </a:lnTo>
                  <a:lnTo>
                    <a:pt x="0" y="16366"/>
                  </a:lnTo>
                  <a:close/>
                </a:path>
                <a:path w="803880" h="603160" fill="none">
                  <a:moveTo>
                    <a:pt x="0" y="69706"/>
                  </a:moveTo>
                  <a:cubicBezTo>
                    <a:pt x="276331" y="-288434"/>
                    <a:pt x="331440" y="865998"/>
                    <a:pt x="3780" y="546652"/>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Oval 14">
              <a:extLst>
                <a:ext uri="{FF2B5EF4-FFF2-40B4-BE49-F238E27FC236}">
                  <a16:creationId xmlns:a16="http://schemas.microsoft.com/office/drawing/2014/main" id="{D0C03705-DB1A-457B-9D09-8DA5E34B864A}"/>
                </a:ext>
              </a:extLst>
            </p:cNvPr>
            <p:cNvSpPr/>
            <p:nvPr/>
          </p:nvSpPr>
          <p:spPr>
            <a:xfrm>
              <a:off x="753025" y="4079176"/>
              <a:ext cx="95139" cy="1027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3BFCDB9-FA52-4C2D-AFE3-32F6BC7F2DF2}"/>
                </a:ext>
              </a:extLst>
            </p:cNvPr>
            <p:cNvSpPr/>
            <p:nvPr/>
          </p:nvSpPr>
          <p:spPr>
            <a:xfrm>
              <a:off x="757688" y="4252928"/>
              <a:ext cx="88571" cy="1301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3B775AD-6AD7-4CB2-9BF6-6A0A26EA647E}"/>
                </a:ext>
              </a:extLst>
            </p:cNvPr>
            <p:cNvSpPr/>
            <p:nvPr/>
          </p:nvSpPr>
          <p:spPr>
            <a:xfrm rot="18903571">
              <a:off x="671677" y="3363633"/>
              <a:ext cx="158290" cy="179768"/>
            </a:xfrm>
            <a:custGeom>
              <a:avLst/>
              <a:gdLst>
                <a:gd name="connsiteX0" fmla="*/ 0 w 138059"/>
                <a:gd name="connsiteY0" fmla="*/ 85630 h 171260"/>
                <a:gd name="connsiteX1" fmla="*/ 69030 w 138059"/>
                <a:gd name="connsiteY1" fmla="*/ 0 h 171260"/>
                <a:gd name="connsiteX2" fmla="*/ 138060 w 138059"/>
                <a:gd name="connsiteY2" fmla="*/ 85630 h 171260"/>
                <a:gd name="connsiteX3" fmla="*/ 69030 w 138059"/>
                <a:gd name="connsiteY3" fmla="*/ 171260 h 171260"/>
                <a:gd name="connsiteX4" fmla="*/ 0 w 138059"/>
                <a:gd name="connsiteY4" fmla="*/ 85630 h 171260"/>
                <a:gd name="connsiteX0" fmla="*/ 0 w 158290"/>
                <a:gd name="connsiteY0" fmla="*/ 85870 h 171969"/>
                <a:gd name="connsiteX1" fmla="*/ 69030 w 158290"/>
                <a:gd name="connsiteY1" fmla="*/ 240 h 171969"/>
                <a:gd name="connsiteX2" fmla="*/ 158290 w 158290"/>
                <a:gd name="connsiteY2" fmla="*/ 108748 h 171969"/>
                <a:gd name="connsiteX3" fmla="*/ 69030 w 158290"/>
                <a:gd name="connsiteY3" fmla="*/ 171500 h 171969"/>
                <a:gd name="connsiteX4" fmla="*/ 0 w 158290"/>
                <a:gd name="connsiteY4" fmla="*/ 85870 h 17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90" h="171969">
                  <a:moveTo>
                    <a:pt x="0" y="85870"/>
                  </a:moveTo>
                  <a:cubicBezTo>
                    <a:pt x="0" y="38578"/>
                    <a:pt x="42648" y="-3573"/>
                    <a:pt x="69030" y="240"/>
                  </a:cubicBezTo>
                  <a:cubicBezTo>
                    <a:pt x="95412" y="4053"/>
                    <a:pt x="158290" y="61456"/>
                    <a:pt x="158290" y="108748"/>
                  </a:cubicBezTo>
                  <a:cubicBezTo>
                    <a:pt x="158290" y="156040"/>
                    <a:pt x="95412" y="175313"/>
                    <a:pt x="69030" y="171500"/>
                  </a:cubicBezTo>
                  <a:cubicBezTo>
                    <a:pt x="42648" y="167687"/>
                    <a:pt x="0" y="133162"/>
                    <a:pt x="0" y="8587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E14CE24D-0617-4009-A43F-A4A3011B390C}"/>
              </a:ext>
            </a:extLst>
          </p:cNvPr>
          <p:cNvSpPr txBox="1"/>
          <p:nvPr/>
        </p:nvSpPr>
        <p:spPr>
          <a:xfrm>
            <a:off x="9283959" y="1427584"/>
            <a:ext cx="1455576" cy="584775"/>
          </a:xfrm>
          <a:prstGeom prst="rect">
            <a:avLst/>
          </a:prstGeom>
          <a:noFill/>
        </p:spPr>
        <p:txBody>
          <a:bodyPr wrap="square" rtlCol="0">
            <a:spAutoFit/>
          </a:bodyPr>
          <a:lstStyle/>
          <a:p>
            <a:r>
              <a:rPr lang="en-US" dirty="0"/>
              <a:t>Prepare the presentation</a:t>
            </a:r>
          </a:p>
        </p:txBody>
      </p:sp>
      <p:sp>
        <p:nvSpPr>
          <p:cNvPr id="21" name="TextBox 20">
            <a:extLst>
              <a:ext uri="{FF2B5EF4-FFF2-40B4-BE49-F238E27FC236}">
                <a16:creationId xmlns:a16="http://schemas.microsoft.com/office/drawing/2014/main" id="{E138A21C-EC87-4960-9232-57E57E23B241}"/>
              </a:ext>
            </a:extLst>
          </p:cNvPr>
          <p:cNvSpPr txBox="1"/>
          <p:nvPr/>
        </p:nvSpPr>
        <p:spPr>
          <a:xfrm>
            <a:off x="3053492" y="1037285"/>
            <a:ext cx="5937165" cy="2308324"/>
          </a:xfrm>
          <a:prstGeom prst="rect">
            <a:avLst/>
          </a:prstGeom>
          <a:solidFill>
            <a:schemeClr val="accent1">
              <a:lumMod val="20000"/>
              <a:lumOff val="80000"/>
            </a:schemeClr>
          </a:solidFill>
        </p:spPr>
        <p:txBody>
          <a:bodyPr wrap="square" rtlCol="0">
            <a:spAutoFit/>
          </a:bodyPr>
          <a:lstStyle/>
          <a:p>
            <a:pPr marL="342900" indent="-342900" defTabSz="685800">
              <a:buSzPct val="120000"/>
              <a:buFont typeface="Calibri" panose="020F0502020204030204" pitchFamily="34" charset="0"/>
              <a:buChar char="•"/>
            </a:pPr>
            <a:r>
              <a:rPr lang="en-US" sz="2400" kern="1200" dirty="0">
                <a:latin typeface="+mn-lt"/>
                <a:ea typeface="+mn-ea"/>
              </a:rPr>
              <a:t>Highly sensitive magnetic moment measure device over a range of (1.8 - 400 K)           and (7 T)</a:t>
            </a:r>
          </a:p>
          <a:p>
            <a:pPr marL="342900" indent="-342900" defTabSz="685800">
              <a:buSzPct val="120000"/>
              <a:buFont typeface="Calibri" panose="020F0502020204030204" pitchFamily="34" charset="0"/>
              <a:buChar char="•"/>
            </a:pPr>
            <a:r>
              <a:rPr lang="en-US" sz="2400" kern="1200" dirty="0">
                <a:latin typeface="+mn-lt"/>
                <a:ea typeface="+mn-ea"/>
              </a:rPr>
              <a:t>Sample magnetic field cuts the winding and detects the gradient in terms of current</a:t>
            </a:r>
          </a:p>
          <a:p>
            <a:pPr marL="342900" indent="-342900" defTabSz="685800">
              <a:buSzPct val="120000"/>
              <a:buFont typeface="Calibri" panose="020F0502020204030204" pitchFamily="34" charset="0"/>
              <a:buChar char="•"/>
            </a:pPr>
            <a:r>
              <a:rPr lang="en-US" sz="2400" kern="1200" dirty="0">
                <a:latin typeface="+mn-lt"/>
                <a:ea typeface="+mn-ea"/>
              </a:rPr>
              <a:t>Flux transformer boost the flux</a:t>
            </a:r>
          </a:p>
        </p:txBody>
      </p:sp>
      <p:sp>
        <p:nvSpPr>
          <p:cNvPr id="23" name="TextBox 22">
            <a:extLst>
              <a:ext uri="{FF2B5EF4-FFF2-40B4-BE49-F238E27FC236}">
                <a16:creationId xmlns:a16="http://schemas.microsoft.com/office/drawing/2014/main" id="{5FE91CED-741F-496B-AABB-42C32C7C7D96}"/>
              </a:ext>
            </a:extLst>
          </p:cNvPr>
          <p:cNvSpPr txBox="1"/>
          <p:nvPr/>
        </p:nvSpPr>
        <p:spPr>
          <a:xfrm>
            <a:off x="84673" y="4337770"/>
            <a:ext cx="3225914" cy="830997"/>
          </a:xfrm>
          <a:prstGeom prst="rect">
            <a:avLst/>
          </a:prstGeom>
          <a:noFill/>
          <a:ln>
            <a:solidFill>
              <a:schemeClr val="accent2">
                <a:lumMod val="50000"/>
              </a:schemeClr>
            </a:solidFill>
          </a:ln>
        </p:spPr>
        <p:txBody>
          <a:bodyPr wrap="square" rtlCol="0">
            <a:spAutoFit/>
          </a:bodyPr>
          <a:lstStyle/>
          <a:p>
            <a:pPr algn="ctr"/>
            <a:r>
              <a:rPr lang="en-US" sz="2400" dirty="0">
                <a:solidFill>
                  <a:srgbClr val="000000"/>
                </a:solidFill>
                <a:latin typeface="+mn-lt"/>
                <a:sym typeface="Arial"/>
              </a:rPr>
              <a:t>Works on basic principle </a:t>
            </a:r>
          </a:p>
          <a:p>
            <a:pPr algn="ctr"/>
            <a:r>
              <a:rPr lang="en-US" sz="2400" dirty="0">
                <a:solidFill>
                  <a:srgbClr val="000000"/>
                </a:solidFill>
                <a:latin typeface="+mn-lt"/>
                <a:sym typeface="Arial"/>
              </a:rPr>
              <a:t>Of</a:t>
            </a:r>
            <a:r>
              <a:rPr lang="en-US" sz="2400" dirty="0">
                <a:latin typeface="+mn-lt"/>
              </a:rPr>
              <a:t> </a:t>
            </a:r>
            <a:r>
              <a:rPr lang="en-US" sz="2400" dirty="0">
                <a:solidFill>
                  <a:srgbClr val="000000"/>
                </a:solidFill>
                <a:latin typeface="+mn-lt"/>
                <a:sym typeface="Arial"/>
              </a:rPr>
              <a:t>Faraday’s law</a:t>
            </a:r>
          </a:p>
        </p:txBody>
      </p:sp>
    </p:spTree>
    <p:extLst>
      <p:ext uri="{BB962C8B-B14F-4D97-AF65-F5344CB8AC3E}">
        <p14:creationId xmlns:p14="http://schemas.microsoft.com/office/powerpoint/2010/main" val="2114982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5" grpId="0" animBg="1"/>
      <p:bldP spid="21" grpId="0" animBg="1"/>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BF362-793D-4D89-9A10-B52D47DE096E}"/>
              </a:ext>
            </a:extLst>
          </p:cNvPr>
          <p:cNvSpPr>
            <a:spLocks noGrp="1"/>
          </p:cNvSpPr>
          <p:nvPr>
            <p:ph type="title"/>
          </p:nvPr>
        </p:nvSpPr>
        <p:spPr/>
        <p:txBody>
          <a:bodyPr/>
          <a:lstStyle/>
          <a:p>
            <a:r>
              <a:rPr lang="en-US" dirty="0"/>
              <a:t>Sample centering</a:t>
            </a:r>
          </a:p>
        </p:txBody>
      </p:sp>
      <p:sp>
        <p:nvSpPr>
          <p:cNvPr id="4" name="Date Placeholder 3">
            <a:extLst>
              <a:ext uri="{FF2B5EF4-FFF2-40B4-BE49-F238E27FC236}">
                <a16:creationId xmlns:a16="http://schemas.microsoft.com/office/drawing/2014/main" id="{C2F07381-1C70-44BC-8B72-6CA38726CCE2}"/>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370AE37C-2701-4F3C-B827-1AF7C1DD1CC3}"/>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7AA08B65-DB38-40F1-B9D3-02DB35B138D3}"/>
              </a:ext>
            </a:extLst>
          </p:cNvPr>
          <p:cNvSpPr>
            <a:spLocks noGrp="1"/>
          </p:cNvSpPr>
          <p:nvPr>
            <p:ph type="sldNum" sz="quarter" idx="12"/>
          </p:nvPr>
        </p:nvSpPr>
        <p:spPr/>
        <p:txBody>
          <a:bodyPr/>
          <a:lstStyle/>
          <a:p>
            <a:fld id="{ABF20D17-0043-4445-9B8B-9F103D2306E2}" type="slidenum">
              <a:rPr lang="en-IN" smtClean="0"/>
              <a:pPr/>
              <a:t>47</a:t>
            </a:fld>
            <a:endParaRPr lang="en-IN" dirty="0"/>
          </a:p>
        </p:txBody>
      </p:sp>
      <p:sp>
        <p:nvSpPr>
          <p:cNvPr id="10" name="TextBox 9">
            <a:extLst>
              <a:ext uri="{FF2B5EF4-FFF2-40B4-BE49-F238E27FC236}">
                <a16:creationId xmlns:a16="http://schemas.microsoft.com/office/drawing/2014/main" id="{BA816818-E505-43AE-AE92-DD456A65EA4E}"/>
              </a:ext>
            </a:extLst>
          </p:cNvPr>
          <p:cNvSpPr txBox="1"/>
          <p:nvPr/>
        </p:nvSpPr>
        <p:spPr>
          <a:xfrm>
            <a:off x="514881" y="1093383"/>
            <a:ext cx="3487952" cy="461665"/>
          </a:xfrm>
          <a:prstGeom prst="rect">
            <a:avLst/>
          </a:prstGeom>
          <a:solidFill>
            <a:schemeClr val="accent1">
              <a:lumMod val="20000"/>
              <a:lumOff val="80000"/>
            </a:schemeClr>
          </a:solidFill>
        </p:spPr>
        <p:txBody>
          <a:bodyPr wrap="square" rtlCol="0">
            <a:spAutoFit/>
          </a:bodyPr>
          <a:lstStyle>
            <a:defPPr marR="0" lvl="0" algn="l" rtl="0">
              <a:lnSpc>
                <a:spcPct val="100000"/>
              </a:lnSpc>
              <a:spcBef>
                <a:spcPts val="0"/>
              </a:spcBef>
              <a:spcAft>
                <a:spcPts val="0"/>
              </a:spcAft>
            </a:defPPr>
            <a:lvl1pPr algn="ctr">
              <a:defRPr sz="2400">
                <a:latin typeface="+mn-lt"/>
              </a:defRPr>
            </a:lvl1pPr>
          </a:lstStyle>
          <a:p>
            <a:pPr algn="l"/>
            <a:r>
              <a:rPr lang="en-US" dirty="0"/>
              <a:t>Second-order gradiometer </a:t>
            </a:r>
          </a:p>
        </p:txBody>
      </p:sp>
      <p:sp>
        <p:nvSpPr>
          <p:cNvPr id="11" name="TextBox 10">
            <a:extLst>
              <a:ext uri="{FF2B5EF4-FFF2-40B4-BE49-F238E27FC236}">
                <a16:creationId xmlns:a16="http://schemas.microsoft.com/office/drawing/2014/main" id="{A472A32B-602C-4061-BDD6-E5F4919212E6}"/>
              </a:ext>
            </a:extLst>
          </p:cNvPr>
          <p:cNvSpPr txBox="1"/>
          <p:nvPr/>
        </p:nvSpPr>
        <p:spPr>
          <a:xfrm>
            <a:off x="114886" y="3693735"/>
            <a:ext cx="1358071" cy="830997"/>
          </a:xfrm>
          <a:prstGeom prst="rect">
            <a:avLst/>
          </a:prstGeom>
          <a:solidFill>
            <a:schemeClr val="bg1">
              <a:lumMod val="95000"/>
            </a:schemeClr>
          </a:solidFill>
        </p:spPr>
        <p:txBody>
          <a:bodyPr wrap="square" rtlCol="0">
            <a:spAutoFit/>
          </a:bodyPr>
          <a:lstStyle>
            <a:defPPr marR="0" lvl="0" algn="l" rtl="0">
              <a:lnSpc>
                <a:spcPct val="100000"/>
              </a:lnSpc>
              <a:spcBef>
                <a:spcPts val="0"/>
              </a:spcBef>
              <a:spcAft>
                <a:spcPts val="0"/>
              </a:spcAft>
            </a:defPPr>
            <a:lvl1pPr algn="ctr">
              <a:defRPr sz="2400">
                <a:latin typeface="+mn-lt"/>
              </a:defRPr>
            </a:lvl1pPr>
          </a:lstStyle>
          <a:p>
            <a:r>
              <a:rPr lang="en-US" dirty="0"/>
              <a:t>Magnetic moment </a:t>
            </a:r>
          </a:p>
        </p:txBody>
      </p:sp>
      <p:sp>
        <p:nvSpPr>
          <p:cNvPr id="12" name="TextBox 11">
            <a:extLst>
              <a:ext uri="{FF2B5EF4-FFF2-40B4-BE49-F238E27FC236}">
                <a16:creationId xmlns:a16="http://schemas.microsoft.com/office/drawing/2014/main" id="{43D5ABB4-D43C-4655-A1E7-EB88B1DC4968}"/>
              </a:ext>
            </a:extLst>
          </p:cNvPr>
          <p:cNvSpPr txBox="1"/>
          <p:nvPr/>
        </p:nvSpPr>
        <p:spPr>
          <a:xfrm>
            <a:off x="114887" y="4682615"/>
            <a:ext cx="1294366" cy="1200329"/>
          </a:xfrm>
          <a:prstGeom prst="rect">
            <a:avLst/>
          </a:prstGeom>
          <a:solidFill>
            <a:schemeClr val="bg1">
              <a:lumMod val="95000"/>
            </a:schemeClr>
          </a:solidFill>
        </p:spPr>
        <p:txBody>
          <a:bodyPr wrap="square" rtlCol="0">
            <a:spAutoFit/>
          </a:bodyPr>
          <a:lstStyle>
            <a:defPPr marR="0" lvl="0" algn="l" rtl="0">
              <a:lnSpc>
                <a:spcPct val="100000"/>
              </a:lnSpc>
              <a:spcBef>
                <a:spcPts val="0"/>
              </a:spcBef>
              <a:spcAft>
                <a:spcPts val="0"/>
              </a:spcAft>
            </a:defPPr>
            <a:lvl1pPr algn="ctr">
              <a:defRPr sz="2400">
                <a:latin typeface="+mn-lt"/>
              </a:defRPr>
            </a:lvl1pPr>
          </a:lstStyle>
          <a:p>
            <a:r>
              <a:rPr lang="en-US" dirty="0"/>
              <a:t>SQUID output </a:t>
            </a:r>
          </a:p>
          <a:p>
            <a:r>
              <a:rPr lang="en-US" dirty="0"/>
              <a:t>signal </a:t>
            </a:r>
          </a:p>
        </p:txBody>
      </p:sp>
      <p:grpSp>
        <p:nvGrpSpPr>
          <p:cNvPr id="16" name="Group 15">
            <a:extLst>
              <a:ext uri="{FF2B5EF4-FFF2-40B4-BE49-F238E27FC236}">
                <a16:creationId xmlns:a16="http://schemas.microsoft.com/office/drawing/2014/main" id="{719FF521-A048-4FBB-8B89-BB1BBEE90CBD}"/>
              </a:ext>
            </a:extLst>
          </p:cNvPr>
          <p:cNvGrpSpPr/>
          <p:nvPr/>
        </p:nvGrpSpPr>
        <p:grpSpPr>
          <a:xfrm>
            <a:off x="1420979" y="3680182"/>
            <a:ext cx="2861776" cy="2360645"/>
            <a:chOff x="1579596" y="2905739"/>
            <a:chExt cx="2861776" cy="2360645"/>
          </a:xfrm>
        </p:grpSpPr>
        <p:pic>
          <p:nvPicPr>
            <p:cNvPr id="9" name="Picture 8">
              <a:extLst>
                <a:ext uri="{FF2B5EF4-FFF2-40B4-BE49-F238E27FC236}">
                  <a16:creationId xmlns:a16="http://schemas.microsoft.com/office/drawing/2014/main" id="{897EE4C6-1D7D-4A2D-BC21-166D6E36B604}"/>
                </a:ext>
              </a:extLst>
            </p:cNvPr>
            <p:cNvPicPr>
              <a:picLocks noChangeAspect="1"/>
            </p:cNvPicPr>
            <p:nvPr/>
          </p:nvPicPr>
          <p:blipFill rotWithShape="1">
            <a:blip r:embed="rId2"/>
            <a:srcRect l="23700" t="22662" r="24370" b="42917"/>
            <a:stretch/>
          </p:blipFill>
          <p:spPr>
            <a:xfrm>
              <a:off x="1579596" y="2905739"/>
              <a:ext cx="2861776" cy="2360645"/>
            </a:xfrm>
            <a:prstGeom prst="rect">
              <a:avLst/>
            </a:prstGeom>
          </p:spPr>
        </p:pic>
        <p:sp>
          <p:nvSpPr>
            <p:cNvPr id="14" name="Rectangle 13">
              <a:extLst>
                <a:ext uri="{FF2B5EF4-FFF2-40B4-BE49-F238E27FC236}">
                  <a16:creationId xmlns:a16="http://schemas.microsoft.com/office/drawing/2014/main" id="{234F9207-E1EF-4929-B134-AFD7B924ECA9}"/>
                </a:ext>
              </a:extLst>
            </p:cNvPr>
            <p:cNvSpPr/>
            <p:nvPr/>
          </p:nvSpPr>
          <p:spPr>
            <a:xfrm>
              <a:off x="4028200" y="3895532"/>
              <a:ext cx="261257" cy="261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F074E72-19F6-4D2F-983C-F7976C83BE1D}"/>
                </a:ext>
              </a:extLst>
            </p:cNvPr>
            <p:cNvSpPr/>
            <p:nvPr/>
          </p:nvSpPr>
          <p:spPr>
            <a:xfrm>
              <a:off x="4040155" y="3501725"/>
              <a:ext cx="261257" cy="1962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9064FF7-D743-4057-AD44-881E9500823C}"/>
                  </a:ext>
                </a:extLst>
              </p:cNvPr>
              <p:cNvSpPr txBox="1"/>
              <p:nvPr/>
            </p:nvSpPr>
            <p:spPr>
              <a:xfrm>
                <a:off x="5355431" y="1140714"/>
                <a:ext cx="2239347" cy="1436868"/>
              </a:xfrm>
              <a:prstGeom prst="rect">
                <a:avLst/>
              </a:prstGeom>
              <a:solidFill>
                <a:schemeClr val="bg1">
                  <a:lumMod val="85000"/>
                </a:schemeClr>
              </a:solid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𝐶</m:t>
                      </m:r>
                      <m:rad>
                        <m:radPr>
                          <m:degHide m:val="on"/>
                          <m:ctrlPr>
                            <a:rPr lang="en-US" sz="2400" b="0" i="1" smtClean="0">
                              <a:latin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𝑍</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𝑛</m:t>
                              </m:r>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𝑉</m:t>
                                  </m:r>
                                </m:e>
                                <m:sub>
                                  <m:r>
                                    <a:rPr lang="en-US" sz="2400" b="0" i="1" smtClean="0">
                                      <a:latin typeface="Cambria Math" panose="02040503050406030204" pitchFamily="18" charset="0"/>
                                      <a:ea typeface="Cambria Math" panose="02040503050406030204" pitchFamily="18" charset="0"/>
                                    </a:rPr>
                                    <m:t>𝑖</m:t>
                                  </m:r>
                                </m:sub>
                              </m:sSub>
                            </m:e>
                          </m:nary>
                        </m:e>
                      </m:rad>
                    </m:oMath>
                  </m:oMathPara>
                </a14:m>
                <a:endParaRPr lang="en-US" sz="2400" dirty="0"/>
              </a:p>
            </p:txBody>
          </p:sp>
        </mc:Choice>
        <mc:Fallback xmlns="">
          <p:sp>
            <p:nvSpPr>
              <p:cNvPr id="20" name="TextBox 19">
                <a:extLst>
                  <a:ext uri="{FF2B5EF4-FFF2-40B4-BE49-F238E27FC236}">
                    <a16:creationId xmlns:a16="http://schemas.microsoft.com/office/drawing/2014/main" id="{C9064FF7-D743-4057-AD44-881E9500823C}"/>
                  </a:ext>
                </a:extLst>
              </p:cNvPr>
              <p:cNvSpPr txBox="1">
                <a:spLocks noRot="1" noChangeAspect="1" noMove="1" noResize="1" noEditPoints="1" noAdjustHandles="1" noChangeArrowheads="1" noChangeShapeType="1" noTextEdit="1"/>
              </p:cNvSpPr>
              <p:nvPr/>
            </p:nvSpPr>
            <p:spPr>
              <a:xfrm>
                <a:off x="5355431" y="1140714"/>
                <a:ext cx="2239347" cy="143686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5B9A02-A9D1-4563-9F3E-C86E878EE6B9}"/>
                  </a:ext>
                </a:extLst>
              </p:cNvPr>
              <p:cNvSpPr txBox="1"/>
              <p:nvPr/>
            </p:nvSpPr>
            <p:spPr>
              <a:xfrm>
                <a:off x="5395658" y="2722178"/>
                <a:ext cx="249547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𝑍</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𝐿</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𝑛</m:t>
                      </m:r>
                      <m:r>
                        <a:rPr lang="en-US" sz="2400" b="0" i="1" dirty="0" smtClean="0">
                          <a:latin typeface="Cambria Math" panose="02040503050406030204" pitchFamily="18" charset="0"/>
                          <a:ea typeface="Cambria Math" panose="02040503050406030204" pitchFamily="18" charset="0"/>
                        </a:rPr>
                        <m:t>−1)</m:t>
                      </m:r>
                    </m:oMath>
                  </m:oMathPara>
                </a14:m>
                <a:endParaRPr lang="en-US" sz="2400" dirty="0"/>
              </a:p>
            </p:txBody>
          </p:sp>
        </mc:Choice>
        <mc:Fallback xmlns="">
          <p:sp>
            <p:nvSpPr>
              <p:cNvPr id="22" name="TextBox 21">
                <a:extLst>
                  <a:ext uri="{FF2B5EF4-FFF2-40B4-BE49-F238E27FC236}">
                    <a16:creationId xmlns:a16="http://schemas.microsoft.com/office/drawing/2014/main" id="{2A5B9A02-A9D1-4563-9F3E-C86E878EE6B9}"/>
                  </a:ext>
                </a:extLst>
              </p:cNvPr>
              <p:cNvSpPr txBox="1">
                <a:spLocks noRot="1" noChangeAspect="1" noMove="1" noResize="1" noEditPoints="1" noAdjustHandles="1" noChangeArrowheads="1" noChangeShapeType="1" noTextEdit="1"/>
              </p:cNvSpPr>
              <p:nvPr/>
            </p:nvSpPr>
            <p:spPr>
              <a:xfrm>
                <a:off x="5395658" y="2722178"/>
                <a:ext cx="2495477" cy="461665"/>
              </a:xfrm>
              <a:prstGeom prst="rect">
                <a:avLst/>
              </a:prstGeom>
              <a:blipFill>
                <a:blip r:embed="rId4"/>
                <a:stretch>
                  <a:fillRect b="-2133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CF7B60FE-F6A1-4909-A2AA-36FA336C90B0}"/>
              </a:ext>
            </a:extLst>
          </p:cNvPr>
          <p:cNvSpPr txBox="1"/>
          <p:nvPr/>
        </p:nvSpPr>
        <p:spPr>
          <a:xfrm>
            <a:off x="4749287" y="3306672"/>
            <a:ext cx="4030820" cy="1938992"/>
          </a:xfrm>
          <a:prstGeom prst="rect">
            <a:avLst/>
          </a:prstGeom>
          <a:noFill/>
        </p:spPr>
        <p:txBody>
          <a:bodyPr wrap="square" rtlCol="0">
            <a:spAutoFit/>
          </a:bodyPr>
          <a:lstStyle/>
          <a:p>
            <a:r>
              <a:rPr lang="en-US" sz="2400" i="0" dirty="0">
                <a:latin typeface="+mn-lt"/>
              </a:rPr>
              <a:t>L  = Scan length</a:t>
            </a:r>
            <a:endParaRPr lang="en-US" sz="2400" dirty="0">
              <a:latin typeface="+mn-lt"/>
            </a:endParaRPr>
          </a:p>
          <a:p>
            <a:r>
              <a:rPr lang="en-US" sz="2400" dirty="0">
                <a:latin typeface="+mn-lt"/>
              </a:rPr>
              <a:t>n</a:t>
            </a:r>
            <a:r>
              <a:rPr lang="en-US" sz="2400" i="0" dirty="0">
                <a:latin typeface="+mn-lt"/>
              </a:rPr>
              <a:t> = No. of data points</a:t>
            </a:r>
            <a:endParaRPr lang="en-US" sz="2400" dirty="0">
              <a:latin typeface="+mn-lt"/>
            </a:endParaRPr>
          </a:p>
          <a:p>
            <a:r>
              <a:rPr lang="en-US" sz="2400" i="0" dirty="0">
                <a:latin typeface="+mn-lt"/>
              </a:rPr>
              <a:t>V</a:t>
            </a:r>
            <a:r>
              <a:rPr lang="en-US" sz="2400" i="0" baseline="-25000" dirty="0">
                <a:latin typeface="+mn-lt"/>
              </a:rPr>
              <a:t>i</a:t>
            </a:r>
            <a:r>
              <a:rPr lang="en-US" sz="2400" i="0" dirty="0">
                <a:latin typeface="+mn-lt"/>
              </a:rPr>
              <a:t> = Voltage reading at i</a:t>
            </a:r>
            <a:r>
              <a:rPr lang="en-US" sz="2400" b="0" i="0" baseline="30000" dirty="0">
                <a:latin typeface="+mn-lt"/>
              </a:rPr>
              <a:t>th</a:t>
            </a:r>
            <a:r>
              <a:rPr lang="en-US" sz="2400" i="0" dirty="0">
                <a:latin typeface="+mn-lt"/>
              </a:rPr>
              <a:t> point</a:t>
            </a:r>
            <a:endParaRPr lang="en-US" sz="2400" dirty="0">
              <a:latin typeface="+mn-lt"/>
            </a:endParaRPr>
          </a:p>
          <a:p>
            <a:r>
              <a:rPr lang="en-US" sz="2400" i="0" dirty="0">
                <a:latin typeface="+mn-lt"/>
              </a:rPr>
              <a:t>C  = Calibration factor</a:t>
            </a:r>
            <a:endParaRPr lang="en-US" sz="2400" dirty="0">
              <a:latin typeface="+mn-lt"/>
            </a:endParaRPr>
          </a:p>
          <a:p>
            <a:r>
              <a:rPr lang="en-US" sz="2400" i="0" dirty="0">
                <a:latin typeface="+mn-lt"/>
              </a:rPr>
              <a:t>(Current to voltage ratio) </a:t>
            </a:r>
            <a:endParaRPr lang="en-US" sz="2400" baseline="-25000" dirty="0">
              <a:latin typeface="+mn-lt"/>
            </a:endParaRPr>
          </a:p>
        </p:txBody>
      </p:sp>
      <p:grpSp>
        <p:nvGrpSpPr>
          <p:cNvPr id="28" name="Group 27">
            <a:extLst>
              <a:ext uri="{FF2B5EF4-FFF2-40B4-BE49-F238E27FC236}">
                <a16:creationId xmlns:a16="http://schemas.microsoft.com/office/drawing/2014/main" id="{6E48CCE5-7C34-4348-AE43-EB9147D9730C}"/>
              </a:ext>
            </a:extLst>
          </p:cNvPr>
          <p:cNvGrpSpPr/>
          <p:nvPr/>
        </p:nvGrpSpPr>
        <p:grpSpPr>
          <a:xfrm>
            <a:off x="21285" y="1682793"/>
            <a:ext cx="4261470" cy="1863589"/>
            <a:chOff x="21285" y="1178941"/>
            <a:chExt cx="4261470" cy="1863589"/>
          </a:xfrm>
        </p:grpSpPr>
        <p:pic>
          <p:nvPicPr>
            <p:cNvPr id="8" name="Picture 7">
              <a:extLst>
                <a:ext uri="{FF2B5EF4-FFF2-40B4-BE49-F238E27FC236}">
                  <a16:creationId xmlns:a16="http://schemas.microsoft.com/office/drawing/2014/main" id="{E6A2C7CA-CFDD-4FF1-864F-81FCD0AA1C47}"/>
                </a:ext>
              </a:extLst>
            </p:cNvPr>
            <p:cNvPicPr>
              <a:picLocks noChangeAspect="1"/>
            </p:cNvPicPr>
            <p:nvPr/>
          </p:nvPicPr>
          <p:blipFill rotWithShape="1">
            <a:blip r:embed="rId2"/>
            <a:srcRect r="24371" b="78367"/>
            <a:stretch/>
          </p:blipFill>
          <p:spPr>
            <a:xfrm>
              <a:off x="114886" y="1558963"/>
              <a:ext cx="4167869" cy="1483567"/>
            </a:xfrm>
            <a:prstGeom prst="rect">
              <a:avLst/>
            </a:prstGeom>
          </p:spPr>
        </p:pic>
        <p:sp>
          <p:nvSpPr>
            <p:cNvPr id="13" name="Rectangle 12">
              <a:extLst>
                <a:ext uri="{FF2B5EF4-FFF2-40B4-BE49-F238E27FC236}">
                  <a16:creationId xmlns:a16="http://schemas.microsoft.com/office/drawing/2014/main" id="{73B68F67-47A3-42D1-8030-2F8C70B6CD7B}"/>
                </a:ext>
              </a:extLst>
            </p:cNvPr>
            <p:cNvSpPr/>
            <p:nvPr/>
          </p:nvSpPr>
          <p:spPr>
            <a:xfrm>
              <a:off x="3881538" y="2743556"/>
              <a:ext cx="261257" cy="261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075ACE9-FB51-4D0D-8052-C8A3ACE56800}"/>
                </a:ext>
              </a:extLst>
            </p:cNvPr>
            <p:cNvSpPr/>
            <p:nvPr/>
          </p:nvSpPr>
          <p:spPr>
            <a:xfrm>
              <a:off x="21285" y="1562064"/>
              <a:ext cx="857487" cy="5259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C3137B3-EF98-4187-9A61-B6A248C5CCFD}"/>
                </a:ext>
              </a:extLst>
            </p:cNvPr>
            <p:cNvSpPr txBox="1"/>
            <p:nvPr/>
          </p:nvSpPr>
          <p:spPr>
            <a:xfrm>
              <a:off x="127787" y="1178941"/>
              <a:ext cx="1368518" cy="830997"/>
            </a:xfrm>
            <a:prstGeom prst="rect">
              <a:avLst/>
            </a:prstGeom>
            <a:solidFill>
              <a:schemeClr val="bg1">
                <a:lumMod val="95000"/>
              </a:schemeClr>
            </a:solidFill>
          </p:spPr>
          <p:txBody>
            <a:bodyPr wrap="square" rtlCol="0">
              <a:spAutoFit/>
            </a:bodyPr>
            <a:lstStyle/>
            <a:p>
              <a:pPr algn="ctr"/>
              <a:r>
                <a:rPr lang="en-US" sz="2400" dirty="0">
                  <a:latin typeface="+mn-lt"/>
                </a:rPr>
                <a:t>Magnetic Dipole </a:t>
              </a:r>
            </a:p>
          </p:txBody>
        </p:sp>
        <p:cxnSp>
          <p:nvCxnSpPr>
            <p:cNvPr id="25" name="Straight Connector 24">
              <a:extLst>
                <a:ext uri="{FF2B5EF4-FFF2-40B4-BE49-F238E27FC236}">
                  <a16:creationId xmlns:a16="http://schemas.microsoft.com/office/drawing/2014/main" id="{0E558AF5-6D7F-4F4D-8D09-060F29DB0495}"/>
                </a:ext>
              </a:extLst>
            </p:cNvPr>
            <p:cNvCxnSpPr>
              <a:cxnSpLocks/>
            </p:cNvCxnSpPr>
            <p:nvPr/>
          </p:nvCxnSpPr>
          <p:spPr>
            <a:xfrm>
              <a:off x="1684415" y="1557830"/>
              <a:ext cx="2458380"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F196348-9DD0-4374-B5FF-62933436CE83}"/>
                    </a:ext>
                  </a:extLst>
                </p:cNvPr>
                <p:cNvSpPr txBox="1"/>
                <p:nvPr/>
              </p:nvSpPr>
              <p:spPr>
                <a:xfrm>
                  <a:off x="2610492" y="1255886"/>
                  <a:ext cx="56916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𝐿</m:t>
                        </m:r>
                      </m:oMath>
                    </m:oMathPara>
                  </a14:m>
                  <a:endParaRPr lang="en-US" dirty="0"/>
                </a:p>
              </p:txBody>
            </p:sp>
          </mc:Choice>
          <mc:Fallback xmlns="">
            <p:sp>
              <p:nvSpPr>
                <p:cNvPr id="27" name="TextBox 26">
                  <a:extLst>
                    <a:ext uri="{FF2B5EF4-FFF2-40B4-BE49-F238E27FC236}">
                      <a16:creationId xmlns:a16="http://schemas.microsoft.com/office/drawing/2014/main" id="{9F196348-9DD0-4374-B5FF-62933436CE83}"/>
                    </a:ext>
                  </a:extLst>
                </p:cNvPr>
                <p:cNvSpPr txBox="1">
                  <a:spLocks noRot="1" noChangeAspect="1" noMove="1" noResize="1" noEditPoints="1" noAdjustHandles="1" noChangeArrowheads="1" noChangeShapeType="1" noTextEdit="1"/>
                </p:cNvSpPr>
                <p:nvPr/>
              </p:nvSpPr>
              <p:spPr>
                <a:xfrm>
                  <a:off x="2610492" y="1255886"/>
                  <a:ext cx="569168" cy="338554"/>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445507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9CAF-CF03-4E12-BF2D-D507B14AF08C}"/>
              </a:ext>
            </a:extLst>
          </p:cNvPr>
          <p:cNvSpPr>
            <a:spLocks noGrp="1"/>
          </p:cNvSpPr>
          <p:nvPr>
            <p:ph type="title"/>
          </p:nvPr>
        </p:nvSpPr>
        <p:spPr/>
        <p:txBody>
          <a:bodyPr/>
          <a:lstStyle/>
          <a:p>
            <a:r>
              <a:rPr lang="en-US" dirty="0"/>
              <a:t>Superconducting magnet</a:t>
            </a:r>
          </a:p>
        </p:txBody>
      </p:sp>
      <p:sp>
        <p:nvSpPr>
          <p:cNvPr id="4" name="Date Placeholder 3">
            <a:extLst>
              <a:ext uri="{FF2B5EF4-FFF2-40B4-BE49-F238E27FC236}">
                <a16:creationId xmlns:a16="http://schemas.microsoft.com/office/drawing/2014/main" id="{27C8C86B-61EB-463A-BC43-082833B93C18}"/>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002D10EA-1795-4BF6-970B-15BF466973F2}"/>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7EC9515D-1170-4540-9130-3C898D5E51E4}"/>
              </a:ext>
            </a:extLst>
          </p:cNvPr>
          <p:cNvSpPr>
            <a:spLocks noGrp="1"/>
          </p:cNvSpPr>
          <p:nvPr>
            <p:ph type="sldNum" sz="quarter" idx="12"/>
          </p:nvPr>
        </p:nvSpPr>
        <p:spPr/>
        <p:txBody>
          <a:bodyPr/>
          <a:lstStyle/>
          <a:p>
            <a:fld id="{ABF20D17-0043-4445-9B8B-9F103D2306E2}" type="slidenum">
              <a:rPr lang="en-IN" smtClean="0"/>
              <a:pPr/>
              <a:t>48</a:t>
            </a:fld>
            <a:endParaRPr lang="en-IN" dirty="0"/>
          </a:p>
        </p:txBody>
      </p:sp>
      <p:pic>
        <p:nvPicPr>
          <p:cNvPr id="8" name="Picture 7">
            <a:extLst>
              <a:ext uri="{FF2B5EF4-FFF2-40B4-BE49-F238E27FC236}">
                <a16:creationId xmlns:a16="http://schemas.microsoft.com/office/drawing/2014/main" id="{7CD531C8-E96C-4757-95B6-B9531FBE88E5}"/>
              </a:ext>
            </a:extLst>
          </p:cNvPr>
          <p:cNvPicPr>
            <a:picLocks noChangeAspect="1"/>
          </p:cNvPicPr>
          <p:nvPr/>
        </p:nvPicPr>
        <p:blipFill rotWithShape="1">
          <a:blip r:embed="rId2"/>
          <a:srcRect l="4970" b="74013"/>
          <a:stretch/>
        </p:blipFill>
        <p:spPr>
          <a:xfrm>
            <a:off x="45250" y="1768521"/>
            <a:ext cx="4844504" cy="1782147"/>
          </a:xfrm>
          <a:prstGeom prst="rect">
            <a:avLst/>
          </a:prstGeom>
        </p:spPr>
      </p:pic>
      <p:pic>
        <p:nvPicPr>
          <p:cNvPr id="10" name="Picture 9">
            <a:extLst>
              <a:ext uri="{FF2B5EF4-FFF2-40B4-BE49-F238E27FC236}">
                <a16:creationId xmlns:a16="http://schemas.microsoft.com/office/drawing/2014/main" id="{BE9C94CC-FCB0-4A0D-9018-9888BCDCE567}"/>
              </a:ext>
            </a:extLst>
          </p:cNvPr>
          <p:cNvPicPr>
            <a:picLocks noChangeAspect="1"/>
          </p:cNvPicPr>
          <p:nvPr/>
        </p:nvPicPr>
        <p:blipFill rotWithShape="1">
          <a:blip r:embed="rId2"/>
          <a:srcRect l="19009" t="29513" r="9426" b="49807"/>
          <a:stretch/>
        </p:blipFill>
        <p:spPr>
          <a:xfrm>
            <a:off x="5157845" y="1453333"/>
            <a:ext cx="3648269" cy="1418253"/>
          </a:xfrm>
          <a:prstGeom prst="rect">
            <a:avLst/>
          </a:prstGeom>
        </p:spPr>
      </p:pic>
      <p:pic>
        <p:nvPicPr>
          <p:cNvPr id="11" name="Picture 10">
            <a:extLst>
              <a:ext uri="{FF2B5EF4-FFF2-40B4-BE49-F238E27FC236}">
                <a16:creationId xmlns:a16="http://schemas.microsoft.com/office/drawing/2014/main" id="{1ECC744E-5221-41A8-BFD4-5F39D99AF229}"/>
              </a:ext>
            </a:extLst>
          </p:cNvPr>
          <p:cNvPicPr>
            <a:picLocks noChangeAspect="1"/>
          </p:cNvPicPr>
          <p:nvPr/>
        </p:nvPicPr>
        <p:blipFill rotWithShape="1">
          <a:blip r:embed="rId2"/>
          <a:srcRect l="18586" t="54093" r="10581" b="26072"/>
          <a:stretch/>
        </p:blipFill>
        <p:spPr>
          <a:xfrm>
            <a:off x="5213829" y="3363076"/>
            <a:ext cx="3610947" cy="1360324"/>
          </a:xfrm>
          <a:prstGeom prst="rect">
            <a:avLst/>
          </a:prstGeom>
        </p:spPr>
      </p:pic>
      <p:pic>
        <p:nvPicPr>
          <p:cNvPr id="12" name="Picture 11">
            <a:extLst>
              <a:ext uri="{FF2B5EF4-FFF2-40B4-BE49-F238E27FC236}">
                <a16:creationId xmlns:a16="http://schemas.microsoft.com/office/drawing/2014/main" id="{FEEC333D-5ED0-4C83-87A8-E9B414204352}"/>
              </a:ext>
            </a:extLst>
          </p:cNvPr>
          <p:cNvPicPr>
            <a:picLocks noChangeAspect="1"/>
          </p:cNvPicPr>
          <p:nvPr/>
        </p:nvPicPr>
        <p:blipFill rotWithShape="1">
          <a:blip r:embed="rId2"/>
          <a:srcRect l="18177" t="78004" r="10336"/>
          <a:stretch/>
        </p:blipFill>
        <p:spPr>
          <a:xfrm>
            <a:off x="5215812" y="5189060"/>
            <a:ext cx="3644304" cy="1508476"/>
          </a:xfrm>
          <a:prstGeom prst="rect">
            <a:avLst/>
          </a:prstGeom>
        </p:spPr>
      </p:pic>
      <p:sp>
        <p:nvSpPr>
          <p:cNvPr id="13" name="TextBox 12">
            <a:extLst>
              <a:ext uri="{FF2B5EF4-FFF2-40B4-BE49-F238E27FC236}">
                <a16:creationId xmlns:a16="http://schemas.microsoft.com/office/drawing/2014/main" id="{5B7CD3F9-C54A-4952-9BE6-2DFEACA7AF47}"/>
              </a:ext>
            </a:extLst>
          </p:cNvPr>
          <p:cNvSpPr txBox="1"/>
          <p:nvPr/>
        </p:nvSpPr>
        <p:spPr>
          <a:xfrm>
            <a:off x="319224" y="1041004"/>
            <a:ext cx="3892056" cy="707886"/>
          </a:xfrm>
          <a:prstGeom prst="rect">
            <a:avLst/>
          </a:prstGeom>
          <a:noFill/>
        </p:spPr>
        <p:txBody>
          <a:bodyPr wrap="square" rtlCol="0">
            <a:spAutoFit/>
          </a:bodyPr>
          <a:lstStyle/>
          <a:p>
            <a:pPr algn="ctr"/>
            <a:r>
              <a:rPr lang="en-US" sz="2000" dirty="0">
                <a:latin typeface="+mn-lt"/>
              </a:rPr>
              <a:t>Super conducting magnet wounded in solenoid configuration</a:t>
            </a:r>
          </a:p>
        </p:txBody>
      </p:sp>
      <p:sp>
        <p:nvSpPr>
          <p:cNvPr id="15" name="TextBox 14">
            <a:extLst>
              <a:ext uri="{FF2B5EF4-FFF2-40B4-BE49-F238E27FC236}">
                <a16:creationId xmlns:a16="http://schemas.microsoft.com/office/drawing/2014/main" id="{DE92995B-21F0-4DFE-AC38-71BC6A376C44}"/>
              </a:ext>
            </a:extLst>
          </p:cNvPr>
          <p:cNvSpPr txBox="1"/>
          <p:nvPr/>
        </p:nvSpPr>
        <p:spPr>
          <a:xfrm>
            <a:off x="5068438" y="1056393"/>
            <a:ext cx="4075562" cy="338554"/>
          </a:xfrm>
          <a:prstGeom prst="rect">
            <a:avLst/>
          </a:prstGeom>
          <a:noFill/>
        </p:spPr>
        <p:txBody>
          <a:bodyPr wrap="square" rtlCol="0">
            <a:spAutoFit/>
          </a:bodyPr>
          <a:lstStyle/>
          <a:p>
            <a:r>
              <a:rPr lang="en-US" dirty="0">
                <a:sym typeface="Wingdings" panose="05000000000000000000" pitchFamily="2" charset="2"/>
              </a:rPr>
              <a:t>Heater ON, Super conducting loop is open</a:t>
            </a:r>
            <a:endParaRPr lang="en-US" dirty="0"/>
          </a:p>
        </p:txBody>
      </p:sp>
      <p:sp>
        <p:nvSpPr>
          <p:cNvPr id="18" name="TextBox 17">
            <a:extLst>
              <a:ext uri="{FF2B5EF4-FFF2-40B4-BE49-F238E27FC236}">
                <a16:creationId xmlns:a16="http://schemas.microsoft.com/office/drawing/2014/main" id="{39442CF5-66AA-4310-BB73-E242E0472CC6}"/>
              </a:ext>
            </a:extLst>
          </p:cNvPr>
          <p:cNvSpPr txBox="1"/>
          <p:nvPr/>
        </p:nvSpPr>
        <p:spPr>
          <a:xfrm>
            <a:off x="4823927" y="2960969"/>
            <a:ext cx="4311442" cy="338554"/>
          </a:xfrm>
          <a:prstGeom prst="rect">
            <a:avLst/>
          </a:prstGeom>
          <a:noFill/>
        </p:spPr>
        <p:txBody>
          <a:bodyPr wrap="square" rtlCol="0">
            <a:spAutoFit/>
          </a:bodyPr>
          <a:lstStyle/>
          <a:p>
            <a:r>
              <a:rPr lang="en-US" dirty="0">
                <a:sym typeface="Wingdings" panose="05000000000000000000" pitchFamily="2" charset="2"/>
              </a:rPr>
              <a:t>Heater OFF, Super conducting loop is closed</a:t>
            </a:r>
            <a:endParaRPr lang="en-US" dirty="0"/>
          </a:p>
        </p:txBody>
      </p:sp>
      <p:sp>
        <p:nvSpPr>
          <p:cNvPr id="19" name="TextBox 18">
            <a:extLst>
              <a:ext uri="{FF2B5EF4-FFF2-40B4-BE49-F238E27FC236}">
                <a16:creationId xmlns:a16="http://schemas.microsoft.com/office/drawing/2014/main" id="{ABB144F2-DD10-4BBA-BA90-24459061CDFD}"/>
              </a:ext>
            </a:extLst>
          </p:cNvPr>
          <p:cNvSpPr txBox="1"/>
          <p:nvPr/>
        </p:nvSpPr>
        <p:spPr>
          <a:xfrm>
            <a:off x="5213829" y="4805265"/>
            <a:ext cx="3644304" cy="338554"/>
          </a:xfrm>
          <a:prstGeom prst="rect">
            <a:avLst/>
          </a:prstGeom>
          <a:noFill/>
        </p:spPr>
        <p:txBody>
          <a:bodyPr wrap="square" rtlCol="0">
            <a:spAutoFit/>
          </a:bodyPr>
          <a:lstStyle/>
          <a:p>
            <a:r>
              <a:rPr lang="en-US" dirty="0"/>
              <a:t>Persisting current flows in the circuit</a:t>
            </a:r>
          </a:p>
        </p:txBody>
      </p:sp>
      <p:sp>
        <p:nvSpPr>
          <p:cNvPr id="21" name="TextBox 20">
            <a:extLst>
              <a:ext uri="{FF2B5EF4-FFF2-40B4-BE49-F238E27FC236}">
                <a16:creationId xmlns:a16="http://schemas.microsoft.com/office/drawing/2014/main" id="{8ECB4A50-EEAD-4192-8036-A6B49DE747DC}"/>
              </a:ext>
            </a:extLst>
          </p:cNvPr>
          <p:cNvSpPr txBox="1"/>
          <p:nvPr/>
        </p:nvSpPr>
        <p:spPr>
          <a:xfrm>
            <a:off x="57392" y="4667909"/>
            <a:ext cx="5112658" cy="830997"/>
          </a:xfrm>
          <a:prstGeom prst="rect">
            <a:avLst/>
          </a:prstGeom>
          <a:solidFill>
            <a:schemeClr val="accent2">
              <a:lumMod val="20000"/>
              <a:lumOff val="80000"/>
            </a:schemeClr>
          </a:solidFill>
        </p:spPr>
        <p:txBody>
          <a:bodyPr wrap="square">
            <a:spAutoFit/>
          </a:bodyPr>
          <a:lstStyle/>
          <a:p>
            <a:pPr algn="ctr"/>
            <a:r>
              <a:rPr lang="en-US" sz="2400" dirty="0">
                <a:latin typeface="+mn-lt"/>
              </a:rPr>
              <a:t>Negligible resistance at less than critical temperature leads, persisting current </a:t>
            </a:r>
          </a:p>
        </p:txBody>
      </p:sp>
      <p:sp>
        <p:nvSpPr>
          <p:cNvPr id="22" name="TextBox 21">
            <a:extLst>
              <a:ext uri="{FF2B5EF4-FFF2-40B4-BE49-F238E27FC236}">
                <a16:creationId xmlns:a16="http://schemas.microsoft.com/office/drawing/2014/main" id="{A891398F-12E5-447C-841D-2611AFC647D1}"/>
              </a:ext>
            </a:extLst>
          </p:cNvPr>
          <p:cNvSpPr txBox="1"/>
          <p:nvPr/>
        </p:nvSpPr>
        <p:spPr>
          <a:xfrm>
            <a:off x="76562" y="3749349"/>
            <a:ext cx="5019869"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Dewar can evacuated and purged with helium gas</a:t>
            </a:r>
          </a:p>
        </p:txBody>
      </p:sp>
    </p:spTree>
    <p:extLst>
      <p:ext uri="{BB962C8B-B14F-4D97-AF65-F5344CB8AC3E}">
        <p14:creationId xmlns:p14="http://schemas.microsoft.com/office/powerpoint/2010/main" val="2727706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E799-E4E5-4A60-9277-46017EBA148D}"/>
              </a:ext>
            </a:extLst>
          </p:cNvPr>
          <p:cNvSpPr>
            <a:spLocks noGrp="1"/>
          </p:cNvSpPr>
          <p:nvPr>
            <p:ph type="title"/>
          </p:nvPr>
        </p:nvSpPr>
        <p:spPr/>
        <p:txBody>
          <a:bodyPr/>
          <a:lstStyle/>
          <a:p>
            <a:r>
              <a:rPr lang="en-US" dirty="0"/>
              <a:t>VSM: In-plane rotation</a:t>
            </a:r>
          </a:p>
        </p:txBody>
      </p:sp>
      <p:sp>
        <p:nvSpPr>
          <p:cNvPr id="4" name="Date Placeholder 3">
            <a:extLst>
              <a:ext uri="{FF2B5EF4-FFF2-40B4-BE49-F238E27FC236}">
                <a16:creationId xmlns:a16="http://schemas.microsoft.com/office/drawing/2014/main" id="{18AE8419-1939-418A-A39E-A62E982F4B4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DF35A812-F5BB-458B-9406-40AC8FE4314F}"/>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D1A2240D-0028-4B5D-AA33-BCE96741C928}"/>
              </a:ext>
            </a:extLst>
          </p:cNvPr>
          <p:cNvSpPr>
            <a:spLocks noGrp="1"/>
          </p:cNvSpPr>
          <p:nvPr>
            <p:ph type="sldNum" sz="quarter" idx="12"/>
          </p:nvPr>
        </p:nvSpPr>
        <p:spPr/>
        <p:txBody>
          <a:bodyPr/>
          <a:lstStyle/>
          <a:p>
            <a:fld id="{ABF20D17-0043-4445-9B8B-9F103D2306E2}" type="slidenum">
              <a:rPr lang="en-IN" smtClean="0"/>
              <a:pPr/>
              <a:t>49</a:t>
            </a:fld>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E3E760F-1792-4878-8407-6869DD270EAD}"/>
                  </a:ext>
                </a:extLst>
              </p:cNvPr>
              <p:cNvSpPr txBox="1"/>
              <p:nvPr/>
            </p:nvSpPr>
            <p:spPr>
              <a:xfrm>
                <a:off x="1154077" y="5753387"/>
                <a:ext cx="3279986" cy="830997"/>
              </a:xfrm>
              <a:prstGeom prst="rect">
                <a:avLst/>
              </a:prstGeom>
              <a:solidFill>
                <a:schemeClr val="accent1">
                  <a:lumMod val="20000"/>
                  <a:lumOff val="80000"/>
                </a:schemeClr>
              </a:solidFill>
            </p:spPr>
            <p:txBody>
              <a:bodyPr wrap="square" rtlCol="0">
                <a:spAutoFit/>
              </a:bodyPr>
              <a:lstStyle>
                <a:defPPr>
                  <a:defRPr lang="en-US"/>
                </a:defPPr>
                <a:lvl1pPr algn="ctr">
                  <a:defRPr kumimoji="0" sz="2400" b="0" i="0" u="none" strike="noStrike" cap="none" spc="0" normalizeH="0" baseline="0">
                    <a:ln>
                      <a:noFill/>
                    </a:ln>
                    <a:solidFill>
                      <a:prstClr val="black"/>
                    </a:solidFill>
                    <a:effectLst/>
                    <a:uLnTx/>
                    <a:uFillTx/>
                  </a:defRPr>
                </a:lvl1pPr>
              </a:lstStyle>
              <a:p>
                <a:r>
                  <a:rPr lang="en-US" dirty="0">
                    <a:solidFill>
                      <a:schemeClr val="tx1"/>
                    </a:solidFill>
                    <a:latin typeface="+mn-lt"/>
                  </a:rPr>
                  <a:t>F</a:t>
                </a:r>
                <a:r>
                  <a:rPr lang="en-US" b="0" dirty="0">
                    <a:solidFill>
                      <a:schemeClr val="tx1"/>
                    </a:solidFill>
                    <a:latin typeface="+mn-lt"/>
                  </a:rPr>
                  <a:t>or </a:t>
                </a:r>
                <a14:m>
                  <m:oMath xmlns:m="http://schemas.openxmlformats.org/officeDocument/2006/math">
                    <m:r>
                      <a:rPr lang="en-US" b="0" i="1" dirty="0">
                        <a:solidFill>
                          <a:schemeClr val="tx1"/>
                        </a:solidFill>
                        <a:latin typeface="Cambria Math" panose="02040503050406030204" pitchFamily="18" charset="0"/>
                      </a:rPr>
                      <m:t>𝜃</m:t>
                    </m:r>
                  </m:oMath>
                </a14:m>
                <a:r>
                  <a:rPr lang="en-US" dirty="0">
                    <a:solidFill>
                      <a:schemeClr val="tx1"/>
                    </a:solidFill>
                    <a:latin typeface="+mn-lt"/>
                  </a:rPr>
                  <a:t> rotation,</a:t>
                </a:r>
              </a:p>
              <a:p>
                <a:r>
                  <a:rPr lang="en-US" dirty="0">
                    <a:latin typeface="+mn-lt"/>
                  </a:rPr>
                  <a:t>rotate sample clockwise</a:t>
                </a:r>
                <a:endParaRPr lang="en-IN" dirty="0">
                  <a:latin typeface="+mn-lt"/>
                </a:endParaRPr>
              </a:p>
            </p:txBody>
          </p:sp>
        </mc:Choice>
        <mc:Fallback xmlns="">
          <p:sp>
            <p:nvSpPr>
              <p:cNvPr id="7" name="TextBox 6">
                <a:extLst>
                  <a:ext uri="{FF2B5EF4-FFF2-40B4-BE49-F238E27FC236}">
                    <a16:creationId xmlns:a16="http://schemas.microsoft.com/office/drawing/2014/main" id="{AE3E760F-1792-4878-8407-6869DD270EAD}"/>
                  </a:ext>
                </a:extLst>
              </p:cNvPr>
              <p:cNvSpPr txBox="1">
                <a:spLocks noRot="1" noChangeAspect="1" noMove="1" noResize="1" noEditPoints="1" noAdjustHandles="1" noChangeArrowheads="1" noChangeShapeType="1" noTextEdit="1"/>
              </p:cNvSpPr>
              <p:nvPr/>
            </p:nvSpPr>
            <p:spPr>
              <a:xfrm>
                <a:off x="1154077" y="5753387"/>
                <a:ext cx="3279986" cy="830997"/>
              </a:xfrm>
              <a:prstGeom prst="rect">
                <a:avLst/>
              </a:prstGeom>
              <a:blipFill>
                <a:blip r:embed="rId2"/>
                <a:stretch>
                  <a:fillRect l="-1115" t="-5882" r="-1115"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CB67045-9C9B-4132-B903-74CC40BFDD12}"/>
                  </a:ext>
                </a:extLst>
              </p:cNvPr>
              <p:cNvSpPr txBox="1"/>
              <p:nvPr/>
            </p:nvSpPr>
            <p:spPr>
              <a:xfrm>
                <a:off x="2998415" y="2410508"/>
                <a:ext cx="2174035" cy="461665"/>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solidFill>
                            <a:prstClr val="black"/>
                          </a:solidFill>
                          <a:latin typeface="Cambria Math" panose="02040503050406030204" pitchFamily="18" charset="0"/>
                        </a:rPr>
                        <m:t>0</m:t>
                      </m:r>
                      <m:r>
                        <a:rPr lang="en-US" sz="2400" i="1" baseline="30000" dirty="0">
                          <a:solidFill>
                            <a:prstClr val="black"/>
                          </a:solidFill>
                          <a:latin typeface="Cambria Math" panose="02040503050406030204" pitchFamily="18" charset="0"/>
                        </a:rPr>
                        <m:t>𝑜</m:t>
                      </m:r>
                      <m:r>
                        <a:rPr lang="en-US" sz="2400" i="1" dirty="0">
                          <a:solidFill>
                            <a:prstClr val="black"/>
                          </a:solidFill>
                          <a:latin typeface="Cambria Math" panose="02040503050406030204" pitchFamily="18" charset="0"/>
                        </a:rPr>
                        <m:t>≤</m:t>
                      </m:r>
                      <m:r>
                        <a:rPr lang="en-IN" sz="2400" i="1" dirty="0">
                          <a:solidFill>
                            <a:prstClr val="black"/>
                          </a:solidFill>
                          <a:latin typeface="Cambria Math" panose="02040503050406030204" pitchFamily="18" charset="0"/>
                        </a:rPr>
                        <m:t>𝜃</m:t>
                      </m:r>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panose="02040503050406030204" pitchFamily="18" charset="0"/>
                            </a:rPr>
                          </m:ctrlPr>
                        </m:sSupPr>
                        <m:e>
                          <m:r>
                            <a:rPr lang="en-IN" sz="2400" i="1" dirty="0">
                              <a:solidFill>
                                <a:prstClr val="black"/>
                              </a:solidFill>
                              <a:latin typeface="Cambria Math" panose="02040503050406030204" pitchFamily="18" charset="0"/>
                            </a:rPr>
                            <m:t>18</m:t>
                          </m:r>
                          <m:r>
                            <a:rPr lang="en-US" sz="2400" i="1" dirty="0">
                              <a:solidFill>
                                <a:prstClr val="black"/>
                              </a:solidFill>
                              <a:latin typeface="Cambria Math" panose="02040503050406030204" pitchFamily="18" charset="0"/>
                            </a:rPr>
                            <m:t>0</m:t>
                          </m:r>
                        </m:e>
                        <m:sup>
                          <m:r>
                            <a:rPr lang="en-US" sz="2400" i="1" dirty="0">
                              <a:solidFill>
                                <a:prstClr val="black"/>
                              </a:solidFill>
                              <a:latin typeface="Cambria Math" panose="02040503050406030204" pitchFamily="18" charset="0"/>
                            </a:rPr>
                            <m:t>𝑜</m:t>
                          </m:r>
                        </m:sup>
                      </m:sSup>
                      <m:r>
                        <a:rPr lang="en-US" sz="2400" i="1" dirty="0">
                          <a:solidFill>
                            <a:prstClr val="black"/>
                          </a:solidFill>
                          <a:latin typeface="Cambria Math" panose="02040503050406030204" pitchFamily="18" charset="0"/>
                        </a:rPr>
                        <m:t> </m:t>
                      </m:r>
                    </m:oMath>
                  </m:oMathPara>
                </a14:m>
                <a:endParaRPr lang="en-IN" sz="2400" dirty="0">
                  <a:solidFill>
                    <a:prstClr val="black"/>
                  </a:solidFill>
                  <a:latin typeface="Calibri" panose="020F0502020204030204"/>
                </a:endParaRPr>
              </a:p>
            </p:txBody>
          </p:sp>
        </mc:Choice>
        <mc:Fallback xmlns="">
          <p:sp>
            <p:nvSpPr>
              <p:cNvPr id="8" name="TextBox 7">
                <a:extLst>
                  <a:ext uri="{FF2B5EF4-FFF2-40B4-BE49-F238E27FC236}">
                    <a16:creationId xmlns:a16="http://schemas.microsoft.com/office/drawing/2014/main" id="{7CB67045-9C9B-4132-B903-74CC40BFDD12}"/>
                  </a:ext>
                </a:extLst>
              </p:cNvPr>
              <p:cNvSpPr txBox="1">
                <a:spLocks noRot="1" noChangeAspect="1" noMove="1" noResize="1" noEditPoints="1" noAdjustHandles="1" noChangeArrowheads="1" noChangeShapeType="1" noTextEdit="1"/>
              </p:cNvSpPr>
              <p:nvPr/>
            </p:nvSpPr>
            <p:spPr>
              <a:xfrm>
                <a:off x="2998415" y="2410508"/>
                <a:ext cx="2174035" cy="461665"/>
              </a:xfrm>
              <a:prstGeom prst="rect">
                <a:avLst/>
              </a:prstGeom>
              <a:blipFill>
                <a:blip r:embed="rId3"/>
                <a:stretch>
                  <a:fillRect l="-5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816F20-1160-4DDE-89D7-CBEBE043B13D}"/>
                  </a:ext>
                </a:extLst>
              </p:cNvPr>
              <p:cNvSpPr txBox="1"/>
              <p:nvPr/>
            </p:nvSpPr>
            <p:spPr>
              <a:xfrm>
                <a:off x="5486569" y="5772185"/>
                <a:ext cx="3182799" cy="830997"/>
              </a:xfrm>
              <a:prstGeom prst="rect">
                <a:avLst/>
              </a:prstGeom>
              <a:solidFill>
                <a:schemeClr val="accent2">
                  <a:lumMod val="20000"/>
                  <a:lumOff val="80000"/>
                </a:schemeClr>
              </a:solidFill>
            </p:spPr>
            <p:txBody>
              <a:bodyPr wrap="square" rtlCol="0">
                <a:spAutoFit/>
              </a:bodyPr>
              <a:lstStyle>
                <a:defPPr>
                  <a:defRPr lang="en-US"/>
                </a:defPPr>
                <a:lvl1pPr algn="ctr">
                  <a:defRPr kumimoji="0" sz="2400" b="0" i="0" u="none" strike="noStrike" cap="none" spc="0" normalizeH="0" baseline="0">
                    <a:ln>
                      <a:noFill/>
                    </a:ln>
                    <a:solidFill>
                      <a:prstClr val="black"/>
                    </a:solidFill>
                    <a:effectLst/>
                    <a:uLnTx/>
                    <a:uFillTx/>
                  </a:defRPr>
                </a:lvl1pPr>
              </a:lstStyle>
              <a:p>
                <a:r>
                  <a:rPr lang="en-IN" b="0" dirty="0">
                    <a:solidFill>
                      <a:schemeClr val="tx1"/>
                    </a:solidFill>
                    <a:latin typeface="+mn-lt"/>
                  </a:rPr>
                  <a:t>For</a:t>
                </a:r>
                <a:r>
                  <a:rPr lang="en-IN" b="0" dirty="0">
                    <a:solidFill>
                      <a:schemeClr val="tx1"/>
                    </a:solidFill>
                  </a:rPr>
                  <a:t> </a:t>
                </a:r>
                <a14:m>
                  <m:oMath xmlns:m="http://schemas.openxmlformats.org/officeDocument/2006/math">
                    <m:r>
                      <a:rPr lang="en-IN" i="1" dirty="0">
                        <a:latin typeface="Cambria Math" panose="02040503050406030204" pitchFamily="18" charset="0"/>
                        <a:ea typeface="Cambria Math" panose="02040503050406030204" pitchFamily="18" charset="0"/>
                      </a:rPr>
                      <m:t>𝜑</m:t>
                    </m:r>
                    <m:r>
                      <a:rPr lang="en-IN" b="0" i="1" dirty="0">
                        <a:solidFill>
                          <a:schemeClr val="tx1"/>
                        </a:solidFill>
                        <a:latin typeface="Cambria Math" panose="02040503050406030204" pitchFamily="18" charset="0"/>
                      </a:rPr>
                      <m:t> </m:t>
                    </m:r>
                  </m:oMath>
                </a14:m>
                <a:r>
                  <a:rPr lang="en-US" dirty="0">
                    <a:solidFill>
                      <a:schemeClr val="tx1"/>
                    </a:solidFill>
                    <a:latin typeface="+mn-lt"/>
                  </a:rPr>
                  <a:t>rotation,</a:t>
                </a:r>
              </a:p>
              <a:p>
                <a:r>
                  <a:rPr lang="en-US" dirty="0">
                    <a:solidFill>
                      <a:schemeClr val="tx1"/>
                    </a:solidFill>
                    <a:latin typeface="+mn-lt"/>
                  </a:rPr>
                  <a:t>rotate rod anticlockwise</a:t>
                </a:r>
                <a:endParaRPr lang="en-IN" dirty="0">
                  <a:solidFill>
                    <a:schemeClr val="tx1"/>
                  </a:solidFill>
                  <a:latin typeface="+mn-lt"/>
                </a:endParaRPr>
              </a:p>
            </p:txBody>
          </p:sp>
        </mc:Choice>
        <mc:Fallback xmlns="">
          <p:sp>
            <p:nvSpPr>
              <p:cNvPr id="9" name="TextBox 8">
                <a:extLst>
                  <a:ext uri="{FF2B5EF4-FFF2-40B4-BE49-F238E27FC236}">
                    <a16:creationId xmlns:a16="http://schemas.microsoft.com/office/drawing/2014/main" id="{D9816F20-1160-4DDE-89D7-CBEBE043B13D}"/>
                  </a:ext>
                </a:extLst>
              </p:cNvPr>
              <p:cNvSpPr txBox="1">
                <a:spLocks noRot="1" noChangeAspect="1" noMove="1" noResize="1" noEditPoints="1" noAdjustHandles="1" noChangeArrowheads="1" noChangeShapeType="1" noTextEdit="1"/>
              </p:cNvSpPr>
              <p:nvPr/>
            </p:nvSpPr>
            <p:spPr>
              <a:xfrm>
                <a:off x="5486569" y="5772185"/>
                <a:ext cx="3182799" cy="830997"/>
              </a:xfrm>
              <a:prstGeom prst="rect">
                <a:avLst/>
              </a:prstGeom>
              <a:blipFill>
                <a:blip r:embed="rId4"/>
                <a:stretch>
                  <a:fillRect l="-2682" t="-5882" r="-2874" b="-16176"/>
                </a:stretch>
              </a:blipFill>
            </p:spPr>
            <p:txBody>
              <a:bodyPr/>
              <a:lstStyle/>
              <a:p>
                <a:r>
                  <a:rPr lang="en-US">
                    <a:noFill/>
                  </a:rPr>
                  <a:t> </a:t>
                </a:r>
              </a:p>
            </p:txBody>
          </p:sp>
        </mc:Fallback>
      </mc:AlternateContent>
      <p:sp>
        <p:nvSpPr>
          <p:cNvPr id="11" name="Arrow: Circular 10">
            <a:extLst>
              <a:ext uri="{FF2B5EF4-FFF2-40B4-BE49-F238E27FC236}">
                <a16:creationId xmlns:a16="http://schemas.microsoft.com/office/drawing/2014/main" id="{062CDEE0-DBF1-44FF-B93C-FDAB588CA659}"/>
              </a:ext>
            </a:extLst>
          </p:cNvPr>
          <p:cNvSpPr/>
          <p:nvPr/>
        </p:nvSpPr>
        <p:spPr>
          <a:xfrm rot="16200000" flipH="1">
            <a:off x="7866801" y="2462569"/>
            <a:ext cx="468235" cy="1311053"/>
          </a:xfrm>
          <a:prstGeom prst="circularArrow">
            <a:avLst>
              <a:gd name="adj1" fmla="val 19936"/>
              <a:gd name="adj2" fmla="val 1743642"/>
              <a:gd name="adj3" fmla="val 19706988"/>
              <a:gd name="adj4" fmla="val 3479036"/>
              <a:gd name="adj5" fmla="val 21030"/>
            </a:avLst>
          </a:prstGeom>
          <a:solidFill>
            <a:schemeClr val="tx2">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Calibri" panose="020F0502020204030204"/>
            </a:endParaRPr>
          </a:p>
        </p:txBody>
      </p:sp>
      <p:grpSp>
        <p:nvGrpSpPr>
          <p:cNvPr id="25" name="Group 24">
            <a:extLst>
              <a:ext uri="{FF2B5EF4-FFF2-40B4-BE49-F238E27FC236}">
                <a16:creationId xmlns:a16="http://schemas.microsoft.com/office/drawing/2014/main" id="{F67B616D-1AB7-42ED-AD62-AC48318DD653}"/>
              </a:ext>
            </a:extLst>
          </p:cNvPr>
          <p:cNvGrpSpPr/>
          <p:nvPr/>
        </p:nvGrpSpPr>
        <p:grpSpPr>
          <a:xfrm>
            <a:off x="5124630" y="3093509"/>
            <a:ext cx="1965595" cy="2581404"/>
            <a:chOff x="5162240" y="2906172"/>
            <a:chExt cx="1965594" cy="2581404"/>
          </a:xfrm>
        </p:grpSpPr>
        <p:sp>
          <p:nvSpPr>
            <p:cNvPr id="26" name="TextBox 25">
              <a:extLst>
                <a:ext uri="{FF2B5EF4-FFF2-40B4-BE49-F238E27FC236}">
                  <a16:creationId xmlns:a16="http://schemas.microsoft.com/office/drawing/2014/main" id="{716E067E-E2FF-47E7-BF38-5D8CEF68D916}"/>
                </a:ext>
              </a:extLst>
            </p:cNvPr>
            <p:cNvSpPr txBox="1"/>
            <p:nvPr/>
          </p:nvSpPr>
          <p:spPr>
            <a:xfrm>
              <a:off x="5162240" y="4746409"/>
              <a:ext cx="230351"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x</a:t>
              </a:r>
              <a:endParaRPr lang="en-IN" dirty="0"/>
            </a:p>
          </p:txBody>
        </p:sp>
        <p:grpSp>
          <p:nvGrpSpPr>
            <p:cNvPr id="27" name="Group 26">
              <a:extLst>
                <a:ext uri="{FF2B5EF4-FFF2-40B4-BE49-F238E27FC236}">
                  <a16:creationId xmlns:a16="http://schemas.microsoft.com/office/drawing/2014/main" id="{F390261C-D331-4A1C-9423-B43BB9E72015}"/>
                </a:ext>
              </a:extLst>
            </p:cNvPr>
            <p:cNvGrpSpPr/>
            <p:nvPr/>
          </p:nvGrpSpPr>
          <p:grpSpPr>
            <a:xfrm>
              <a:off x="5458200" y="2906172"/>
              <a:ext cx="1669634" cy="2581404"/>
              <a:chOff x="5354015" y="3030807"/>
              <a:chExt cx="1669634" cy="2581404"/>
            </a:xfrm>
          </p:grpSpPr>
          <p:grpSp>
            <p:nvGrpSpPr>
              <p:cNvPr id="28" name="Group 27">
                <a:extLst>
                  <a:ext uri="{FF2B5EF4-FFF2-40B4-BE49-F238E27FC236}">
                    <a16:creationId xmlns:a16="http://schemas.microsoft.com/office/drawing/2014/main" id="{B8A65F69-00C8-4E84-B105-199A10CA0C0A}"/>
                  </a:ext>
                </a:extLst>
              </p:cNvPr>
              <p:cNvGrpSpPr/>
              <p:nvPr/>
            </p:nvGrpSpPr>
            <p:grpSpPr>
              <a:xfrm>
                <a:off x="5354015" y="3030807"/>
                <a:ext cx="1669634" cy="2581404"/>
                <a:chOff x="5834977" y="3142039"/>
                <a:chExt cx="1669634" cy="2581404"/>
              </a:xfrm>
            </p:grpSpPr>
            <p:grpSp>
              <p:nvGrpSpPr>
                <p:cNvPr id="32" name="Group 31">
                  <a:extLst>
                    <a:ext uri="{FF2B5EF4-FFF2-40B4-BE49-F238E27FC236}">
                      <a16:creationId xmlns:a16="http://schemas.microsoft.com/office/drawing/2014/main" id="{846EF768-FF98-480B-A940-64204D982891}"/>
                    </a:ext>
                  </a:extLst>
                </p:cNvPr>
                <p:cNvGrpSpPr/>
                <p:nvPr/>
              </p:nvGrpSpPr>
              <p:grpSpPr>
                <a:xfrm>
                  <a:off x="5834977" y="3142039"/>
                  <a:ext cx="1669634" cy="2581404"/>
                  <a:chOff x="5838715" y="3139077"/>
                  <a:chExt cx="1669634" cy="2581404"/>
                </a:xfrm>
              </p:grpSpPr>
              <p:grpSp>
                <p:nvGrpSpPr>
                  <p:cNvPr id="36" name="Group 35">
                    <a:extLst>
                      <a:ext uri="{FF2B5EF4-FFF2-40B4-BE49-F238E27FC236}">
                        <a16:creationId xmlns:a16="http://schemas.microsoft.com/office/drawing/2014/main" id="{F999A554-F27E-4579-B6FB-1D2C97B86DA0}"/>
                      </a:ext>
                    </a:extLst>
                  </p:cNvPr>
                  <p:cNvGrpSpPr/>
                  <p:nvPr/>
                </p:nvGrpSpPr>
                <p:grpSpPr>
                  <a:xfrm>
                    <a:off x="6129928" y="3581976"/>
                    <a:ext cx="720000" cy="2138505"/>
                    <a:chOff x="2858596" y="3268941"/>
                    <a:chExt cx="743277" cy="2385712"/>
                  </a:xfrm>
                </p:grpSpPr>
                <p:cxnSp>
                  <p:nvCxnSpPr>
                    <p:cNvPr id="44" name="Straight Connector 43">
                      <a:extLst>
                        <a:ext uri="{FF2B5EF4-FFF2-40B4-BE49-F238E27FC236}">
                          <a16:creationId xmlns:a16="http://schemas.microsoft.com/office/drawing/2014/main" id="{5420EFF9-7D6C-4272-8366-50C01F64BEAF}"/>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89D759-110E-457B-B960-4588767A6852}"/>
                        </a:ext>
                      </a:extLst>
                    </p:cNvPr>
                    <p:cNvCxnSpPr>
                      <a:cxnSpLocks/>
                    </p:cNvCxnSpPr>
                    <p:nvPr/>
                  </p:nvCxnSpPr>
                  <p:spPr>
                    <a:xfrm>
                      <a:off x="3592141"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F2B0F0-C932-458C-BBC0-B7ED8C4A45C0}"/>
                        </a:ext>
                      </a:extLst>
                    </p:cNvPr>
                    <p:cNvCxnSpPr>
                      <a:cxnSpLocks/>
                    </p:cNvCxnSpPr>
                    <p:nvPr/>
                  </p:nvCxnSpPr>
                  <p:spPr>
                    <a:xfrm flipH="1">
                      <a:off x="2858596" y="3268941"/>
                      <a:ext cx="74327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37" name="Straight Arrow Connector 36">
                    <a:extLst>
                      <a:ext uri="{FF2B5EF4-FFF2-40B4-BE49-F238E27FC236}">
                        <a16:creationId xmlns:a16="http://schemas.microsoft.com/office/drawing/2014/main" id="{CF4340BA-AB5F-4E80-BC44-0C1FA849DF84}"/>
                      </a:ext>
                    </a:extLst>
                  </p:cNvPr>
                  <p:cNvCxnSpPr>
                    <a:cxnSpLocks/>
                  </p:cNvCxnSpPr>
                  <p:nvPr/>
                </p:nvCxnSpPr>
                <p:spPr>
                  <a:xfrm flipH="1" flipV="1">
                    <a:off x="6459997" y="3323814"/>
                    <a:ext cx="29931" cy="15073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977F6CD-BFA9-42BA-A2EF-322496CCEEF0}"/>
                      </a:ext>
                    </a:extLst>
                  </p:cNvPr>
                  <p:cNvCxnSpPr>
                    <a:cxnSpLocks/>
                  </p:cNvCxnSpPr>
                  <p:nvPr/>
                </p:nvCxnSpPr>
                <p:spPr>
                  <a:xfrm flipH="1">
                    <a:off x="5838715" y="4812789"/>
                    <a:ext cx="653884" cy="24425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F45DB6A-ED42-4614-AA11-B60DF21C1214}"/>
                      </a:ext>
                    </a:extLst>
                  </p:cNvPr>
                  <p:cNvSpPr txBox="1"/>
                  <p:nvPr/>
                </p:nvSpPr>
                <p:spPr>
                  <a:xfrm>
                    <a:off x="6136894" y="3139077"/>
                    <a:ext cx="230351"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z</a:t>
                    </a:r>
                    <a:endParaRPr lang="en-IN" dirty="0"/>
                  </a:p>
                </p:txBody>
              </p:sp>
              <p:cxnSp>
                <p:nvCxnSpPr>
                  <p:cNvPr id="40" name="Straight Arrow Connector 39">
                    <a:extLst>
                      <a:ext uri="{FF2B5EF4-FFF2-40B4-BE49-F238E27FC236}">
                        <a16:creationId xmlns:a16="http://schemas.microsoft.com/office/drawing/2014/main" id="{7D89D545-97DA-4729-9625-FBD0BE80E503}"/>
                      </a:ext>
                    </a:extLst>
                  </p:cNvPr>
                  <p:cNvCxnSpPr>
                    <a:cxnSpLocks/>
                  </p:cNvCxnSpPr>
                  <p:nvPr/>
                </p:nvCxnSpPr>
                <p:spPr>
                  <a:xfrm>
                    <a:off x="6484105" y="4825757"/>
                    <a:ext cx="834269" cy="54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03539D-F7D8-4BD3-9728-C8CC7D435E25}"/>
                      </a:ext>
                    </a:extLst>
                  </p:cNvPr>
                  <p:cNvCxnSpPr>
                    <a:cxnSpLocks/>
                  </p:cNvCxnSpPr>
                  <p:nvPr/>
                </p:nvCxnSpPr>
                <p:spPr>
                  <a:xfrm flipH="1">
                    <a:off x="6125844" y="5712398"/>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EA9CC6-E301-4C5E-B156-88F468C4DF01}"/>
                      </a:ext>
                    </a:extLst>
                  </p:cNvPr>
                  <p:cNvSpPr txBox="1"/>
                  <p:nvPr/>
                </p:nvSpPr>
                <p:spPr>
                  <a:xfrm>
                    <a:off x="6821441" y="4327424"/>
                    <a:ext cx="209983" cy="400110"/>
                  </a:xfrm>
                  <a:prstGeom prst="rect">
                    <a:avLst/>
                  </a:prstGeom>
                  <a:noFill/>
                </p:spPr>
                <p:txBody>
                  <a:bodyPr wrap="square" rtlCol="0">
                    <a:spAutoFit/>
                  </a:bodyPr>
                  <a:lstStyle/>
                  <a:p>
                    <a:r>
                      <a:rPr lang="en-US" sz="2000" dirty="0">
                        <a:solidFill>
                          <a:prstClr val="black"/>
                        </a:solidFill>
                        <a:latin typeface="Calibri" panose="020F0502020204030204"/>
                      </a:rPr>
                      <a:t>M</a:t>
                    </a:r>
                    <a:endParaRPr lang="en-IN" sz="2000" dirty="0">
                      <a:solidFill>
                        <a:prstClr val="black"/>
                      </a:solidFill>
                      <a:latin typeface="Calibri" panose="020F0502020204030204"/>
                    </a:endParaRPr>
                  </a:p>
                </p:txBody>
              </p:sp>
              <p:sp>
                <p:nvSpPr>
                  <p:cNvPr id="43" name="TextBox 42">
                    <a:extLst>
                      <a:ext uri="{FF2B5EF4-FFF2-40B4-BE49-F238E27FC236}">
                        <a16:creationId xmlns:a16="http://schemas.microsoft.com/office/drawing/2014/main" id="{DE5064AA-74DD-4519-A698-DD9EFF6CF264}"/>
                      </a:ext>
                    </a:extLst>
                  </p:cNvPr>
                  <p:cNvSpPr txBox="1"/>
                  <p:nvPr/>
                </p:nvSpPr>
                <p:spPr>
                  <a:xfrm>
                    <a:off x="7228505" y="4581348"/>
                    <a:ext cx="279844"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y</a:t>
                    </a:r>
                    <a:endParaRPr lang="en-IN" dirty="0"/>
                  </a:p>
                </p:txBody>
              </p:sp>
            </p:grpSp>
            <p:grpSp>
              <p:nvGrpSpPr>
                <p:cNvPr id="33" name="Group 32">
                  <a:extLst>
                    <a:ext uri="{FF2B5EF4-FFF2-40B4-BE49-F238E27FC236}">
                      <a16:creationId xmlns:a16="http://schemas.microsoft.com/office/drawing/2014/main" id="{AFE2D987-9FD4-42F8-993E-39B87AF47B97}"/>
                    </a:ext>
                  </a:extLst>
                </p:cNvPr>
                <p:cNvGrpSpPr/>
                <p:nvPr/>
              </p:nvGrpSpPr>
              <p:grpSpPr>
                <a:xfrm>
                  <a:off x="6894953" y="3429560"/>
                  <a:ext cx="209983" cy="729315"/>
                  <a:chOff x="3483966" y="4154299"/>
                  <a:chExt cx="209983" cy="729315"/>
                </a:xfrm>
              </p:grpSpPr>
              <p:cxnSp>
                <p:nvCxnSpPr>
                  <p:cNvPr id="34" name="Straight Arrow Connector 33">
                    <a:extLst>
                      <a:ext uri="{FF2B5EF4-FFF2-40B4-BE49-F238E27FC236}">
                        <a16:creationId xmlns:a16="http://schemas.microsoft.com/office/drawing/2014/main" id="{396BC70F-E4DF-4DDE-B683-727609C5505F}"/>
                      </a:ext>
                    </a:extLst>
                  </p:cNvPr>
                  <p:cNvCxnSpPr>
                    <a:cxnSpLocks/>
                  </p:cNvCxnSpPr>
                  <p:nvPr/>
                </p:nvCxnSpPr>
                <p:spPr>
                  <a:xfrm flipV="1">
                    <a:off x="3522330" y="4154299"/>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EB0314F-45E0-4370-A583-31B7C727A023}"/>
                      </a:ext>
                    </a:extLst>
                  </p:cNvPr>
                  <p:cNvSpPr txBox="1"/>
                  <p:nvPr/>
                </p:nvSpPr>
                <p:spPr>
                  <a:xfrm>
                    <a:off x="3483966" y="4260526"/>
                    <a:ext cx="209983" cy="400110"/>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H</a:t>
                    </a:r>
                    <a:endParaRPr lang="en-IN" dirty="0"/>
                  </a:p>
                </p:txBody>
              </p:sp>
            </p:grpSp>
          </p:grpSp>
          <p:grpSp>
            <p:nvGrpSpPr>
              <p:cNvPr id="29" name="Group 28">
                <a:extLst>
                  <a:ext uri="{FF2B5EF4-FFF2-40B4-BE49-F238E27FC236}">
                    <a16:creationId xmlns:a16="http://schemas.microsoft.com/office/drawing/2014/main" id="{9CC89162-9924-418C-AF7F-ED5E4FC60BF7}"/>
                  </a:ext>
                </a:extLst>
              </p:cNvPr>
              <p:cNvGrpSpPr/>
              <p:nvPr/>
            </p:nvGrpSpPr>
            <p:grpSpPr>
              <a:xfrm rot="3089435">
                <a:off x="5666979" y="4314269"/>
                <a:ext cx="662579" cy="798453"/>
                <a:chOff x="845248" y="1720308"/>
                <a:chExt cx="662579" cy="798453"/>
              </a:xfrm>
            </p:grpSpPr>
            <mc:AlternateContent xmlns:mc="http://schemas.openxmlformats.org/markup-compatibility/2006">
              <mc:Choice xmlns:am3d="http://schemas.microsoft.com/office/drawing/2017/model3d" Requires="am3d">
                <p:graphicFrame>
                  <p:nvGraphicFramePr>
                    <p:cNvPr id="30" name="3D Model 29">
                      <a:extLst>
                        <a:ext uri="{FF2B5EF4-FFF2-40B4-BE49-F238E27FC236}">
                          <a16:creationId xmlns:a16="http://schemas.microsoft.com/office/drawing/2014/main" id="{B8C979DA-BFB0-47A7-91E8-2D50BBDF1484}"/>
                        </a:ext>
                      </a:extLst>
                    </p:cNvPr>
                    <p:cNvGraphicFramePr>
                      <a:graphicFrameLocks noChangeAspect="1"/>
                    </p:cNvGraphicFramePr>
                    <p:nvPr/>
                  </p:nvGraphicFramePr>
                  <p:xfrm rot="18492989">
                    <a:off x="931446" y="1965586"/>
                    <a:ext cx="524247" cy="317815"/>
                  </p:xfrm>
                  <a:graphic>
                    <a:graphicData uri="http://schemas.microsoft.com/office/drawing/2017/model3d">
                      <am3d:model3d r:embed="rId5">
                        <am3d:spPr>
                          <a:xfrm rot="21582424">
                            <a:off x="0" y="0"/>
                            <a:ext cx="524247" cy="317815"/>
                          </a:xfrm>
                          <a:prstGeom prst="rect">
                            <a:avLst/>
                          </a:prstGeom>
                        </am3d:spPr>
                        <am3d:camera>
                          <am3d:pos x="0" y="0" z="64738921"/>
                          <am3d:up dx="0" dy="36000000" dz="0"/>
                          <am3d:lookAt x="0" y="0" z="0"/>
                          <am3d:perspective fov="2700000"/>
                        </am3d:camera>
                        <am3d:trans>
                          <am3d:meterPerModelUnit n="20685988" d="1000000"/>
                          <am3d:preTrans dx="-253006896" dy="2646036" dz="-139745424"/>
                          <am3d:scale>
                            <am3d:sx n="1000000" d="1000000"/>
                            <am3d:sy n="1000000" d="1000000"/>
                            <am3d:sz n="1000000" d="1000000"/>
                          </am3d:scale>
                          <am3d:rot ax="11" ay="-3816037" az="4"/>
                          <am3d:postTrans dx="0" dy="0" dz="0"/>
                        </am3d:trans>
                        <am3d:raster rName="Office3DRenderer" rVer="16.0.8326">
                          <am3d:blip r:embed="rId6"/>
                        </am3d:raster>
                        <am3d:objViewport viewportSz="6816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a:extLst>
                        <a:ext uri="{FF2B5EF4-FFF2-40B4-BE49-F238E27FC236}">
                          <a16:creationId xmlns:a16="http://schemas.microsoft.com/office/drawing/2014/main" id="{B8C979DA-BFB0-47A7-91E8-2D50BBDF1484}"/>
                        </a:ext>
                      </a:extLst>
                    </p:cNvPr>
                    <p:cNvPicPr>
                      <a:picLocks noGrp="1" noRot="1" noChangeAspect="1" noMove="1" noResize="1" noEditPoints="1" noAdjustHandles="1" noChangeArrowheads="1" noChangeShapeType="1" noCrop="1"/>
                    </p:cNvPicPr>
                    <p:nvPr/>
                  </p:nvPicPr>
                  <p:blipFill>
                    <a:blip r:embed="rId6"/>
                    <a:stretch>
                      <a:fillRect/>
                    </a:stretch>
                  </p:blipFill>
                  <p:spPr>
                    <a:xfrm rot="21582424">
                      <a:off x="5809444" y="4633705"/>
                      <a:ext cx="524247" cy="317815"/>
                    </a:xfrm>
                    <a:prstGeom prst="rect">
                      <a:avLst/>
                    </a:prstGeom>
                  </p:spPr>
                </p:pic>
              </mc:Fallback>
            </mc:AlternateContent>
            <p:cxnSp>
              <p:nvCxnSpPr>
                <p:cNvPr id="31" name="Straight Arrow Connector 30">
                  <a:extLst>
                    <a:ext uri="{FF2B5EF4-FFF2-40B4-BE49-F238E27FC236}">
                      <a16:creationId xmlns:a16="http://schemas.microsoft.com/office/drawing/2014/main" id="{31DAD32E-1081-4FD2-A628-7C40954174B3}"/>
                    </a:ext>
                  </a:extLst>
                </p:cNvPr>
                <p:cNvCxnSpPr>
                  <a:cxnSpLocks/>
                </p:cNvCxnSpPr>
                <p:nvPr/>
              </p:nvCxnSpPr>
              <p:spPr>
                <a:xfrm flipV="1">
                  <a:off x="845248" y="1720308"/>
                  <a:ext cx="662579" cy="79845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B4A1160-AAD6-4A7A-A381-66C13148D7A1}"/>
                  </a:ext>
                </a:extLst>
              </p:cNvPr>
              <p:cNvSpPr txBox="1"/>
              <p:nvPr/>
            </p:nvSpPr>
            <p:spPr>
              <a:xfrm>
                <a:off x="5420590" y="2410508"/>
                <a:ext cx="1382372" cy="461665"/>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a:solidFill>
                            <a:prstClr val="black"/>
                          </a:solidFill>
                          <a:latin typeface="Cambria Math" panose="02040503050406030204" pitchFamily="18" charset="0"/>
                          <a:ea typeface="Cambria Math" panose="02040503050406030204" pitchFamily="18" charset="0"/>
                        </a:rPr>
                        <m:t>𝜑</m:t>
                      </m:r>
                      <m:r>
                        <a:rPr lang="en-US" sz="2400" i="1" dirty="0" smtClean="0">
                          <a:solidFill>
                            <a:prstClr val="black"/>
                          </a:solidFill>
                          <a:latin typeface="Cambria Math" panose="02040503050406030204" pitchFamily="18" charset="0"/>
                        </a:rPr>
                        <m:t>=</m:t>
                      </m:r>
                      <m:r>
                        <a:rPr lang="en-IN" sz="2400" i="1" dirty="0">
                          <a:solidFill>
                            <a:prstClr val="black"/>
                          </a:solidFill>
                          <a:latin typeface="Cambria Math" panose="02040503050406030204" pitchFamily="18" charset="0"/>
                        </a:rPr>
                        <m:t>9</m:t>
                      </m:r>
                      <m:r>
                        <a:rPr lang="en-US" sz="2400" i="1" dirty="0">
                          <a:solidFill>
                            <a:prstClr val="black"/>
                          </a:solidFill>
                          <a:latin typeface="Cambria Math" panose="02040503050406030204" pitchFamily="18" charset="0"/>
                        </a:rPr>
                        <m:t>0</m:t>
                      </m:r>
                      <m:r>
                        <a:rPr lang="en-US" sz="2400" i="1" baseline="30000" dirty="0">
                          <a:solidFill>
                            <a:prstClr val="black"/>
                          </a:solidFill>
                          <a:latin typeface="Cambria Math" panose="02040503050406030204" pitchFamily="18" charset="0"/>
                        </a:rPr>
                        <m:t>𝑜</m:t>
                      </m:r>
                    </m:oMath>
                  </m:oMathPara>
                </a14:m>
                <a:endParaRPr lang="en-IN" sz="2400" dirty="0">
                  <a:solidFill>
                    <a:prstClr val="black"/>
                  </a:solidFill>
                  <a:latin typeface="Calibri" panose="020F0502020204030204"/>
                </a:endParaRPr>
              </a:p>
            </p:txBody>
          </p:sp>
        </mc:Choice>
        <mc:Fallback xmlns="">
          <p:sp>
            <p:nvSpPr>
              <p:cNvPr id="47" name="TextBox 46">
                <a:extLst>
                  <a:ext uri="{FF2B5EF4-FFF2-40B4-BE49-F238E27FC236}">
                    <a16:creationId xmlns:a16="http://schemas.microsoft.com/office/drawing/2014/main" id="{CB4A1160-AAD6-4A7A-A381-66C13148D7A1}"/>
                  </a:ext>
                </a:extLst>
              </p:cNvPr>
              <p:cNvSpPr txBox="1">
                <a:spLocks noRot="1" noChangeAspect="1" noMove="1" noResize="1" noEditPoints="1" noAdjustHandles="1" noChangeArrowheads="1" noChangeShapeType="1" noTextEdit="1"/>
              </p:cNvSpPr>
              <p:nvPr/>
            </p:nvSpPr>
            <p:spPr>
              <a:xfrm>
                <a:off x="5420590" y="2410508"/>
                <a:ext cx="1382372" cy="461665"/>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85782CE-BC94-42F2-90E3-7940BF7C4784}"/>
                  </a:ext>
                </a:extLst>
              </p:cNvPr>
              <p:cNvSpPr txBox="1"/>
              <p:nvPr/>
            </p:nvSpPr>
            <p:spPr>
              <a:xfrm>
                <a:off x="6837352" y="2410508"/>
                <a:ext cx="2242999" cy="461665"/>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solidFill>
                            <a:prstClr val="black"/>
                          </a:solidFill>
                          <a:latin typeface="Cambria Math" panose="02040503050406030204" pitchFamily="18" charset="0"/>
                        </a:rPr>
                        <m:t>0</m:t>
                      </m:r>
                      <m:r>
                        <a:rPr lang="en-US" sz="2400" i="1" baseline="30000" dirty="0">
                          <a:solidFill>
                            <a:prstClr val="black"/>
                          </a:solidFill>
                          <a:latin typeface="Cambria Math" panose="02040503050406030204" pitchFamily="18" charset="0"/>
                        </a:rPr>
                        <m:t>𝑜</m:t>
                      </m:r>
                      <m:r>
                        <a:rPr lang="en-US" sz="2400" i="1" dirty="0">
                          <a:solidFill>
                            <a:prstClr val="black"/>
                          </a:solidFill>
                          <a:latin typeface="Cambria Math" panose="02040503050406030204" pitchFamily="18" charset="0"/>
                        </a:rPr>
                        <m:t>≤</m:t>
                      </m:r>
                      <m:r>
                        <a:rPr lang="en-IN" sz="2400" i="1" dirty="0">
                          <a:solidFill>
                            <a:prstClr val="black"/>
                          </a:solidFill>
                          <a:latin typeface="Cambria Math" panose="02040503050406030204" pitchFamily="18" charset="0"/>
                          <a:ea typeface="Cambria Math" panose="02040503050406030204" pitchFamily="18" charset="0"/>
                        </a:rPr>
                        <m:t>𝜑</m:t>
                      </m:r>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panose="02040503050406030204" pitchFamily="18" charset="0"/>
                            </a:rPr>
                          </m:ctrlPr>
                        </m:sSupPr>
                        <m:e>
                          <m:r>
                            <a:rPr lang="en-IN" sz="2400" i="1" dirty="0">
                              <a:solidFill>
                                <a:prstClr val="black"/>
                              </a:solidFill>
                              <a:latin typeface="Cambria Math" panose="02040503050406030204" pitchFamily="18" charset="0"/>
                            </a:rPr>
                            <m:t>36</m:t>
                          </m:r>
                          <m:r>
                            <a:rPr lang="en-US" sz="2400" i="1" dirty="0">
                              <a:solidFill>
                                <a:prstClr val="black"/>
                              </a:solidFill>
                              <a:latin typeface="Cambria Math" panose="02040503050406030204" pitchFamily="18" charset="0"/>
                            </a:rPr>
                            <m:t>0</m:t>
                          </m:r>
                        </m:e>
                        <m:sup>
                          <m:r>
                            <a:rPr lang="en-US" sz="2400" i="1" dirty="0">
                              <a:solidFill>
                                <a:prstClr val="black"/>
                              </a:solidFill>
                              <a:latin typeface="Cambria Math" panose="02040503050406030204" pitchFamily="18" charset="0"/>
                            </a:rPr>
                            <m:t>𝑜</m:t>
                          </m:r>
                        </m:sup>
                      </m:sSup>
                      <m:r>
                        <a:rPr lang="en-US" sz="2400" i="1" dirty="0">
                          <a:solidFill>
                            <a:prstClr val="black"/>
                          </a:solidFill>
                          <a:latin typeface="Cambria Math" panose="02040503050406030204" pitchFamily="18" charset="0"/>
                        </a:rPr>
                        <m:t> </m:t>
                      </m:r>
                    </m:oMath>
                  </m:oMathPara>
                </a14:m>
                <a:endParaRPr lang="en-IN" sz="2400" dirty="0">
                  <a:solidFill>
                    <a:prstClr val="black"/>
                  </a:solidFill>
                  <a:latin typeface="Calibri" panose="020F0502020204030204"/>
                </a:endParaRPr>
              </a:p>
            </p:txBody>
          </p:sp>
        </mc:Choice>
        <mc:Fallback xmlns="">
          <p:sp>
            <p:nvSpPr>
              <p:cNvPr id="52" name="TextBox 51">
                <a:extLst>
                  <a:ext uri="{FF2B5EF4-FFF2-40B4-BE49-F238E27FC236}">
                    <a16:creationId xmlns:a16="http://schemas.microsoft.com/office/drawing/2014/main" id="{D85782CE-BC94-42F2-90E3-7940BF7C4784}"/>
                  </a:ext>
                </a:extLst>
              </p:cNvPr>
              <p:cNvSpPr txBox="1">
                <a:spLocks noRot="1" noChangeAspect="1" noMove="1" noResize="1" noEditPoints="1" noAdjustHandles="1" noChangeArrowheads="1" noChangeShapeType="1" noTextEdit="1"/>
              </p:cNvSpPr>
              <p:nvPr/>
            </p:nvSpPr>
            <p:spPr>
              <a:xfrm>
                <a:off x="6837352" y="2410508"/>
                <a:ext cx="2242999" cy="461665"/>
              </a:xfrm>
              <a:prstGeom prst="rect">
                <a:avLst/>
              </a:prstGeom>
              <a:blipFill>
                <a:blip r:embed="rId8"/>
                <a:stretch>
                  <a:fillRect b="-10526"/>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2B878BC6-8547-411B-8FB8-CB5232909833}"/>
              </a:ext>
            </a:extLst>
          </p:cNvPr>
          <p:cNvGrpSpPr/>
          <p:nvPr/>
        </p:nvGrpSpPr>
        <p:grpSpPr>
          <a:xfrm>
            <a:off x="1416204" y="2421548"/>
            <a:ext cx="1682309" cy="3244829"/>
            <a:chOff x="1224577" y="2362453"/>
            <a:chExt cx="1682309" cy="3244829"/>
          </a:xfrm>
        </p:grpSpPr>
        <p:grpSp>
          <p:nvGrpSpPr>
            <p:cNvPr id="54" name="Group 53">
              <a:extLst>
                <a:ext uri="{FF2B5EF4-FFF2-40B4-BE49-F238E27FC236}">
                  <a16:creationId xmlns:a16="http://schemas.microsoft.com/office/drawing/2014/main" id="{6FAB08E7-69F1-4D65-AB9C-2C8DF24FDC3A}"/>
                </a:ext>
              </a:extLst>
            </p:cNvPr>
            <p:cNvGrpSpPr/>
            <p:nvPr/>
          </p:nvGrpSpPr>
          <p:grpSpPr>
            <a:xfrm>
              <a:off x="1224577" y="2362453"/>
              <a:ext cx="1682309" cy="3244829"/>
              <a:chOff x="2064783" y="2498551"/>
              <a:chExt cx="1682309" cy="3244829"/>
            </a:xfrm>
          </p:grpSpPr>
          <p:grpSp>
            <p:nvGrpSpPr>
              <p:cNvPr id="56" name="Group 55">
                <a:extLst>
                  <a:ext uri="{FF2B5EF4-FFF2-40B4-BE49-F238E27FC236}">
                    <a16:creationId xmlns:a16="http://schemas.microsoft.com/office/drawing/2014/main" id="{34829D4B-8C8A-49FF-A6E2-0D9FCDDC3F3D}"/>
                  </a:ext>
                </a:extLst>
              </p:cNvPr>
              <p:cNvGrpSpPr/>
              <p:nvPr/>
            </p:nvGrpSpPr>
            <p:grpSpPr>
              <a:xfrm>
                <a:off x="2064783" y="2498551"/>
                <a:ext cx="1682309" cy="3244829"/>
                <a:chOff x="2178026" y="2714681"/>
                <a:chExt cx="1682309" cy="3244829"/>
              </a:xfrm>
            </p:grpSpPr>
            <p:grpSp>
              <p:nvGrpSpPr>
                <p:cNvPr id="60" name="Group 59">
                  <a:extLst>
                    <a:ext uri="{FF2B5EF4-FFF2-40B4-BE49-F238E27FC236}">
                      <a16:creationId xmlns:a16="http://schemas.microsoft.com/office/drawing/2014/main" id="{E2148A3F-25F7-4DAF-8AF0-6868D0CFF476}"/>
                    </a:ext>
                  </a:extLst>
                </p:cNvPr>
                <p:cNvGrpSpPr/>
                <p:nvPr/>
              </p:nvGrpSpPr>
              <p:grpSpPr>
                <a:xfrm>
                  <a:off x="2178026" y="3394231"/>
                  <a:ext cx="1682309" cy="2565279"/>
                  <a:chOff x="2358314" y="3179780"/>
                  <a:chExt cx="1682309" cy="2565279"/>
                </a:xfrm>
              </p:grpSpPr>
              <p:grpSp>
                <p:nvGrpSpPr>
                  <p:cNvPr id="63" name="Group 62">
                    <a:extLst>
                      <a:ext uri="{FF2B5EF4-FFF2-40B4-BE49-F238E27FC236}">
                        <a16:creationId xmlns:a16="http://schemas.microsoft.com/office/drawing/2014/main" id="{F61EB973-F06F-44E4-9658-FC6640162BC3}"/>
                      </a:ext>
                    </a:extLst>
                  </p:cNvPr>
                  <p:cNvGrpSpPr/>
                  <p:nvPr/>
                </p:nvGrpSpPr>
                <p:grpSpPr>
                  <a:xfrm>
                    <a:off x="2358314" y="3179780"/>
                    <a:ext cx="1682309" cy="2565278"/>
                    <a:chOff x="2277019" y="2792855"/>
                    <a:chExt cx="1736695" cy="2861820"/>
                  </a:xfrm>
                </p:grpSpPr>
                <p:grpSp>
                  <p:nvGrpSpPr>
                    <p:cNvPr id="65" name="Group 64">
                      <a:extLst>
                        <a:ext uri="{FF2B5EF4-FFF2-40B4-BE49-F238E27FC236}">
                          <a16:creationId xmlns:a16="http://schemas.microsoft.com/office/drawing/2014/main" id="{E44C0D99-F53E-4872-8965-D86577BF456B}"/>
                        </a:ext>
                      </a:extLst>
                    </p:cNvPr>
                    <p:cNvGrpSpPr/>
                    <p:nvPr/>
                  </p:nvGrpSpPr>
                  <p:grpSpPr>
                    <a:xfrm>
                      <a:off x="2858593" y="3268963"/>
                      <a:ext cx="743277" cy="2385712"/>
                      <a:chOff x="2858596" y="3268941"/>
                      <a:chExt cx="743277" cy="2385712"/>
                    </a:xfrm>
                  </p:grpSpPr>
                  <p:cxnSp>
                    <p:nvCxnSpPr>
                      <p:cNvPr id="73" name="Straight Connector 72">
                        <a:extLst>
                          <a:ext uri="{FF2B5EF4-FFF2-40B4-BE49-F238E27FC236}">
                            <a16:creationId xmlns:a16="http://schemas.microsoft.com/office/drawing/2014/main" id="{45663F94-D9F5-4B85-93DA-5AD0DF0FB4D1}"/>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7102EBC-9E72-4EFB-8C1F-0A9D6E3D4E25}"/>
                          </a:ext>
                        </a:extLst>
                      </p:cNvPr>
                      <p:cNvCxnSpPr>
                        <a:cxnSpLocks/>
                      </p:cNvCxnSpPr>
                      <p:nvPr/>
                    </p:nvCxnSpPr>
                    <p:spPr>
                      <a:xfrm>
                        <a:off x="3592141"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3282DB9-9DCE-47D2-8383-4A24F06C7189}"/>
                          </a:ext>
                        </a:extLst>
                      </p:cNvPr>
                      <p:cNvCxnSpPr>
                        <a:cxnSpLocks/>
                      </p:cNvCxnSpPr>
                      <p:nvPr/>
                    </p:nvCxnSpPr>
                    <p:spPr>
                      <a:xfrm flipH="1">
                        <a:off x="2858596" y="3268941"/>
                        <a:ext cx="74327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257B52B-E885-4834-A009-8BFCA791ECFD}"/>
                        </a:ext>
                      </a:extLst>
                    </p:cNvPr>
                    <p:cNvGrpSpPr/>
                    <p:nvPr/>
                  </p:nvGrpSpPr>
                  <p:grpSpPr>
                    <a:xfrm>
                      <a:off x="2580477" y="2980246"/>
                      <a:ext cx="1232123" cy="1918320"/>
                      <a:chOff x="2585971" y="2980246"/>
                      <a:chExt cx="1232123" cy="1918320"/>
                    </a:xfrm>
                  </p:grpSpPr>
                  <p:cxnSp>
                    <p:nvCxnSpPr>
                      <p:cNvPr id="70" name="Straight Arrow Connector 69">
                        <a:extLst>
                          <a:ext uri="{FF2B5EF4-FFF2-40B4-BE49-F238E27FC236}">
                            <a16:creationId xmlns:a16="http://schemas.microsoft.com/office/drawing/2014/main" id="{452C6C1F-8827-495B-9254-30E064B483DB}"/>
                          </a:ext>
                        </a:extLst>
                      </p:cNvPr>
                      <p:cNvCxnSpPr/>
                      <p:nvPr/>
                    </p:nvCxnSpPr>
                    <p:spPr>
                      <a:xfrm flipV="1">
                        <a:off x="3203976" y="2980246"/>
                        <a:ext cx="0" cy="14140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C6D08C5-0C3A-4652-B809-C04B1DF96AA7}"/>
                          </a:ext>
                        </a:extLst>
                      </p:cNvPr>
                      <p:cNvCxnSpPr>
                        <a:cxnSpLocks/>
                      </p:cNvCxnSpPr>
                      <p:nvPr/>
                    </p:nvCxnSpPr>
                    <p:spPr>
                      <a:xfrm rot="5400000" flipV="1">
                        <a:off x="3488268" y="4322730"/>
                        <a:ext cx="0" cy="6596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E290EE7-EDB1-4EB3-B83B-17F02180749A}"/>
                          </a:ext>
                        </a:extLst>
                      </p:cNvPr>
                      <p:cNvCxnSpPr>
                        <a:cxnSpLocks/>
                      </p:cNvCxnSpPr>
                      <p:nvPr/>
                    </p:nvCxnSpPr>
                    <p:spPr>
                      <a:xfrm flipH="1">
                        <a:off x="2585971" y="4652243"/>
                        <a:ext cx="571928" cy="2463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A37F109B-FACA-42BF-A01D-2E3F246DA919}"/>
                        </a:ext>
                      </a:extLst>
                    </p:cNvPr>
                    <p:cNvSpPr txBox="1"/>
                    <p:nvPr/>
                  </p:nvSpPr>
                  <p:spPr>
                    <a:xfrm>
                      <a:off x="2881619" y="2792855"/>
                      <a:ext cx="237797" cy="515033"/>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z</a:t>
                      </a:r>
                      <a:endParaRPr lang="en-IN" dirty="0"/>
                    </a:p>
                  </p:txBody>
                </p:sp>
                <p:sp>
                  <p:nvSpPr>
                    <p:cNvPr id="68" name="TextBox 67">
                      <a:extLst>
                        <a:ext uri="{FF2B5EF4-FFF2-40B4-BE49-F238E27FC236}">
                          <a16:creationId xmlns:a16="http://schemas.microsoft.com/office/drawing/2014/main" id="{09D6FEC0-760F-4E1F-97E9-88F3FE1CD42B}"/>
                        </a:ext>
                      </a:extLst>
                    </p:cNvPr>
                    <p:cNvSpPr txBox="1"/>
                    <p:nvPr/>
                  </p:nvSpPr>
                  <p:spPr>
                    <a:xfrm>
                      <a:off x="2277019" y="4697874"/>
                      <a:ext cx="237797" cy="515033"/>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x</a:t>
                      </a:r>
                      <a:endParaRPr lang="en-IN" dirty="0"/>
                    </a:p>
                  </p:txBody>
                </p:sp>
                <p:sp>
                  <p:nvSpPr>
                    <p:cNvPr id="69" name="TextBox 68">
                      <a:extLst>
                        <a:ext uri="{FF2B5EF4-FFF2-40B4-BE49-F238E27FC236}">
                          <a16:creationId xmlns:a16="http://schemas.microsoft.com/office/drawing/2014/main" id="{7BFDA65A-DE70-41C0-B882-3E9A45EDAEA4}"/>
                        </a:ext>
                      </a:extLst>
                    </p:cNvPr>
                    <p:cNvSpPr txBox="1"/>
                    <p:nvPr/>
                  </p:nvSpPr>
                  <p:spPr>
                    <a:xfrm>
                      <a:off x="3775917" y="4400189"/>
                      <a:ext cx="237797" cy="515033"/>
                    </a:xfrm>
                    <a:prstGeom prst="rect">
                      <a:avLst/>
                    </a:prstGeom>
                    <a:noFill/>
                  </p:spPr>
                  <p:txBody>
                    <a:bodyPr wrap="square" rtlCol="0">
                      <a:spAutoFit/>
                    </a:bodyPr>
                    <a:lstStyle/>
                    <a:p>
                      <a:r>
                        <a:rPr lang="en-US" sz="2400" dirty="0">
                          <a:solidFill>
                            <a:prstClr val="black"/>
                          </a:solidFill>
                          <a:latin typeface="Calibri" panose="020F0502020204030204"/>
                        </a:rPr>
                        <a:t>y</a:t>
                      </a:r>
                      <a:endParaRPr lang="en-IN" sz="2400" dirty="0">
                        <a:solidFill>
                          <a:prstClr val="black"/>
                        </a:solidFill>
                        <a:latin typeface="Calibri" panose="020F0502020204030204"/>
                      </a:endParaRPr>
                    </a:p>
                  </p:txBody>
                </p:sp>
              </p:grpSp>
              <p:cxnSp>
                <p:nvCxnSpPr>
                  <p:cNvPr id="64" name="Straight Connector 63">
                    <a:extLst>
                      <a:ext uri="{FF2B5EF4-FFF2-40B4-BE49-F238E27FC236}">
                        <a16:creationId xmlns:a16="http://schemas.microsoft.com/office/drawing/2014/main" id="{30A24F5C-1AD2-4B16-B325-120BF2E52977}"/>
                      </a:ext>
                    </a:extLst>
                  </p:cNvPr>
                  <p:cNvCxnSpPr>
                    <a:cxnSpLocks/>
                  </p:cNvCxnSpPr>
                  <p:nvPr/>
                </p:nvCxnSpPr>
                <p:spPr>
                  <a:xfrm flipH="1">
                    <a:off x="2923665" y="5745059"/>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F706D2D-C254-4C02-BE55-9CDBE01B8C73}"/>
                        </a:ext>
                      </a:extLst>
                    </p:cNvPr>
                    <p:cNvSpPr txBox="1"/>
                    <p:nvPr/>
                  </p:nvSpPr>
                  <p:spPr>
                    <a:xfrm>
                      <a:off x="2456700" y="2714681"/>
                      <a:ext cx="1136790" cy="461665"/>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solidFill>
                                  <a:prstClr val="black"/>
                                </a:solidFill>
                                <a:latin typeface="Cambria Math" panose="02040503050406030204" pitchFamily="18" charset="0"/>
                              </a:rPr>
                              <m:t>𝜃</m:t>
                            </m:r>
                            <m:r>
                              <a:rPr lang="en-US" sz="2400" i="1" dirty="0">
                                <a:solidFill>
                                  <a:prstClr val="black"/>
                                </a:solidFill>
                                <a:latin typeface="Cambria Math" panose="02040503050406030204" pitchFamily="18" charset="0"/>
                              </a:rPr>
                              <m:t>=0</m:t>
                            </m:r>
                            <m:r>
                              <a:rPr lang="en-US" sz="2400" i="1" baseline="30000" dirty="0">
                                <a:solidFill>
                                  <a:prstClr val="black"/>
                                </a:solidFill>
                                <a:latin typeface="Cambria Math" panose="02040503050406030204" pitchFamily="18" charset="0"/>
                              </a:rPr>
                              <m:t>𝑜</m:t>
                            </m:r>
                          </m:oMath>
                        </m:oMathPara>
                      </a14:m>
                      <a:endParaRPr lang="en-IN" sz="2400" dirty="0">
                        <a:solidFill>
                          <a:prstClr val="black"/>
                        </a:solidFill>
                        <a:latin typeface="Calibri" panose="020F0502020204030204"/>
                      </a:endParaRPr>
                    </a:p>
                  </p:txBody>
                </p:sp>
              </mc:Choice>
              <mc:Fallback xmlns="">
                <p:sp>
                  <p:nvSpPr>
                    <p:cNvPr id="61" name="TextBox 60">
                      <a:extLst>
                        <a:ext uri="{FF2B5EF4-FFF2-40B4-BE49-F238E27FC236}">
                          <a16:creationId xmlns:a16="http://schemas.microsoft.com/office/drawing/2014/main" id="{4F706D2D-C254-4C02-BE55-9CDBE01B8C73}"/>
                        </a:ext>
                      </a:extLst>
                    </p:cNvPr>
                    <p:cNvSpPr txBox="1">
                      <a:spLocks noRot="1" noChangeAspect="1" noMove="1" noResize="1" noEditPoints="1" noAdjustHandles="1" noChangeArrowheads="1" noChangeShapeType="1" noTextEdit="1"/>
                    </p:cNvSpPr>
                    <p:nvPr/>
                  </p:nvSpPr>
                  <p:spPr>
                    <a:xfrm>
                      <a:off x="2456700" y="2714681"/>
                      <a:ext cx="1136790" cy="461665"/>
                    </a:xfrm>
                    <a:prstGeom prst="rect">
                      <a:avLst/>
                    </a:prstGeom>
                    <a:blipFill>
                      <a:blip r:embed="rId9"/>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42A65AA7-5F74-4065-AD46-91D7D21E1133}"/>
                    </a:ext>
                  </a:extLst>
                </p:cNvPr>
                <p:cNvSpPr txBox="1"/>
                <p:nvPr/>
              </p:nvSpPr>
              <p:spPr>
                <a:xfrm>
                  <a:off x="2672879" y="4244311"/>
                  <a:ext cx="209983" cy="400110"/>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M</a:t>
                  </a:r>
                  <a:endParaRPr lang="en-IN" dirty="0"/>
                </a:p>
              </p:txBody>
            </p:sp>
          </p:grpSp>
          <p:grpSp>
            <p:nvGrpSpPr>
              <p:cNvPr id="57" name="Group 56">
                <a:extLst>
                  <a:ext uri="{FF2B5EF4-FFF2-40B4-BE49-F238E27FC236}">
                    <a16:creationId xmlns:a16="http://schemas.microsoft.com/office/drawing/2014/main" id="{6F010E2B-12D3-485E-B070-F4D5ACB3A14D}"/>
                  </a:ext>
                </a:extLst>
              </p:cNvPr>
              <p:cNvGrpSpPr/>
              <p:nvPr/>
            </p:nvGrpSpPr>
            <p:grpSpPr>
              <a:xfrm>
                <a:off x="3385133" y="3362360"/>
                <a:ext cx="209983" cy="729315"/>
                <a:chOff x="3482245" y="4151743"/>
                <a:chExt cx="209983" cy="729315"/>
              </a:xfrm>
            </p:grpSpPr>
            <p:cxnSp>
              <p:nvCxnSpPr>
                <p:cNvPr id="58" name="Straight Arrow Connector 57">
                  <a:extLst>
                    <a:ext uri="{FF2B5EF4-FFF2-40B4-BE49-F238E27FC236}">
                      <a16:creationId xmlns:a16="http://schemas.microsoft.com/office/drawing/2014/main" id="{7FB0AD4D-80B6-406A-B825-682B8D15C8AD}"/>
                    </a:ext>
                  </a:extLst>
                </p:cNvPr>
                <p:cNvCxnSpPr>
                  <a:cxnSpLocks/>
                </p:cNvCxnSpPr>
                <p:nvPr/>
              </p:nvCxnSpPr>
              <p:spPr>
                <a:xfrm flipV="1">
                  <a:off x="3520609" y="4151743"/>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5B4F3CB-9CEB-49DA-A16D-04F086E3AE93}"/>
                    </a:ext>
                  </a:extLst>
                </p:cNvPr>
                <p:cNvSpPr txBox="1"/>
                <p:nvPr/>
              </p:nvSpPr>
              <p:spPr>
                <a:xfrm>
                  <a:off x="3482245" y="4257970"/>
                  <a:ext cx="209983" cy="400110"/>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H</a:t>
                  </a:r>
                  <a:endParaRPr lang="en-IN" dirty="0"/>
                </a:p>
              </p:txBody>
            </p:sp>
          </p:grpSp>
        </p:grpSp>
        <mc:AlternateContent xmlns:mc="http://schemas.openxmlformats.org/markup-compatibility/2006">
          <mc:Choice xmlns:am3d="http://schemas.microsoft.com/office/drawing/2017/model3d" Requires="am3d">
            <p:graphicFrame>
              <p:nvGraphicFramePr>
                <p:cNvPr id="55" name="3D Model 54">
                  <a:extLst>
                    <a:ext uri="{FF2B5EF4-FFF2-40B4-BE49-F238E27FC236}">
                      <a16:creationId xmlns:a16="http://schemas.microsoft.com/office/drawing/2014/main" id="{FBBD1D8D-4E57-42D0-8CD0-B54B0F8954D2}"/>
                    </a:ext>
                  </a:extLst>
                </p:cNvPr>
                <p:cNvGraphicFramePr>
                  <a:graphicFrameLocks noChangeAspect="1"/>
                </p:cNvGraphicFramePr>
                <p:nvPr/>
              </p:nvGraphicFramePr>
              <p:xfrm rot="16200000">
                <a:off x="1863087" y="4516436"/>
                <a:ext cx="524247" cy="317815"/>
              </p:xfrm>
              <a:graphic>
                <a:graphicData uri="http://schemas.microsoft.com/office/drawing/2017/model3d">
                  <am3d:model3d r:embed="rId5">
                    <am3d:spPr>
                      <a:xfrm rot="16200000">
                        <a:off x="0" y="0"/>
                        <a:ext cx="524247" cy="317815"/>
                      </a:xfrm>
                      <a:prstGeom prst="rect">
                        <a:avLst/>
                      </a:prstGeom>
                    </am3d:spPr>
                    <am3d:camera>
                      <am3d:pos x="0" y="0" z="64738921"/>
                      <am3d:up dx="0" dy="36000000" dz="0"/>
                      <am3d:lookAt x="0" y="0" z="0"/>
                      <am3d:perspective fov="2700000"/>
                    </am3d:camera>
                    <am3d:trans>
                      <am3d:meterPerModelUnit n="20685988" d="1000000"/>
                      <am3d:preTrans dx="-253006896" dy="2646036" dz="-139745424"/>
                      <am3d:scale>
                        <am3d:sx n="1000000" d="1000000"/>
                        <am3d:sy n="1000000" d="1000000"/>
                        <am3d:sz n="1000000" d="1000000"/>
                      </am3d:scale>
                      <am3d:rot ax="11" ay="-3816037" az="4"/>
                      <am3d:postTrans dx="0" dy="0" dz="0"/>
                    </am3d:trans>
                    <am3d:raster rName="Office3DRenderer" rVer="16.0.8326">
                      <am3d:blip r:embed="rId10"/>
                    </am3d:raster>
                    <am3d:objViewport viewportSz="6816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a:extLst>
                    <a:ext uri="{FF2B5EF4-FFF2-40B4-BE49-F238E27FC236}">
                      <a16:creationId xmlns:a16="http://schemas.microsoft.com/office/drawing/2014/main" id="{FBBD1D8D-4E57-42D0-8CD0-B54B0F8954D2}"/>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2054714" y="4575531"/>
                  <a:ext cx="524247" cy="317815"/>
                </a:xfrm>
                <a:prstGeom prst="rect">
                  <a:avLst/>
                </a:prstGeom>
              </p:spPr>
            </p:pic>
          </mc:Fallback>
        </mc:AlternateContent>
      </p:grpSp>
      <p:grpSp>
        <p:nvGrpSpPr>
          <p:cNvPr id="76" name="Group 75">
            <a:extLst>
              <a:ext uri="{FF2B5EF4-FFF2-40B4-BE49-F238E27FC236}">
                <a16:creationId xmlns:a16="http://schemas.microsoft.com/office/drawing/2014/main" id="{B6D2EC55-38D0-43F2-B086-97B650700169}"/>
              </a:ext>
            </a:extLst>
          </p:cNvPr>
          <p:cNvGrpSpPr/>
          <p:nvPr/>
        </p:nvGrpSpPr>
        <p:grpSpPr>
          <a:xfrm>
            <a:off x="-134847" y="2190716"/>
            <a:ext cx="1779247" cy="3157459"/>
            <a:chOff x="-100645" y="1936072"/>
            <a:chExt cx="1779247" cy="3157458"/>
          </a:xfrm>
        </p:grpSpPr>
        <p:grpSp>
          <p:nvGrpSpPr>
            <p:cNvPr id="77" name="Group 76">
              <a:extLst>
                <a:ext uri="{FF2B5EF4-FFF2-40B4-BE49-F238E27FC236}">
                  <a16:creationId xmlns:a16="http://schemas.microsoft.com/office/drawing/2014/main" id="{F8118FFC-B1C6-41F6-9CC9-84CC47633415}"/>
                </a:ext>
              </a:extLst>
            </p:cNvPr>
            <p:cNvGrpSpPr/>
            <p:nvPr/>
          </p:nvGrpSpPr>
          <p:grpSpPr>
            <a:xfrm>
              <a:off x="-13189" y="1936072"/>
              <a:ext cx="1618744" cy="2742206"/>
              <a:chOff x="-13189" y="1936072"/>
              <a:chExt cx="1618744" cy="2742206"/>
            </a:xfrm>
          </p:grpSpPr>
          <p:grpSp>
            <p:nvGrpSpPr>
              <p:cNvPr id="95" name="Group 94">
                <a:extLst>
                  <a:ext uri="{FF2B5EF4-FFF2-40B4-BE49-F238E27FC236}">
                    <a16:creationId xmlns:a16="http://schemas.microsoft.com/office/drawing/2014/main" id="{6A014F74-E7AB-44AE-A311-82E1189FA1F5}"/>
                  </a:ext>
                </a:extLst>
              </p:cNvPr>
              <p:cNvGrpSpPr/>
              <p:nvPr/>
            </p:nvGrpSpPr>
            <p:grpSpPr>
              <a:xfrm>
                <a:off x="225540" y="2352543"/>
                <a:ext cx="1193538" cy="2103484"/>
                <a:chOff x="753659" y="875494"/>
                <a:chExt cx="1193538" cy="2103484"/>
              </a:xfrm>
            </p:grpSpPr>
            <p:cxnSp>
              <p:nvCxnSpPr>
                <p:cNvPr id="99" name="Straight Arrow Connector 98">
                  <a:extLst>
                    <a:ext uri="{FF2B5EF4-FFF2-40B4-BE49-F238E27FC236}">
                      <a16:creationId xmlns:a16="http://schemas.microsoft.com/office/drawing/2014/main" id="{293373FE-E40F-4E00-8616-6B54AF39AE88}"/>
                    </a:ext>
                  </a:extLst>
                </p:cNvPr>
                <p:cNvCxnSpPr>
                  <a:cxnSpLocks/>
                </p:cNvCxnSpPr>
                <p:nvPr/>
              </p:nvCxnSpPr>
              <p:spPr>
                <a:xfrm flipH="1" flipV="1">
                  <a:off x="1306248" y="875494"/>
                  <a:ext cx="12051" cy="18998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B2FF6B-E97F-4E30-A692-73D4DDE242FE}"/>
                    </a:ext>
                  </a:extLst>
                </p:cNvPr>
                <p:cNvCxnSpPr>
                  <a:cxnSpLocks/>
                </p:cNvCxnSpPr>
                <p:nvPr/>
              </p:nvCxnSpPr>
              <p:spPr>
                <a:xfrm rot="5400000" flipV="1">
                  <a:off x="1627700" y="2438962"/>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45CF567-711F-4D03-B185-8269DFADA118}"/>
                    </a:ext>
                  </a:extLst>
                </p:cNvPr>
                <p:cNvCxnSpPr>
                  <a:cxnSpLocks/>
                </p:cNvCxnSpPr>
                <p:nvPr/>
              </p:nvCxnSpPr>
              <p:spPr>
                <a:xfrm flipH="1">
                  <a:off x="753659" y="2758179"/>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96" name="TextBox 95">
                <a:extLst>
                  <a:ext uri="{FF2B5EF4-FFF2-40B4-BE49-F238E27FC236}">
                    <a16:creationId xmlns:a16="http://schemas.microsoft.com/office/drawing/2014/main" id="{B04E4464-2EEE-429B-841A-EBD7812CF2E4}"/>
                  </a:ext>
                </a:extLst>
              </p:cNvPr>
              <p:cNvSpPr txBox="1"/>
              <p:nvPr/>
            </p:nvSpPr>
            <p:spPr>
              <a:xfrm>
                <a:off x="-13189" y="4216613"/>
                <a:ext cx="230351"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x</a:t>
                </a:r>
                <a:endParaRPr lang="en-IN" dirty="0"/>
              </a:p>
            </p:txBody>
          </p:sp>
          <p:sp>
            <p:nvSpPr>
              <p:cNvPr id="97" name="TextBox 96">
                <a:extLst>
                  <a:ext uri="{FF2B5EF4-FFF2-40B4-BE49-F238E27FC236}">
                    <a16:creationId xmlns:a16="http://schemas.microsoft.com/office/drawing/2014/main" id="{0185BFCD-A55C-4352-8B84-6CC1F0101A23}"/>
                  </a:ext>
                </a:extLst>
              </p:cNvPr>
              <p:cNvSpPr txBox="1"/>
              <p:nvPr/>
            </p:nvSpPr>
            <p:spPr>
              <a:xfrm>
                <a:off x="1375204" y="3985780"/>
                <a:ext cx="230351"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y</a:t>
                </a:r>
                <a:endParaRPr lang="en-IN" dirty="0"/>
              </a:p>
            </p:txBody>
          </p:sp>
          <p:sp>
            <p:nvSpPr>
              <p:cNvPr id="98" name="TextBox 97">
                <a:extLst>
                  <a:ext uri="{FF2B5EF4-FFF2-40B4-BE49-F238E27FC236}">
                    <a16:creationId xmlns:a16="http://schemas.microsoft.com/office/drawing/2014/main" id="{3DCF0ACA-1015-43B2-BB97-2D512E6CD02D}"/>
                  </a:ext>
                </a:extLst>
              </p:cNvPr>
              <p:cNvSpPr txBox="1"/>
              <p:nvPr/>
            </p:nvSpPr>
            <p:spPr>
              <a:xfrm>
                <a:off x="628582" y="1936072"/>
                <a:ext cx="230351" cy="461665"/>
              </a:xfrm>
              <a:prstGeom prst="rect">
                <a:avLst/>
              </a:prstGeom>
              <a:noFill/>
            </p:spPr>
            <p:txBody>
              <a:bodyPr wrap="square" rtlCol="0">
                <a:spAutoFit/>
              </a:bodyPr>
              <a:lstStyle/>
              <a:p>
                <a:r>
                  <a:rPr lang="en-US" sz="2400" dirty="0">
                    <a:solidFill>
                      <a:prstClr val="black"/>
                    </a:solidFill>
                    <a:latin typeface="+mn-lt"/>
                  </a:rPr>
                  <a:t>z</a:t>
                </a:r>
                <a:endParaRPr lang="en-IN" sz="2400" dirty="0">
                  <a:solidFill>
                    <a:prstClr val="black"/>
                  </a:solidFill>
                  <a:latin typeface="+mn-lt"/>
                </a:endParaRPr>
              </a:p>
            </p:txBody>
          </p:sp>
        </p:grpSp>
        <p:grpSp>
          <p:nvGrpSpPr>
            <p:cNvPr id="78" name="Group 77">
              <a:extLst>
                <a:ext uri="{FF2B5EF4-FFF2-40B4-BE49-F238E27FC236}">
                  <a16:creationId xmlns:a16="http://schemas.microsoft.com/office/drawing/2014/main" id="{CDCFDE31-EB64-4C57-9F8C-8A4B27D6D34C}"/>
                </a:ext>
              </a:extLst>
            </p:cNvPr>
            <p:cNvGrpSpPr/>
            <p:nvPr/>
          </p:nvGrpSpPr>
          <p:grpSpPr>
            <a:xfrm>
              <a:off x="-100645" y="2463924"/>
              <a:ext cx="1779247" cy="2629606"/>
              <a:chOff x="-326889" y="3044252"/>
              <a:chExt cx="1779247" cy="2629606"/>
            </a:xfrm>
          </p:grpSpPr>
          <p:sp>
            <p:nvSpPr>
              <p:cNvPr id="79" name="Parallelogram 78">
                <a:extLst>
                  <a:ext uri="{FF2B5EF4-FFF2-40B4-BE49-F238E27FC236}">
                    <a16:creationId xmlns:a16="http://schemas.microsoft.com/office/drawing/2014/main" id="{65561E4C-8238-41A5-8681-63293ACE4711}"/>
                  </a:ext>
                </a:extLst>
              </p:cNvPr>
              <p:cNvSpPr/>
              <p:nvPr/>
            </p:nvSpPr>
            <p:spPr>
              <a:xfrm rot="5400000" flipV="1">
                <a:off x="252093" y="4738539"/>
                <a:ext cx="619886" cy="144000"/>
              </a:xfrm>
              <a:prstGeom prst="parallelogram">
                <a:avLst>
                  <a:gd name="adj" fmla="val 109967"/>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p:nvGrpSpPr>
              <p:cNvPr id="80" name="Group 79">
                <a:extLst>
                  <a:ext uri="{FF2B5EF4-FFF2-40B4-BE49-F238E27FC236}">
                    <a16:creationId xmlns:a16="http://schemas.microsoft.com/office/drawing/2014/main" id="{CA489D16-92DC-4BAB-BA37-C8E3BE205201}"/>
                  </a:ext>
                </a:extLst>
              </p:cNvPr>
              <p:cNvGrpSpPr/>
              <p:nvPr/>
            </p:nvGrpSpPr>
            <p:grpSpPr>
              <a:xfrm rot="1400154">
                <a:off x="-326889" y="3267574"/>
                <a:ext cx="1779247" cy="2406284"/>
                <a:chOff x="36213" y="3541569"/>
                <a:chExt cx="1779247" cy="2406284"/>
              </a:xfrm>
            </p:grpSpPr>
            <p:sp>
              <p:nvSpPr>
                <p:cNvPr id="84" name="Arc 83">
                  <a:extLst>
                    <a:ext uri="{FF2B5EF4-FFF2-40B4-BE49-F238E27FC236}">
                      <a16:creationId xmlns:a16="http://schemas.microsoft.com/office/drawing/2014/main" id="{D29D679E-76C0-4689-A38C-33562E326DC8}"/>
                    </a:ext>
                  </a:extLst>
                </p:cNvPr>
                <p:cNvSpPr/>
                <p:nvPr/>
              </p:nvSpPr>
              <p:spPr>
                <a:xfrm rot="6386534">
                  <a:off x="293383" y="3295168"/>
                  <a:ext cx="435049"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prstClr val="black"/>
                    </a:solidFill>
                    <a:latin typeface="Calibri" panose="020F0502020204030204"/>
                  </a:endParaRPr>
                </a:p>
              </p:txBody>
            </p:sp>
            <p:sp>
              <p:nvSpPr>
                <p:cNvPr id="85" name="Arc 84">
                  <a:extLst>
                    <a:ext uri="{FF2B5EF4-FFF2-40B4-BE49-F238E27FC236}">
                      <a16:creationId xmlns:a16="http://schemas.microsoft.com/office/drawing/2014/main" id="{DD89086F-5D2A-4151-8796-1BBB9774E72D}"/>
                    </a:ext>
                  </a:extLst>
                </p:cNvPr>
                <p:cNvSpPr/>
                <p:nvPr/>
              </p:nvSpPr>
              <p:spPr>
                <a:xfrm rot="17166339">
                  <a:off x="284611" y="3293171"/>
                  <a:ext cx="435050"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prstClr val="black"/>
                    </a:solidFill>
                    <a:latin typeface="Calibri" panose="020F0502020204030204"/>
                  </a:endParaRPr>
                </a:p>
              </p:txBody>
            </p:sp>
            <p:cxnSp>
              <p:nvCxnSpPr>
                <p:cNvPr id="86" name="Straight Connector 85">
                  <a:extLst>
                    <a:ext uri="{FF2B5EF4-FFF2-40B4-BE49-F238E27FC236}">
                      <a16:creationId xmlns:a16="http://schemas.microsoft.com/office/drawing/2014/main" id="{5A41A74A-F1C8-4F92-AB2F-0CCC03B48D10}"/>
                    </a:ext>
                  </a:extLst>
                </p:cNvPr>
                <p:cNvCxnSpPr>
                  <a:cxnSpLocks/>
                </p:cNvCxnSpPr>
                <p:nvPr/>
              </p:nvCxnSpPr>
              <p:spPr>
                <a:xfrm>
                  <a:off x="46143" y="3701417"/>
                  <a:ext cx="858904" cy="19639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648D257-8FBA-4F93-BC53-CF566125A33E}"/>
                    </a:ext>
                  </a:extLst>
                </p:cNvPr>
                <p:cNvCxnSpPr>
                  <a:cxnSpLocks/>
                </p:cNvCxnSpPr>
                <p:nvPr/>
              </p:nvCxnSpPr>
              <p:spPr>
                <a:xfrm>
                  <a:off x="920923" y="3755044"/>
                  <a:ext cx="308281" cy="69378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C46CB4A2-29F4-4D48-9F80-3B70FCB82E36}"/>
                    </a:ext>
                  </a:extLst>
                </p:cNvPr>
                <p:cNvSpPr/>
                <p:nvPr/>
              </p:nvSpPr>
              <p:spPr>
                <a:xfrm rot="6386534">
                  <a:off x="556893" y="3907575"/>
                  <a:ext cx="435049"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prstClr val="black"/>
                    </a:solidFill>
                    <a:latin typeface="Calibri" panose="020F0502020204030204"/>
                  </a:endParaRPr>
                </a:p>
              </p:txBody>
            </p:sp>
            <p:cxnSp>
              <p:nvCxnSpPr>
                <p:cNvPr id="89" name="Straight Connector 88">
                  <a:extLst>
                    <a:ext uri="{FF2B5EF4-FFF2-40B4-BE49-F238E27FC236}">
                      <a16:creationId xmlns:a16="http://schemas.microsoft.com/office/drawing/2014/main" id="{9E5A350B-8AB0-46C8-9FFD-FD9FD85B98F9}"/>
                    </a:ext>
                  </a:extLst>
                </p:cNvPr>
                <p:cNvCxnSpPr>
                  <a:cxnSpLocks/>
                </p:cNvCxnSpPr>
                <p:nvPr/>
              </p:nvCxnSpPr>
              <p:spPr>
                <a:xfrm rot="19586534" flipV="1">
                  <a:off x="619447" y="4229967"/>
                  <a:ext cx="299460" cy="286471"/>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AA15B08-F660-4EE1-B7F6-3475A4C2C684}"/>
                    </a:ext>
                  </a:extLst>
                </p:cNvPr>
                <p:cNvCxnSpPr>
                  <a:cxnSpLocks/>
                </p:cNvCxnSpPr>
                <p:nvPr/>
              </p:nvCxnSpPr>
              <p:spPr>
                <a:xfrm>
                  <a:off x="815480" y="4157054"/>
                  <a:ext cx="591512" cy="13710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57767EF-60FA-4036-B98C-494ACE60B490}"/>
                    </a:ext>
                  </a:extLst>
                </p:cNvPr>
                <p:cNvCxnSpPr>
                  <a:cxnSpLocks/>
                </p:cNvCxnSpPr>
                <p:nvPr/>
              </p:nvCxnSpPr>
              <p:spPr>
                <a:xfrm flipV="1">
                  <a:off x="1322785" y="5528800"/>
                  <a:ext cx="85759" cy="419053"/>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92" name="Arc 91">
                  <a:extLst>
                    <a:ext uri="{FF2B5EF4-FFF2-40B4-BE49-F238E27FC236}">
                      <a16:creationId xmlns:a16="http://schemas.microsoft.com/office/drawing/2014/main" id="{FC51AF9A-58F0-4139-93FA-CAD08AB04974}"/>
                    </a:ext>
                  </a:extLst>
                </p:cNvPr>
                <p:cNvSpPr/>
                <p:nvPr/>
              </p:nvSpPr>
              <p:spPr>
                <a:xfrm rot="17166339">
                  <a:off x="1132012" y="5259393"/>
                  <a:ext cx="435050" cy="93184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latin typeface="Calibri" panose="020F0502020204030204"/>
                  </a:endParaRPr>
                </a:p>
              </p:txBody>
            </p:sp>
            <p:cxnSp>
              <p:nvCxnSpPr>
                <p:cNvPr id="93" name="Straight Connector 92">
                  <a:extLst>
                    <a:ext uri="{FF2B5EF4-FFF2-40B4-BE49-F238E27FC236}">
                      <a16:creationId xmlns:a16="http://schemas.microsoft.com/office/drawing/2014/main" id="{798AA288-4EFF-4376-B767-92A0B3709E8A}"/>
                    </a:ext>
                  </a:extLst>
                </p:cNvPr>
                <p:cNvCxnSpPr>
                  <a:cxnSpLocks/>
                </p:cNvCxnSpPr>
                <p:nvPr/>
              </p:nvCxnSpPr>
              <p:spPr>
                <a:xfrm>
                  <a:off x="721762" y="4579523"/>
                  <a:ext cx="588406" cy="136018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E54BE5F-9E0E-433A-A3BE-AF09BA5D532A}"/>
                    </a:ext>
                  </a:extLst>
                </p:cNvPr>
                <p:cNvSpPr txBox="1"/>
                <p:nvPr/>
              </p:nvSpPr>
              <p:spPr>
                <a:xfrm rot="20199846">
                  <a:off x="1089910" y="4633554"/>
                  <a:ext cx="223057" cy="400110"/>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M</a:t>
                  </a:r>
                  <a:endParaRPr lang="en-IN" dirty="0"/>
                </a:p>
              </p:txBody>
            </p:sp>
          </p:grpSp>
          <p:cxnSp>
            <p:nvCxnSpPr>
              <p:cNvPr id="81" name="Straight Arrow Connector 80">
                <a:extLst>
                  <a:ext uri="{FF2B5EF4-FFF2-40B4-BE49-F238E27FC236}">
                    <a16:creationId xmlns:a16="http://schemas.microsoft.com/office/drawing/2014/main" id="{864D342B-B87F-4368-B67B-88238382C700}"/>
                  </a:ext>
                </a:extLst>
              </p:cNvPr>
              <p:cNvCxnSpPr>
                <a:cxnSpLocks/>
              </p:cNvCxnSpPr>
              <p:nvPr/>
            </p:nvCxnSpPr>
            <p:spPr>
              <a:xfrm flipV="1">
                <a:off x="562036" y="4375047"/>
                <a:ext cx="0" cy="82016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818B721-B1B9-48CE-930C-3C45E66F20AF}"/>
                  </a:ext>
                </a:extLst>
              </p:cNvPr>
              <p:cNvCxnSpPr>
                <a:cxnSpLocks/>
              </p:cNvCxnSpPr>
              <p:nvPr/>
            </p:nvCxnSpPr>
            <p:spPr>
              <a:xfrm flipV="1">
                <a:off x="1077735" y="3044252"/>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678B36F-8C07-4D54-8C36-3ABD3337808C}"/>
                  </a:ext>
                </a:extLst>
              </p:cNvPr>
              <p:cNvSpPr txBox="1"/>
              <p:nvPr/>
            </p:nvSpPr>
            <p:spPr>
              <a:xfrm>
                <a:off x="1039371" y="3150479"/>
                <a:ext cx="209983" cy="400110"/>
              </a:xfrm>
              <a:prstGeom prst="rect">
                <a:avLst/>
              </a:prstGeom>
              <a:noFill/>
            </p:spPr>
            <p:txBody>
              <a:bodyPr wrap="square" rtlCol="0">
                <a:spAutoFit/>
              </a:bodyPr>
              <a:lstStyle/>
              <a:p>
                <a:r>
                  <a:rPr lang="en-US" sz="2000" dirty="0">
                    <a:solidFill>
                      <a:prstClr val="black"/>
                    </a:solidFill>
                    <a:latin typeface="Calibri" panose="020F0502020204030204"/>
                  </a:rPr>
                  <a:t>H</a:t>
                </a:r>
                <a:endParaRPr lang="en-IN" sz="2000" dirty="0">
                  <a:solidFill>
                    <a:prstClr val="black"/>
                  </a:solidFill>
                  <a:latin typeface="Calibri" panose="020F0502020204030204"/>
                </a:endParaRPr>
              </a:p>
            </p:txBody>
          </p:sp>
        </p:grpSp>
      </p:grpSp>
      <p:cxnSp>
        <p:nvCxnSpPr>
          <p:cNvPr id="102" name="Straight Arrow Connector 101">
            <a:extLst>
              <a:ext uri="{FF2B5EF4-FFF2-40B4-BE49-F238E27FC236}">
                <a16:creationId xmlns:a16="http://schemas.microsoft.com/office/drawing/2014/main" id="{83BB60D7-10DB-4E9D-9FF2-020640EB0FB7}"/>
              </a:ext>
            </a:extLst>
          </p:cNvPr>
          <p:cNvCxnSpPr>
            <a:cxnSpLocks/>
          </p:cNvCxnSpPr>
          <p:nvPr/>
        </p:nvCxnSpPr>
        <p:spPr>
          <a:xfrm flipV="1">
            <a:off x="2299804" y="4222797"/>
            <a:ext cx="0" cy="82016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9593666-C378-4736-8B09-C388AA0A30C8}"/>
              </a:ext>
            </a:extLst>
          </p:cNvPr>
          <p:cNvGrpSpPr/>
          <p:nvPr/>
        </p:nvGrpSpPr>
        <p:grpSpPr>
          <a:xfrm>
            <a:off x="3032567" y="3068075"/>
            <a:ext cx="1587973" cy="2577028"/>
            <a:chOff x="3066772" y="2813431"/>
            <a:chExt cx="1587973" cy="2577028"/>
          </a:xfrm>
        </p:grpSpPr>
        <p:grpSp>
          <p:nvGrpSpPr>
            <p:cNvPr id="104" name="Group 103">
              <a:extLst>
                <a:ext uri="{FF2B5EF4-FFF2-40B4-BE49-F238E27FC236}">
                  <a16:creationId xmlns:a16="http://schemas.microsoft.com/office/drawing/2014/main" id="{5F9E1AAD-AD78-4DA6-AFF9-A8C71FF6FC84}"/>
                </a:ext>
              </a:extLst>
            </p:cNvPr>
            <p:cNvGrpSpPr/>
            <p:nvPr/>
          </p:nvGrpSpPr>
          <p:grpSpPr>
            <a:xfrm>
              <a:off x="3066772" y="2813431"/>
              <a:ext cx="1587973" cy="2185509"/>
              <a:chOff x="17582" y="2568001"/>
              <a:chExt cx="1587973" cy="2185509"/>
            </a:xfrm>
          </p:grpSpPr>
          <p:grpSp>
            <p:nvGrpSpPr>
              <p:cNvPr id="119" name="Group 118">
                <a:extLst>
                  <a:ext uri="{FF2B5EF4-FFF2-40B4-BE49-F238E27FC236}">
                    <a16:creationId xmlns:a16="http://schemas.microsoft.com/office/drawing/2014/main" id="{5CDD6F6B-AE20-4E6D-B442-A53BF6B56E66}"/>
                  </a:ext>
                </a:extLst>
              </p:cNvPr>
              <p:cNvGrpSpPr/>
              <p:nvPr/>
            </p:nvGrpSpPr>
            <p:grpSpPr>
              <a:xfrm>
                <a:off x="225540" y="2764083"/>
                <a:ext cx="1193538" cy="1694153"/>
                <a:chOff x="753659" y="1287034"/>
                <a:chExt cx="1193538" cy="1694153"/>
              </a:xfrm>
            </p:grpSpPr>
            <p:cxnSp>
              <p:nvCxnSpPr>
                <p:cNvPr id="123" name="Straight Arrow Connector 122">
                  <a:extLst>
                    <a:ext uri="{FF2B5EF4-FFF2-40B4-BE49-F238E27FC236}">
                      <a16:creationId xmlns:a16="http://schemas.microsoft.com/office/drawing/2014/main" id="{BB4C9221-E8BF-4C8B-A0D4-BA4A1FF68A6B}"/>
                    </a:ext>
                  </a:extLst>
                </p:cNvPr>
                <p:cNvCxnSpPr>
                  <a:cxnSpLocks/>
                </p:cNvCxnSpPr>
                <p:nvPr/>
              </p:nvCxnSpPr>
              <p:spPr>
                <a:xfrm flipH="1" flipV="1">
                  <a:off x="1299237" y="1287034"/>
                  <a:ext cx="19063" cy="14885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781162B-B42D-4C05-B67A-F9044E543351}"/>
                    </a:ext>
                  </a:extLst>
                </p:cNvPr>
                <p:cNvCxnSpPr>
                  <a:cxnSpLocks/>
                </p:cNvCxnSpPr>
                <p:nvPr/>
              </p:nvCxnSpPr>
              <p:spPr>
                <a:xfrm rot="5400000" flipV="1">
                  <a:off x="1627700" y="2439170"/>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EB973BF-BF3F-4FB1-A564-A2415CF961D3}"/>
                    </a:ext>
                  </a:extLst>
                </p:cNvPr>
                <p:cNvCxnSpPr>
                  <a:cxnSpLocks/>
                </p:cNvCxnSpPr>
                <p:nvPr/>
              </p:nvCxnSpPr>
              <p:spPr>
                <a:xfrm flipH="1">
                  <a:off x="753659" y="2760388"/>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20" name="TextBox 119">
                <a:extLst>
                  <a:ext uri="{FF2B5EF4-FFF2-40B4-BE49-F238E27FC236}">
                    <a16:creationId xmlns:a16="http://schemas.microsoft.com/office/drawing/2014/main" id="{8B8277FA-A2A2-4538-946B-5B1CB55E88FD}"/>
                  </a:ext>
                </a:extLst>
              </p:cNvPr>
              <p:cNvSpPr txBox="1"/>
              <p:nvPr/>
            </p:nvSpPr>
            <p:spPr>
              <a:xfrm>
                <a:off x="17582" y="4291845"/>
                <a:ext cx="199580"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a:t>x</a:t>
                </a:r>
                <a:endParaRPr lang="en-IN" dirty="0"/>
              </a:p>
            </p:txBody>
          </p:sp>
          <p:sp>
            <p:nvSpPr>
              <p:cNvPr id="121" name="TextBox 120">
                <a:extLst>
                  <a:ext uri="{FF2B5EF4-FFF2-40B4-BE49-F238E27FC236}">
                    <a16:creationId xmlns:a16="http://schemas.microsoft.com/office/drawing/2014/main" id="{A4BA2E3A-ACC8-4152-8BE9-1F929E302179}"/>
                  </a:ext>
                </a:extLst>
              </p:cNvPr>
              <p:cNvSpPr txBox="1"/>
              <p:nvPr/>
            </p:nvSpPr>
            <p:spPr>
              <a:xfrm>
                <a:off x="1375204" y="3987262"/>
                <a:ext cx="230351"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y</a:t>
                </a:r>
                <a:endParaRPr lang="en-IN" dirty="0"/>
              </a:p>
            </p:txBody>
          </p:sp>
          <p:sp>
            <p:nvSpPr>
              <p:cNvPr id="122" name="TextBox 121">
                <a:extLst>
                  <a:ext uri="{FF2B5EF4-FFF2-40B4-BE49-F238E27FC236}">
                    <a16:creationId xmlns:a16="http://schemas.microsoft.com/office/drawing/2014/main" id="{1193777A-0360-44B5-9176-0CBC96064ECA}"/>
                  </a:ext>
                </a:extLst>
              </p:cNvPr>
              <p:cNvSpPr txBox="1"/>
              <p:nvPr/>
            </p:nvSpPr>
            <p:spPr>
              <a:xfrm>
                <a:off x="458626" y="2568001"/>
                <a:ext cx="230351"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z</a:t>
                </a:r>
                <a:endParaRPr lang="en-IN" dirty="0"/>
              </a:p>
            </p:txBody>
          </p:sp>
        </p:grpSp>
        <p:grpSp>
          <p:nvGrpSpPr>
            <p:cNvPr id="105" name="Group 104">
              <a:extLst>
                <a:ext uri="{FF2B5EF4-FFF2-40B4-BE49-F238E27FC236}">
                  <a16:creationId xmlns:a16="http://schemas.microsoft.com/office/drawing/2014/main" id="{89B67887-7106-460E-8CA8-F2213B6C1EF2}"/>
                </a:ext>
              </a:extLst>
            </p:cNvPr>
            <p:cNvGrpSpPr/>
            <p:nvPr/>
          </p:nvGrpSpPr>
          <p:grpSpPr>
            <a:xfrm>
              <a:off x="3467003" y="3248743"/>
              <a:ext cx="1010415" cy="2141716"/>
              <a:chOff x="3467003" y="3248743"/>
              <a:chExt cx="1010415" cy="2141716"/>
            </a:xfrm>
          </p:grpSpPr>
          <p:cxnSp>
            <p:nvCxnSpPr>
              <p:cNvPr id="106" name="Straight Connector 105">
                <a:extLst>
                  <a:ext uri="{FF2B5EF4-FFF2-40B4-BE49-F238E27FC236}">
                    <a16:creationId xmlns:a16="http://schemas.microsoft.com/office/drawing/2014/main" id="{9CB5C3BB-C4B3-4CCB-BD9F-4DD0836F69F9}"/>
                  </a:ext>
                </a:extLst>
              </p:cNvPr>
              <p:cNvCxnSpPr>
                <a:cxnSpLocks/>
              </p:cNvCxnSpPr>
              <p:nvPr/>
            </p:nvCxnSpPr>
            <p:spPr>
              <a:xfrm flipH="1">
                <a:off x="3467320" y="5390459"/>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B027507D-D604-4228-A35D-B116D877BFC5}"/>
                  </a:ext>
                </a:extLst>
              </p:cNvPr>
              <p:cNvGrpSpPr/>
              <p:nvPr/>
            </p:nvGrpSpPr>
            <p:grpSpPr>
              <a:xfrm>
                <a:off x="4267435" y="3259573"/>
                <a:ext cx="209983" cy="729315"/>
                <a:chOff x="3483966" y="4154299"/>
                <a:chExt cx="209983" cy="729315"/>
              </a:xfrm>
            </p:grpSpPr>
            <p:cxnSp>
              <p:nvCxnSpPr>
                <p:cNvPr id="117" name="Straight Arrow Connector 116">
                  <a:extLst>
                    <a:ext uri="{FF2B5EF4-FFF2-40B4-BE49-F238E27FC236}">
                      <a16:creationId xmlns:a16="http://schemas.microsoft.com/office/drawing/2014/main" id="{6B4DB5E6-DCAB-48F6-A919-183357B810E9}"/>
                    </a:ext>
                  </a:extLst>
                </p:cNvPr>
                <p:cNvCxnSpPr>
                  <a:cxnSpLocks/>
                </p:cNvCxnSpPr>
                <p:nvPr/>
              </p:nvCxnSpPr>
              <p:spPr>
                <a:xfrm flipV="1">
                  <a:off x="3522330" y="4154299"/>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E4B068D-ACC6-40AB-AC72-E3521F36F080}"/>
                    </a:ext>
                  </a:extLst>
                </p:cNvPr>
                <p:cNvSpPr txBox="1"/>
                <p:nvPr/>
              </p:nvSpPr>
              <p:spPr>
                <a:xfrm>
                  <a:off x="3483966" y="4260526"/>
                  <a:ext cx="209983" cy="400110"/>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H</a:t>
                  </a:r>
                  <a:endParaRPr lang="en-IN" dirty="0"/>
                </a:p>
              </p:txBody>
            </p:sp>
          </p:grpSp>
          <p:sp>
            <p:nvSpPr>
              <p:cNvPr id="108" name="TextBox 107">
                <a:extLst>
                  <a:ext uri="{FF2B5EF4-FFF2-40B4-BE49-F238E27FC236}">
                    <a16:creationId xmlns:a16="http://schemas.microsoft.com/office/drawing/2014/main" id="{B4C39905-C8C6-473B-BBD9-61DB3C5D31D1}"/>
                  </a:ext>
                </a:extLst>
              </p:cNvPr>
              <p:cNvSpPr txBox="1"/>
              <p:nvPr/>
            </p:nvSpPr>
            <p:spPr>
              <a:xfrm>
                <a:off x="3766788" y="3616358"/>
                <a:ext cx="209983" cy="400110"/>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M</a:t>
                </a:r>
                <a:endParaRPr lang="en-IN" dirty="0"/>
              </a:p>
            </p:txBody>
          </p:sp>
          <p:grpSp>
            <p:nvGrpSpPr>
              <p:cNvPr id="109" name="Group 108">
                <a:extLst>
                  <a:ext uri="{FF2B5EF4-FFF2-40B4-BE49-F238E27FC236}">
                    <a16:creationId xmlns:a16="http://schemas.microsoft.com/office/drawing/2014/main" id="{551672D1-621D-4435-BBB6-4E1CB07371CF}"/>
                  </a:ext>
                </a:extLst>
              </p:cNvPr>
              <p:cNvGrpSpPr/>
              <p:nvPr/>
            </p:nvGrpSpPr>
            <p:grpSpPr>
              <a:xfrm>
                <a:off x="3467003" y="3248743"/>
                <a:ext cx="728167" cy="2138505"/>
                <a:chOff x="3466117" y="3251954"/>
                <a:chExt cx="728167" cy="2138505"/>
              </a:xfrm>
            </p:grpSpPr>
            <p:grpSp>
              <p:nvGrpSpPr>
                <p:cNvPr id="110" name="Group 109">
                  <a:extLst>
                    <a:ext uri="{FF2B5EF4-FFF2-40B4-BE49-F238E27FC236}">
                      <a16:creationId xmlns:a16="http://schemas.microsoft.com/office/drawing/2014/main" id="{6D7D7738-0DA1-4476-AD77-820A466C1F0E}"/>
                    </a:ext>
                  </a:extLst>
                </p:cNvPr>
                <p:cNvGrpSpPr/>
                <p:nvPr/>
              </p:nvGrpSpPr>
              <p:grpSpPr>
                <a:xfrm>
                  <a:off x="3474284" y="3251954"/>
                  <a:ext cx="720000" cy="2138505"/>
                  <a:chOff x="2858597" y="3268941"/>
                  <a:chExt cx="743277" cy="2385712"/>
                </a:xfrm>
              </p:grpSpPr>
              <p:cxnSp>
                <p:nvCxnSpPr>
                  <p:cNvPr id="114" name="Straight Connector 113">
                    <a:extLst>
                      <a:ext uri="{FF2B5EF4-FFF2-40B4-BE49-F238E27FC236}">
                        <a16:creationId xmlns:a16="http://schemas.microsoft.com/office/drawing/2014/main" id="{16AEB955-819B-4E65-9A1F-17D113550DFB}"/>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85285BD-0885-42E8-913B-2456D691993A}"/>
                      </a:ext>
                    </a:extLst>
                  </p:cNvPr>
                  <p:cNvCxnSpPr>
                    <a:cxnSpLocks/>
                  </p:cNvCxnSpPr>
                  <p:nvPr/>
                </p:nvCxnSpPr>
                <p:spPr>
                  <a:xfrm>
                    <a:off x="3592141"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52E183D-0046-4D55-8E39-F720E7007962}"/>
                      </a:ext>
                    </a:extLst>
                  </p:cNvPr>
                  <p:cNvCxnSpPr>
                    <a:cxnSpLocks/>
                  </p:cNvCxnSpPr>
                  <p:nvPr/>
                </p:nvCxnSpPr>
                <p:spPr>
                  <a:xfrm flipH="1">
                    <a:off x="2858597" y="3269173"/>
                    <a:ext cx="74327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054D6DE-3C4B-49E0-8D87-0829E13FDECB}"/>
                    </a:ext>
                  </a:extLst>
                </p:cNvPr>
                <p:cNvGrpSpPr/>
                <p:nvPr/>
              </p:nvGrpSpPr>
              <p:grpSpPr>
                <a:xfrm>
                  <a:off x="3466117" y="4062678"/>
                  <a:ext cx="641371" cy="823226"/>
                  <a:chOff x="3513511" y="3987262"/>
                  <a:chExt cx="641371" cy="823226"/>
                </a:xfrm>
              </p:grpSpPr>
              <mc:AlternateContent xmlns:mc="http://schemas.openxmlformats.org/markup-compatibility/2006">
                <mc:Choice xmlns:am3d="http://schemas.microsoft.com/office/drawing/2017/model3d" Requires="am3d">
                  <p:graphicFrame>
                    <p:nvGraphicFramePr>
                      <p:cNvPr id="112" name="3D Model 111">
                        <a:extLst>
                          <a:ext uri="{FF2B5EF4-FFF2-40B4-BE49-F238E27FC236}">
                            <a16:creationId xmlns:a16="http://schemas.microsoft.com/office/drawing/2014/main" id="{68CC7218-D523-43C9-A453-34620228D594}"/>
                          </a:ext>
                        </a:extLst>
                      </p:cNvPr>
                      <p:cNvGraphicFramePr>
                        <a:graphicFrameLocks noChangeAspect="1"/>
                      </p:cNvGraphicFramePr>
                      <p:nvPr/>
                    </p:nvGraphicFramePr>
                    <p:xfrm rot="18492989">
                      <a:off x="3573256" y="4237305"/>
                      <a:ext cx="558952" cy="338854"/>
                    </p:xfrm>
                    <a:graphic>
                      <a:graphicData uri="http://schemas.microsoft.com/office/drawing/2017/model3d">
                        <am3d:model3d r:embed="rId5">
                          <am3d:spPr>
                            <a:xfrm rot="18492989">
                              <a:off x="0" y="0"/>
                              <a:ext cx="558952" cy="338854"/>
                            </a:xfrm>
                            <a:prstGeom prst="rect">
                              <a:avLst/>
                            </a:prstGeom>
                            <a:noFill/>
                          </am3d:spPr>
                          <am3d:camera>
                            <am3d:pos x="0" y="0" z="64738921"/>
                            <am3d:up dx="0" dy="36000000" dz="0"/>
                            <am3d:lookAt x="0" y="0" z="0"/>
                            <am3d:perspective fov="2700000"/>
                          </am3d:camera>
                          <am3d:trans>
                            <am3d:meterPerModelUnit n="20685988" d="1000000"/>
                            <am3d:preTrans dx="-253006896" dy="2646036" dz="-139745424"/>
                            <am3d:scale>
                              <am3d:sx n="1000000" d="1000000"/>
                              <am3d:sy n="1000000" d="1000000"/>
                              <am3d:sz n="1000000" d="1000000"/>
                            </am3d:scale>
                            <am3d:rot ax="11" ay="-3816037" az="4"/>
                            <am3d:postTrans dx="0" dy="0" dz="0"/>
                          </am3d:trans>
                          <am3d:raster rName="Office3DRenderer" rVer="16.0.8326">
                            <am3d:blip r:embed="rId11"/>
                          </am3d:raster>
                          <am3d:objViewport viewportSz="7267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2" name="3D Model 111">
                        <a:extLst>
                          <a:ext uri="{FF2B5EF4-FFF2-40B4-BE49-F238E27FC236}">
                            <a16:creationId xmlns:a16="http://schemas.microsoft.com/office/drawing/2014/main" id="{68CC7218-D523-43C9-A453-34620228D594}"/>
                          </a:ext>
                        </a:extLst>
                      </p:cNvPr>
                      <p:cNvPicPr>
                        <a:picLocks noGrp="1" noRot="1" noChangeAspect="1" noMove="1" noResize="1" noEditPoints="1" noAdjustHandles="1" noChangeArrowheads="1" noChangeShapeType="1" noCrop="1"/>
                      </p:cNvPicPr>
                      <p:nvPr/>
                    </p:nvPicPr>
                    <p:blipFill>
                      <a:blip r:embed="rId11"/>
                      <a:stretch>
                        <a:fillRect/>
                      </a:stretch>
                    </p:blipFill>
                    <p:spPr>
                      <a:xfrm rot="18492989">
                        <a:off x="3492543" y="4564154"/>
                        <a:ext cx="558952" cy="338854"/>
                      </a:xfrm>
                      <a:prstGeom prst="rect">
                        <a:avLst/>
                      </a:prstGeom>
                      <a:noFill/>
                    </p:spPr>
                  </p:pic>
                </mc:Fallback>
              </mc:AlternateContent>
              <p:cxnSp>
                <p:nvCxnSpPr>
                  <p:cNvPr id="113" name="Straight Arrow Connector 112">
                    <a:extLst>
                      <a:ext uri="{FF2B5EF4-FFF2-40B4-BE49-F238E27FC236}">
                        <a16:creationId xmlns:a16="http://schemas.microsoft.com/office/drawing/2014/main" id="{F6739F02-6EF3-4E5D-A035-6AE7D61A8A9B}"/>
                      </a:ext>
                    </a:extLst>
                  </p:cNvPr>
                  <p:cNvCxnSpPr>
                    <a:cxnSpLocks/>
                  </p:cNvCxnSpPr>
                  <p:nvPr/>
                </p:nvCxnSpPr>
                <p:spPr>
                  <a:xfrm flipV="1">
                    <a:off x="3513511" y="3987262"/>
                    <a:ext cx="641371" cy="82322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grpSp>
      <p:grpSp>
        <p:nvGrpSpPr>
          <p:cNvPr id="126" name="Group 125">
            <a:extLst>
              <a:ext uri="{FF2B5EF4-FFF2-40B4-BE49-F238E27FC236}">
                <a16:creationId xmlns:a16="http://schemas.microsoft.com/office/drawing/2014/main" id="{05C48AC8-F99C-4007-8818-C89587A4F805}"/>
              </a:ext>
            </a:extLst>
          </p:cNvPr>
          <p:cNvGrpSpPr/>
          <p:nvPr/>
        </p:nvGrpSpPr>
        <p:grpSpPr>
          <a:xfrm>
            <a:off x="7359412" y="3145603"/>
            <a:ext cx="1678560" cy="2566747"/>
            <a:chOff x="7397022" y="2960410"/>
            <a:chExt cx="1678560" cy="2566747"/>
          </a:xfrm>
        </p:grpSpPr>
        <p:grpSp>
          <p:nvGrpSpPr>
            <p:cNvPr id="127" name="Group 126">
              <a:extLst>
                <a:ext uri="{FF2B5EF4-FFF2-40B4-BE49-F238E27FC236}">
                  <a16:creationId xmlns:a16="http://schemas.microsoft.com/office/drawing/2014/main" id="{8616DDC2-3B5F-4BBE-9CC5-88237403F0F8}"/>
                </a:ext>
              </a:extLst>
            </p:cNvPr>
            <p:cNvGrpSpPr/>
            <p:nvPr/>
          </p:nvGrpSpPr>
          <p:grpSpPr>
            <a:xfrm>
              <a:off x="7397022" y="3025535"/>
              <a:ext cx="1618744" cy="1987487"/>
              <a:chOff x="-13189" y="2690791"/>
              <a:chExt cx="1618744" cy="1987487"/>
            </a:xfrm>
          </p:grpSpPr>
          <p:grpSp>
            <p:nvGrpSpPr>
              <p:cNvPr id="144" name="Group 143">
                <a:extLst>
                  <a:ext uri="{FF2B5EF4-FFF2-40B4-BE49-F238E27FC236}">
                    <a16:creationId xmlns:a16="http://schemas.microsoft.com/office/drawing/2014/main" id="{CD6744F1-D0EC-4D2F-9F83-D3FD06C6C9A8}"/>
                  </a:ext>
                </a:extLst>
              </p:cNvPr>
              <p:cNvGrpSpPr/>
              <p:nvPr/>
            </p:nvGrpSpPr>
            <p:grpSpPr>
              <a:xfrm>
                <a:off x="225540" y="2920070"/>
                <a:ext cx="1193538" cy="1535957"/>
                <a:chOff x="753659" y="1443021"/>
                <a:chExt cx="1193538" cy="1535957"/>
              </a:xfrm>
            </p:grpSpPr>
            <p:cxnSp>
              <p:nvCxnSpPr>
                <p:cNvPr id="148" name="Straight Arrow Connector 147">
                  <a:extLst>
                    <a:ext uri="{FF2B5EF4-FFF2-40B4-BE49-F238E27FC236}">
                      <a16:creationId xmlns:a16="http://schemas.microsoft.com/office/drawing/2014/main" id="{74CCBF2E-A02F-47B5-AE4C-E661788EC6B0}"/>
                    </a:ext>
                  </a:extLst>
                </p:cNvPr>
                <p:cNvCxnSpPr>
                  <a:cxnSpLocks/>
                </p:cNvCxnSpPr>
                <p:nvPr/>
              </p:nvCxnSpPr>
              <p:spPr>
                <a:xfrm flipH="1" flipV="1">
                  <a:off x="1318299" y="1443021"/>
                  <a:ext cx="1" cy="13323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3FDD887-EABB-49C3-9C1F-DE29B7EC329B}"/>
                    </a:ext>
                  </a:extLst>
                </p:cNvPr>
                <p:cNvCxnSpPr>
                  <a:cxnSpLocks/>
                </p:cNvCxnSpPr>
                <p:nvPr/>
              </p:nvCxnSpPr>
              <p:spPr>
                <a:xfrm rot="5400000" flipV="1">
                  <a:off x="1627700" y="2438962"/>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2033E6F5-ED3F-4016-993A-4F199E5DD05E}"/>
                    </a:ext>
                  </a:extLst>
                </p:cNvPr>
                <p:cNvCxnSpPr>
                  <a:cxnSpLocks/>
                </p:cNvCxnSpPr>
                <p:nvPr/>
              </p:nvCxnSpPr>
              <p:spPr>
                <a:xfrm flipH="1">
                  <a:off x="753659" y="2758179"/>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45" name="TextBox 144">
                <a:extLst>
                  <a:ext uri="{FF2B5EF4-FFF2-40B4-BE49-F238E27FC236}">
                    <a16:creationId xmlns:a16="http://schemas.microsoft.com/office/drawing/2014/main" id="{2164488D-E113-4DA9-84AA-9B2E6B3258A8}"/>
                  </a:ext>
                </a:extLst>
              </p:cNvPr>
              <p:cNvSpPr txBox="1"/>
              <p:nvPr/>
            </p:nvSpPr>
            <p:spPr>
              <a:xfrm>
                <a:off x="-13189" y="4216613"/>
                <a:ext cx="230351"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x</a:t>
                </a:r>
                <a:endParaRPr lang="en-IN" dirty="0"/>
              </a:p>
            </p:txBody>
          </p:sp>
          <p:sp>
            <p:nvSpPr>
              <p:cNvPr id="146" name="TextBox 145">
                <a:extLst>
                  <a:ext uri="{FF2B5EF4-FFF2-40B4-BE49-F238E27FC236}">
                    <a16:creationId xmlns:a16="http://schemas.microsoft.com/office/drawing/2014/main" id="{D89388E2-2C83-4380-8737-833C01996685}"/>
                  </a:ext>
                </a:extLst>
              </p:cNvPr>
              <p:cNvSpPr txBox="1"/>
              <p:nvPr/>
            </p:nvSpPr>
            <p:spPr>
              <a:xfrm>
                <a:off x="1375204" y="3985781"/>
                <a:ext cx="230351"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y</a:t>
                </a:r>
                <a:endParaRPr lang="en-IN" dirty="0"/>
              </a:p>
            </p:txBody>
          </p:sp>
          <p:sp>
            <p:nvSpPr>
              <p:cNvPr id="147" name="TextBox 146">
                <a:extLst>
                  <a:ext uri="{FF2B5EF4-FFF2-40B4-BE49-F238E27FC236}">
                    <a16:creationId xmlns:a16="http://schemas.microsoft.com/office/drawing/2014/main" id="{415B3F3B-C658-480E-BD25-5D8BBEA1512A}"/>
                  </a:ext>
                </a:extLst>
              </p:cNvPr>
              <p:cNvSpPr txBox="1"/>
              <p:nvPr/>
            </p:nvSpPr>
            <p:spPr>
              <a:xfrm>
                <a:off x="751387" y="2690791"/>
                <a:ext cx="230351"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z</a:t>
                </a:r>
                <a:endParaRPr lang="en-IN" dirty="0"/>
              </a:p>
            </p:txBody>
          </p:sp>
        </p:grpSp>
        <p:grpSp>
          <p:nvGrpSpPr>
            <p:cNvPr id="128" name="Group 127">
              <a:extLst>
                <a:ext uri="{FF2B5EF4-FFF2-40B4-BE49-F238E27FC236}">
                  <a16:creationId xmlns:a16="http://schemas.microsoft.com/office/drawing/2014/main" id="{5EBFAA6B-A84D-4BA4-8134-62FA0C7ACA9A}"/>
                </a:ext>
              </a:extLst>
            </p:cNvPr>
            <p:cNvGrpSpPr/>
            <p:nvPr/>
          </p:nvGrpSpPr>
          <p:grpSpPr>
            <a:xfrm>
              <a:off x="7500909" y="2960410"/>
              <a:ext cx="1574673" cy="2566747"/>
              <a:chOff x="7498967" y="3183825"/>
              <a:chExt cx="1574673" cy="2566747"/>
            </a:xfrm>
          </p:grpSpPr>
          <p:grpSp>
            <p:nvGrpSpPr>
              <p:cNvPr id="131" name="Group 130">
                <a:extLst>
                  <a:ext uri="{FF2B5EF4-FFF2-40B4-BE49-F238E27FC236}">
                    <a16:creationId xmlns:a16="http://schemas.microsoft.com/office/drawing/2014/main" id="{CDB92A0A-3AE4-42D1-B7E5-D45C4E1AAE55}"/>
                  </a:ext>
                </a:extLst>
              </p:cNvPr>
              <p:cNvGrpSpPr/>
              <p:nvPr/>
            </p:nvGrpSpPr>
            <p:grpSpPr>
              <a:xfrm>
                <a:off x="7498967" y="3183825"/>
                <a:ext cx="1574673" cy="2566747"/>
                <a:chOff x="7499410" y="3455575"/>
                <a:chExt cx="1574673" cy="2566747"/>
              </a:xfrm>
            </p:grpSpPr>
            <p:sp>
              <p:nvSpPr>
                <p:cNvPr id="133" name="Parallelogram 132">
                  <a:extLst>
                    <a:ext uri="{FF2B5EF4-FFF2-40B4-BE49-F238E27FC236}">
                      <a16:creationId xmlns:a16="http://schemas.microsoft.com/office/drawing/2014/main" id="{060A3307-0916-4F47-ABE1-E7EC06E0EBC0}"/>
                    </a:ext>
                  </a:extLst>
                </p:cNvPr>
                <p:cNvSpPr/>
                <p:nvPr/>
              </p:nvSpPr>
              <p:spPr>
                <a:xfrm rot="14894098" flipV="1">
                  <a:off x="8012736" y="4986356"/>
                  <a:ext cx="324000" cy="216000"/>
                </a:xfrm>
                <a:prstGeom prst="parallelogram">
                  <a:avLst>
                    <a:gd name="adj" fmla="val 70160"/>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p:nvGrpSpPr>
                <p:cNvPr id="134" name="Group 133">
                  <a:extLst>
                    <a:ext uri="{FF2B5EF4-FFF2-40B4-BE49-F238E27FC236}">
                      <a16:creationId xmlns:a16="http://schemas.microsoft.com/office/drawing/2014/main" id="{D951D70F-92CC-400F-9C1F-3F4F2EF3E2DC}"/>
                    </a:ext>
                  </a:extLst>
                </p:cNvPr>
                <p:cNvGrpSpPr/>
                <p:nvPr/>
              </p:nvGrpSpPr>
              <p:grpSpPr>
                <a:xfrm rot="1400154">
                  <a:off x="7499410" y="3455575"/>
                  <a:ext cx="1574673" cy="2566747"/>
                  <a:chOff x="265103" y="3504988"/>
                  <a:chExt cx="1574673" cy="2566747"/>
                </a:xfrm>
              </p:grpSpPr>
              <p:cxnSp>
                <p:nvCxnSpPr>
                  <p:cNvPr id="135" name="Straight Connector 134">
                    <a:extLst>
                      <a:ext uri="{FF2B5EF4-FFF2-40B4-BE49-F238E27FC236}">
                        <a16:creationId xmlns:a16="http://schemas.microsoft.com/office/drawing/2014/main" id="{CE3FD5FB-582D-49F3-9396-8751529E6F4E}"/>
                      </a:ext>
                    </a:extLst>
                  </p:cNvPr>
                  <p:cNvCxnSpPr>
                    <a:cxnSpLocks/>
                  </p:cNvCxnSpPr>
                  <p:nvPr/>
                </p:nvCxnSpPr>
                <p:spPr>
                  <a:xfrm rot="20199846">
                    <a:off x="535691" y="4163558"/>
                    <a:ext cx="11056" cy="17256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9711600-98DD-404F-89CB-1711A843B407}"/>
                      </a:ext>
                    </a:extLst>
                  </p:cNvPr>
                  <p:cNvCxnSpPr>
                    <a:cxnSpLocks/>
                  </p:cNvCxnSpPr>
                  <p:nvPr/>
                </p:nvCxnSpPr>
                <p:spPr>
                  <a:xfrm>
                    <a:off x="892236" y="3664751"/>
                    <a:ext cx="308281" cy="69378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7" name="Arc 136">
                    <a:extLst>
                      <a:ext uri="{FF2B5EF4-FFF2-40B4-BE49-F238E27FC236}">
                        <a16:creationId xmlns:a16="http://schemas.microsoft.com/office/drawing/2014/main" id="{C3126566-2751-43CF-9B61-7ABBDB9EC731}"/>
                      </a:ext>
                    </a:extLst>
                  </p:cNvPr>
                  <p:cNvSpPr/>
                  <p:nvPr/>
                </p:nvSpPr>
                <p:spPr>
                  <a:xfrm rot="6158583">
                    <a:off x="466984" y="3842583"/>
                    <a:ext cx="522626" cy="926387"/>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prstClr val="black"/>
                      </a:solidFill>
                      <a:latin typeface="Calibri" panose="020F0502020204030204"/>
                    </a:endParaRPr>
                  </a:p>
                </p:txBody>
              </p:sp>
              <p:cxnSp>
                <p:nvCxnSpPr>
                  <p:cNvPr id="138" name="Straight Connector 137">
                    <a:extLst>
                      <a:ext uri="{FF2B5EF4-FFF2-40B4-BE49-F238E27FC236}">
                        <a16:creationId xmlns:a16="http://schemas.microsoft.com/office/drawing/2014/main" id="{B9120D96-38BE-49B9-9211-697A88767519}"/>
                      </a:ext>
                    </a:extLst>
                  </p:cNvPr>
                  <p:cNvCxnSpPr>
                    <a:cxnSpLocks/>
                  </p:cNvCxnSpPr>
                  <p:nvPr/>
                </p:nvCxnSpPr>
                <p:spPr>
                  <a:xfrm rot="20199846" flipH="1">
                    <a:off x="1092744" y="3996008"/>
                    <a:ext cx="1688" cy="160304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A253138-D9FE-4D4C-9C5C-7CC90CADF8CA}"/>
                      </a:ext>
                    </a:extLst>
                  </p:cNvPr>
                  <p:cNvCxnSpPr>
                    <a:cxnSpLocks/>
                  </p:cNvCxnSpPr>
                  <p:nvPr/>
                </p:nvCxnSpPr>
                <p:spPr>
                  <a:xfrm flipV="1">
                    <a:off x="1324751" y="5531735"/>
                    <a:ext cx="85759" cy="540000"/>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40" name="Arc 139">
                    <a:extLst>
                      <a:ext uri="{FF2B5EF4-FFF2-40B4-BE49-F238E27FC236}">
                        <a16:creationId xmlns:a16="http://schemas.microsoft.com/office/drawing/2014/main" id="{2A4B0B05-CC89-46F4-B9A0-D53D4B730C45}"/>
                      </a:ext>
                    </a:extLst>
                  </p:cNvPr>
                  <p:cNvSpPr/>
                  <p:nvPr/>
                </p:nvSpPr>
                <p:spPr>
                  <a:xfrm rot="17166339">
                    <a:off x="1073081" y="5303715"/>
                    <a:ext cx="559179" cy="97421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prstClr val="black"/>
                      </a:solidFill>
                      <a:latin typeface="Calibri" panose="020F0502020204030204"/>
                    </a:endParaRPr>
                  </a:p>
                </p:txBody>
              </p:sp>
              <p:cxnSp>
                <p:nvCxnSpPr>
                  <p:cNvPr id="141" name="Straight Connector 140">
                    <a:extLst>
                      <a:ext uri="{FF2B5EF4-FFF2-40B4-BE49-F238E27FC236}">
                        <a16:creationId xmlns:a16="http://schemas.microsoft.com/office/drawing/2014/main" id="{9BAF7583-BEFD-497A-BCA4-0B504B8CD582}"/>
                      </a:ext>
                    </a:extLst>
                  </p:cNvPr>
                  <p:cNvCxnSpPr>
                    <a:cxnSpLocks/>
                  </p:cNvCxnSpPr>
                  <p:nvPr/>
                </p:nvCxnSpPr>
                <p:spPr>
                  <a:xfrm>
                    <a:off x="672654" y="4561073"/>
                    <a:ext cx="647248" cy="149620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91B474F6-6240-4A0C-9624-02A36945E90E}"/>
                      </a:ext>
                    </a:extLst>
                  </p:cNvPr>
                  <p:cNvCxnSpPr>
                    <a:cxnSpLocks/>
                  </p:cNvCxnSpPr>
                  <p:nvPr/>
                </p:nvCxnSpPr>
                <p:spPr>
                  <a:xfrm flipH="1" flipV="1">
                    <a:off x="979472" y="3504988"/>
                    <a:ext cx="282622" cy="636973"/>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C17FFC8D-F894-4729-A3B0-7CA2EB662E25}"/>
                      </a:ext>
                    </a:extLst>
                  </p:cNvPr>
                  <p:cNvSpPr txBox="1"/>
                  <p:nvPr/>
                </p:nvSpPr>
                <p:spPr>
                  <a:xfrm rot="20199846">
                    <a:off x="1177574" y="3688781"/>
                    <a:ext cx="223057" cy="400110"/>
                  </a:xfrm>
                  <a:prstGeom prst="rect">
                    <a:avLst/>
                  </a:prstGeom>
                  <a:noFill/>
                </p:spPr>
                <p:txBody>
                  <a:bodyPr wrap="square" rtlCol="0">
                    <a:spAutoFit/>
                  </a:bodyPr>
                  <a:lstStyle/>
                  <a:p>
                    <a:r>
                      <a:rPr lang="en-US" sz="2000" dirty="0">
                        <a:solidFill>
                          <a:prstClr val="black"/>
                        </a:solidFill>
                        <a:latin typeface="+mn-lt"/>
                      </a:rPr>
                      <a:t>H</a:t>
                    </a:r>
                    <a:endParaRPr lang="en-IN" sz="2000" dirty="0">
                      <a:solidFill>
                        <a:prstClr val="black"/>
                      </a:solidFill>
                      <a:latin typeface="+mn-lt"/>
                    </a:endParaRPr>
                  </a:p>
                </p:txBody>
              </p:sp>
            </p:grpSp>
          </p:grpSp>
          <p:cxnSp>
            <p:nvCxnSpPr>
              <p:cNvPr id="132" name="Straight Connector 131">
                <a:extLst>
                  <a:ext uri="{FF2B5EF4-FFF2-40B4-BE49-F238E27FC236}">
                    <a16:creationId xmlns:a16="http://schemas.microsoft.com/office/drawing/2014/main" id="{6CCE61A8-E068-4C0E-81F1-E1FA9922EEB3}"/>
                  </a:ext>
                </a:extLst>
              </p:cNvPr>
              <p:cNvCxnSpPr>
                <a:cxnSpLocks/>
                <a:endCxn id="137" idx="0"/>
              </p:cNvCxnSpPr>
              <p:nvPr/>
            </p:nvCxnSpPr>
            <p:spPr>
              <a:xfrm flipV="1">
                <a:off x="8027924" y="3670623"/>
                <a:ext cx="286115" cy="437896"/>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CCE2721F-CEBD-4793-8DEB-623BC7B16C23}"/>
                </a:ext>
              </a:extLst>
            </p:cNvPr>
            <p:cNvCxnSpPr>
              <a:cxnSpLocks/>
            </p:cNvCxnSpPr>
            <p:nvPr/>
          </p:nvCxnSpPr>
          <p:spPr>
            <a:xfrm>
              <a:off x="7815795" y="4327049"/>
              <a:ext cx="856567" cy="267663"/>
            </a:xfrm>
            <a:prstGeom prst="straightConnector1">
              <a:avLst/>
            </a:prstGeom>
            <a:ln w="25400">
              <a:solidFill>
                <a:srgbClr val="C00000"/>
              </a:solidFill>
              <a:tailEnd type="triangle"/>
            </a:ln>
            <a:scene3d>
              <a:camera prst="orthographicFront">
                <a:rot lat="999846" lon="21122095" rev="4003086"/>
              </a:camera>
              <a:lightRig rig="threePt" dir="t"/>
            </a:scene3d>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E4D0C9D-FD45-420F-9C26-D052891F3F4F}"/>
                </a:ext>
              </a:extLst>
            </p:cNvPr>
            <p:cNvSpPr txBox="1"/>
            <p:nvPr/>
          </p:nvSpPr>
          <p:spPr>
            <a:xfrm>
              <a:off x="8439214" y="4011845"/>
              <a:ext cx="209983" cy="400110"/>
            </a:xfrm>
            <a:prstGeom prst="rect">
              <a:avLst/>
            </a:prstGeom>
            <a:noFill/>
          </p:spPr>
          <p:txBody>
            <a:bodyPr wrap="square" rtlCol="0">
              <a:spAutoFit/>
            </a:bodyPr>
            <a:lstStyle>
              <a:defPPr marR="0" lvl="0" algn="l" rtl="0">
                <a:lnSpc>
                  <a:spcPct val="100000"/>
                </a:lnSpc>
                <a:spcBef>
                  <a:spcPts val="0"/>
                </a:spcBef>
                <a:spcAft>
                  <a:spcPts val="0"/>
                </a:spcAft>
              </a:defPPr>
              <a:lvl1pPr>
                <a:defRPr sz="2400">
                  <a:solidFill>
                    <a:prstClr val="black"/>
                  </a:solidFill>
                  <a:latin typeface="+mn-lt"/>
                </a:defRPr>
              </a:lvl1pPr>
            </a:lstStyle>
            <a:p>
              <a:r>
                <a:rPr lang="en-US" dirty="0"/>
                <a:t>M</a:t>
              </a:r>
              <a:endParaRPr lang="en-IN" dirty="0"/>
            </a:p>
          </p:txBody>
        </p:sp>
      </p:grpSp>
      <p:grpSp>
        <p:nvGrpSpPr>
          <p:cNvPr id="162" name="Group 161">
            <a:extLst>
              <a:ext uri="{FF2B5EF4-FFF2-40B4-BE49-F238E27FC236}">
                <a16:creationId xmlns:a16="http://schemas.microsoft.com/office/drawing/2014/main" id="{745DB393-9511-47BA-8A65-1A9674217BC1}"/>
              </a:ext>
            </a:extLst>
          </p:cNvPr>
          <p:cNvGrpSpPr/>
          <p:nvPr/>
        </p:nvGrpSpPr>
        <p:grpSpPr>
          <a:xfrm>
            <a:off x="5098323" y="801920"/>
            <a:ext cx="3813187" cy="1676679"/>
            <a:chOff x="3879802" y="801988"/>
            <a:chExt cx="3813187" cy="1676679"/>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F99DE13-71C2-40B7-8159-D3679E745467}"/>
                    </a:ext>
                  </a:extLst>
                </p:cNvPr>
                <p:cNvSpPr txBox="1"/>
                <p:nvPr/>
              </p:nvSpPr>
              <p:spPr>
                <a:xfrm>
                  <a:off x="3879802" y="1645352"/>
                  <a:ext cx="990793" cy="461665"/>
                </a:xfrm>
                <a:prstGeom prst="rect">
                  <a:avLst/>
                </a:prstGeom>
                <a:solidFill>
                  <a:schemeClr val="accent5">
                    <a:lumMod val="20000"/>
                    <a:lumOff val="80000"/>
                  </a:schemeClr>
                </a:solidFill>
              </p:spPr>
              <p:txBody>
                <a:bodyPr wrap="square" rtlCol="0">
                  <a:spAutoFit/>
                </a:bodyPr>
                <a:lstStyle/>
                <a:p>
                  <a:pPr algn="ctr"/>
                  <a:r>
                    <a:rPr lang="en-US" sz="2400" dirty="0">
                      <a:solidFill>
                        <a:prstClr val="black"/>
                      </a:solidFill>
                      <a:latin typeface="Calibri" panose="020F0502020204030204"/>
                    </a:rPr>
                    <a:t>E(</a:t>
                  </a:r>
                  <a14:m>
                    <m:oMath xmlns:m="http://schemas.openxmlformats.org/officeDocument/2006/math">
                      <m:r>
                        <a:rPr lang="en-US" sz="2400" i="1" dirty="0">
                          <a:solidFill>
                            <a:prstClr val="black"/>
                          </a:solidFill>
                          <a:latin typeface="Cambria Math" panose="02040503050406030204" pitchFamily="18" charset="0"/>
                        </a:rPr>
                        <m:t>𝜃</m:t>
                      </m:r>
                    </m:oMath>
                  </a14:m>
                  <a:r>
                    <a:rPr lang="en-US" sz="2400" dirty="0">
                      <a:solidFill>
                        <a:prstClr val="black"/>
                      </a:solidFill>
                      <a:latin typeface="Calibri" panose="020F0502020204030204"/>
                    </a:rPr>
                    <a:t>,</a:t>
                  </a:r>
                  <a14:m>
                    <m:oMath xmlns:m="http://schemas.openxmlformats.org/officeDocument/2006/math">
                      <m:r>
                        <a:rPr lang="en-IN" sz="2400" i="1" dirty="0" smtClean="0">
                          <a:solidFill>
                            <a:prstClr val="black"/>
                          </a:solidFill>
                          <a:latin typeface="Cambria Math" panose="02040503050406030204" pitchFamily="18" charset="0"/>
                          <a:ea typeface="Cambria Math" panose="02040503050406030204" pitchFamily="18" charset="0"/>
                        </a:rPr>
                        <m:t>𝜑</m:t>
                      </m:r>
                    </m:oMath>
                  </a14:m>
                  <a:r>
                    <a:rPr lang="en-US" sz="2400" dirty="0">
                      <a:solidFill>
                        <a:prstClr val="black"/>
                      </a:solidFill>
                      <a:latin typeface="Calibri" panose="020F0502020204030204"/>
                    </a:rPr>
                    <a:t>)</a:t>
                  </a:r>
                  <a:endParaRPr lang="en-IN" sz="2400" dirty="0">
                    <a:solidFill>
                      <a:prstClr val="black"/>
                    </a:solidFill>
                    <a:latin typeface="Calibri" panose="020F0502020204030204"/>
                  </a:endParaRPr>
                </a:p>
              </p:txBody>
            </p:sp>
          </mc:Choice>
          <mc:Fallback xmlns="">
            <p:sp>
              <p:nvSpPr>
                <p:cNvPr id="48" name="TextBox 47">
                  <a:extLst>
                    <a:ext uri="{FF2B5EF4-FFF2-40B4-BE49-F238E27FC236}">
                      <a16:creationId xmlns:a16="http://schemas.microsoft.com/office/drawing/2014/main" id="{EF99DE13-71C2-40B7-8159-D3679E745467}"/>
                    </a:ext>
                  </a:extLst>
                </p:cNvPr>
                <p:cNvSpPr txBox="1">
                  <a:spLocks noRot="1" noChangeAspect="1" noMove="1" noResize="1" noEditPoints="1" noAdjustHandles="1" noChangeArrowheads="1" noChangeShapeType="1" noTextEdit="1"/>
                </p:cNvSpPr>
                <p:nvPr/>
              </p:nvSpPr>
              <p:spPr>
                <a:xfrm>
                  <a:off x="3879802" y="1645352"/>
                  <a:ext cx="990793" cy="461665"/>
                </a:xfrm>
                <a:prstGeom prst="rect">
                  <a:avLst/>
                </a:prstGeom>
                <a:blipFill>
                  <a:blip r:embed="rId12"/>
                  <a:stretch>
                    <a:fillRect l="-9202" t="-10526" r="-8589" b="-28947"/>
                  </a:stretch>
                </a:blipFill>
              </p:spPr>
              <p:txBody>
                <a:bodyPr/>
                <a:lstStyle/>
                <a:p>
                  <a:r>
                    <a:rPr lang="en-US">
                      <a:noFill/>
                    </a:rPr>
                    <a:t> </a:t>
                  </a:r>
                </a:p>
              </p:txBody>
            </p:sp>
          </mc:Fallback>
        </mc:AlternateContent>
        <p:grpSp>
          <p:nvGrpSpPr>
            <p:cNvPr id="153" name="Group 152">
              <a:extLst>
                <a:ext uri="{FF2B5EF4-FFF2-40B4-BE49-F238E27FC236}">
                  <a16:creationId xmlns:a16="http://schemas.microsoft.com/office/drawing/2014/main" id="{F8C9E788-502F-484A-94F4-8AC84EC0F007}"/>
                </a:ext>
              </a:extLst>
            </p:cNvPr>
            <p:cNvGrpSpPr/>
            <p:nvPr/>
          </p:nvGrpSpPr>
          <p:grpSpPr>
            <a:xfrm>
              <a:off x="4983297" y="801988"/>
              <a:ext cx="2709692" cy="1583436"/>
              <a:chOff x="5093722" y="3941266"/>
              <a:chExt cx="3503993" cy="2669491"/>
            </a:xfrm>
          </p:grpSpPr>
          <p:pic>
            <p:nvPicPr>
              <p:cNvPr id="156" name="Content Placeholder 7">
                <a:extLst>
                  <a:ext uri="{FF2B5EF4-FFF2-40B4-BE49-F238E27FC236}">
                    <a16:creationId xmlns:a16="http://schemas.microsoft.com/office/drawing/2014/main" id="{46F45483-5948-4915-81A3-7C5960A6D06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93722" y="3941266"/>
                <a:ext cx="3503993" cy="2669491"/>
              </a:xfrm>
              <a:prstGeom prst="rect">
                <a:avLst/>
              </a:prstGeom>
            </p:spPr>
          </p:pic>
          <p:sp>
            <p:nvSpPr>
              <p:cNvPr id="157" name="Freeform: Shape 156">
                <a:extLst>
                  <a:ext uri="{FF2B5EF4-FFF2-40B4-BE49-F238E27FC236}">
                    <a16:creationId xmlns:a16="http://schemas.microsoft.com/office/drawing/2014/main" id="{3791390B-EADA-42A0-8014-ABF7D0EDF526}"/>
                  </a:ext>
                </a:extLst>
              </p:cNvPr>
              <p:cNvSpPr/>
              <p:nvPr/>
            </p:nvSpPr>
            <p:spPr>
              <a:xfrm rot="20153197">
                <a:off x="6496390" y="4810373"/>
                <a:ext cx="213116" cy="1255622"/>
              </a:xfrm>
              <a:custGeom>
                <a:avLst/>
                <a:gdLst>
                  <a:gd name="connsiteX0" fmla="*/ 0 w 382336"/>
                  <a:gd name="connsiteY0" fmla="*/ 0 h 1319752"/>
                  <a:gd name="connsiteX1" fmla="*/ 358218 w 382336"/>
                  <a:gd name="connsiteY1" fmla="*/ 565608 h 1319752"/>
                  <a:gd name="connsiteX2" fmla="*/ 320511 w 382336"/>
                  <a:gd name="connsiteY2" fmla="*/ 1319752 h 1319752"/>
                </a:gdLst>
                <a:ahLst/>
                <a:cxnLst>
                  <a:cxn ang="0">
                    <a:pos x="connsiteX0" y="connsiteY0"/>
                  </a:cxn>
                  <a:cxn ang="0">
                    <a:pos x="connsiteX1" y="connsiteY1"/>
                  </a:cxn>
                  <a:cxn ang="0">
                    <a:pos x="connsiteX2" y="connsiteY2"/>
                  </a:cxn>
                </a:cxnLst>
                <a:rect l="l" t="t" r="r" b="b"/>
                <a:pathLst>
                  <a:path w="382336" h="1319752">
                    <a:moveTo>
                      <a:pt x="0" y="0"/>
                    </a:moveTo>
                    <a:cubicBezTo>
                      <a:pt x="152400" y="172824"/>
                      <a:pt x="304800" y="345649"/>
                      <a:pt x="358218" y="565608"/>
                    </a:cubicBezTo>
                    <a:cubicBezTo>
                      <a:pt x="411636" y="785567"/>
                      <a:pt x="366073" y="1052659"/>
                      <a:pt x="320511" y="1319752"/>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59" name="TextBox 158">
              <a:extLst>
                <a:ext uri="{FF2B5EF4-FFF2-40B4-BE49-F238E27FC236}">
                  <a16:creationId xmlns:a16="http://schemas.microsoft.com/office/drawing/2014/main" id="{C2AB5F20-4FF5-4276-BBDC-A864372C00D9}"/>
                </a:ext>
              </a:extLst>
            </p:cNvPr>
            <p:cNvSpPr txBox="1"/>
            <p:nvPr/>
          </p:nvSpPr>
          <p:spPr>
            <a:xfrm>
              <a:off x="4666124" y="909115"/>
              <a:ext cx="433767" cy="461665"/>
            </a:xfrm>
            <a:prstGeom prst="rect">
              <a:avLst/>
            </a:prstGeom>
            <a:noFill/>
          </p:spPr>
          <p:txBody>
            <a:bodyPr wrap="square" rtlCol="0">
              <a:spAutoFit/>
            </a:bodyPr>
            <a:lstStyle/>
            <a:p>
              <a:pPr algn="ctr"/>
              <a:r>
                <a:rPr lang="en-US" sz="2400" dirty="0">
                  <a:solidFill>
                    <a:prstClr val="black"/>
                  </a:solidFill>
                  <a:latin typeface="Calibri" panose="020F0502020204030204"/>
                </a:rPr>
                <a:t>E</a:t>
              </a:r>
              <a:endParaRPr lang="en-IN" sz="2400"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925413EC-1D34-4A26-9FF9-8337E6558209}"/>
                    </a:ext>
                  </a:extLst>
                </p:cNvPr>
                <p:cNvSpPr txBox="1"/>
                <p:nvPr/>
              </p:nvSpPr>
              <p:spPr>
                <a:xfrm rot="19862597">
                  <a:off x="5196220" y="2017002"/>
                  <a:ext cx="28239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solidFill>
                              <a:prstClr val="black"/>
                            </a:solidFill>
                            <a:latin typeface="Cambria Math" panose="02040503050406030204" pitchFamily="18" charset="0"/>
                          </a:rPr>
                          <m:t>𝜃</m:t>
                        </m:r>
                      </m:oMath>
                    </m:oMathPara>
                  </a14:m>
                  <a:endParaRPr lang="en-IN" sz="2400" dirty="0">
                    <a:solidFill>
                      <a:prstClr val="black"/>
                    </a:solidFill>
                    <a:latin typeface="Calibri" panose="020F0502020204030204"/>
                  </a:endParaRPr>
                </a:p>
              </p:txBody>
            </p:sp>
          </mc:Choice>
          <mc:Fallback xmlns="">
            <p:sp>
              <p:nvSpPr>
                <p:cNvPr id="160" name="TextBox 159">
                  <a:extLst>
                    <a:ext uri="{FF2B5EF4-FFF2-40B4-BE49-F238E27FC236}">
                      <a16:creationId xmlns:a16="http://schemas.microsoft.com/office/drawing/2014/main" id="{925413EC-1D34-4A26-9FF9-8337E6558209}"/>
                    </a:ext>
                  </a:extLst>
                </p:cNvPr>
                <p:cNvSpPr txBox="1">
                  <a:spLocks noRot="1" noChangeAspect="1" noMove="1" noResize="1" noEditPoints="1" noAdjustHandles="1" noChangeArrowheads="1" noChangeShapeType="1" noTextEdit="1"/>
                </p:cNvSpPr>
                <p:nvPr/>
              </p:nvSpPr>
              <p:spPr>
                <a:xfrm rot="19862597">
                  <a:off x="5196220" y="2017002"/>
                  <a:ext cx="282391" cy="461665"/>
                </a:xfrm>
                <a:prstGeom prst="rect">
                  <a:avLst/>
                </a:prstGeom>
                <a:blipFill>
                  <a:blip r:embed="rId14"/>
                  <a:stretch>
                    <a:fillRect l="-7595"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18E1CAA1-3B2B-411F-AD1E-081684E91A81}"/>
                    </a:ext>
                  </a:extLst>
                </p:cNvPr>
                <p:cNvSpPr txBox="1"/>
                <p:nvPr/>
              </p:nvSpPr>
              <p:spPr>
                <a:xfrm rot="4897159">
                  <a:off x="7209746" y="1992757"/>
                  <a:ext cx="46102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i="1" dirty="0">
                            <a:solidFill>
                              <a:prstClr val="black"/>
                            </a:solidFill>
                            <a:latin typeface="Cambria Math" panose="02040503050406030204" pitchFamily="18" charset="0"/>
                            <a:ea typeface="Cambria Math" panose="02040503050406030204" pitchFamily="18" charset="0"/>
                          </a:rPr>
                          <m:t>𝜑</m:t>
                        </m:r>
                      </m:oMath>
                    </m:oMathPara>
                  </a14:m>
                  <a:endParaRPr lang="en-IN" sz="2400" dirty="0">
                    <a:solidFill>
                      <a:prstClr val="black"/>
                    </a:solidFill>
                    <a:latin typeface="Calibri" panose="020F0502020204030204"/>
                  </a:endParaRPr>
                </a:p>
              </p:txBody>
            </p:sp>
          </mc:Choice>
          <mc:Fallback xmlns="">
            <p:sp>
              <p:nvSpPr>
                <p:cNvPr id="161" name="TextBox 160">
                  <a:extLst>
                    <a:ext uri="{FF2B5EF4-FFF2-40B4-BE49-F238E27FC236}">
                      <a16:creationId xmlns:a16="http://schemas.microsoft.com/office/drawing/2014/main" id="{18E1CAA1-3B2B-411F-AD1E-081684E91A81}"/>
                    </a:ext>
                  </a:extLst>
                </p:cNvPr>
                <p:cNvSpPr txBox="1">
                  <a:spLocks noRot="1" noChangeAspect="1" noMove="1" noResize="1" noEditPoints="1" noAdjustHandles="1" noChangeArrowheads="1" noChangeShapeType="1" noTextEdit="1"/>
                </p:cNvSpPr>
                <p:nvPr/>
              </p:nvSpPr>
              <p:spPr>
                <a:xfrm rot="4897159">
                  <a:off x="7209746" y="1992757"/>
                  <a:ext cx="461021" cy="461665"/>
                </a:xfrm>
                <a:prstGeom prst="rect">
                  <a:avLst/>
                </a:prstGeom>
                <a:blipFill>
                  <a:blip r:embed="rId15"/>
                  <a:stretch>
                    <a:fillRect l="-9195"/>
                  </a:stretch>
                </a:blipFill>
              </p:spPr>
              <p:txBody>
                <a:bodyPr/>
                <a:lstStyle/>
                <a:p>
                  <a:r>
                    <a:rPr lang="en-US">
                      <a:noFill/>
                    </a:rPr>
                    <a:t> </a:t>
                  </a:r>
                </a:p>
              </p:txBody>
            </p:sp>
          </mc:Fallback>
        </mc:AlternateContent>
      </p:grpSp>
      <p:pic>
        <p:nvPicPr>
          <p:cNvPr id="151" name="Picture 150">
            <a:extLst>
              <a:ext uri="{FF2B5EF4-FFF2-40B4-BE49-F238E27FC236}">
                <a16:creationId xmlns:a16="http://schemas.microsoft.com/office/drawing/2014/main" id="{9BB8C90E-7EE3-45A9-8F6A-89D1208C0412}"/>
              </a:ext>
            </a:extLst>
          </p:cNvPr>
          <p:cNvPicPr>
            <a:picLocks noChangeAspect="1"/>
          </p:cNvPicPr>
          <p:nvPr/>
        </p:nvPicPr>
        <p:blipFill rotWithShape="1">
          <a:blip r:embed="rId16"/>
          <a:srcRect l="4274" t="10272" r="1647"/>
          <a:stretch/>
        </p:blipFill>
        <p:spPr>
          <a:xfrm>
            <a:off x="8370951" y="652971"/>
            <a:ext cx="741572" cy="421936"/>
          </a:xfrm>
          <a:prstGeom prst="rect">
            <a:avLst/>
          </a:prstGeom>
        </p:spPr>
      </p:pic>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8EF2E50B-2F81-4AE2-A2A0-5A12C58F9E53}"/>
                  </a:ext>
                </a:extLst>
              </p:cNvPr>
              <p:cNvSpPr txBox="1"/>
              <p:nvPr/>
            </p:nvSpPr>
            <p:spPr>
              <a:xfrm>
                <a:off x="150157" y="915759"/>
                <a:ext cx="4796350" cy="1181670"/>
              </a:xfrm>
              <a:prstGeom prst="rect">
                <a:avLst/>
              </a:prstGeom>
              <a:solidFill>
                <a:schemeClr val="accent1">
                  <a:lumMod val="20000"/>
                  <a:lumOff val="80000"/>
                </a:schemeClr>
              </a:solidFill>
            </p:spPr>
            <p:txBody>
              <a:bodyPr wrap="square" rtlCol="0">
                <a:spAutoFit/>
              </a:bodyPr>
              <a:lstStyle/>
              <a:p>
                <a:pPr algn="r"/>
                <a14:m>
                  <m:oMathPara xmlns:m="http://schemas.openxmlformats.org/officeDocument/2006/math">
                    <m:oMathParaPr>
                      <m:jc m:val="left"/>
                    </m:oMathParaPr>
                    <m:oMath xmlns:m="http://schemas.openxmlformats.org/officeDocument/2006/math">
                      <m:sSub>
                        <m:sSubPr>
                          <m:ctrlPr>
                            <a:rPr lang="en-IN" sz="2400" i="1" dirty="0" smtClean="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𝐸</m:t>
                          </m:r>
                        </m:e>
                        <m:sub>
                          <m:r>
                            <a:rPr lang="en-US" sz="2400" b="0" i="1" dirty="0" smtClean="0">
                              <a:solidFill>
                                <a:schemeClr val="tx1"/>
                              </a:solidFill>
                              <a:latin typeface="Cambria Math" panose="02040503050406030204" pitchFamily="18" charset="0"/>
                            </a:rPr>
                            <m:t>𝑠h𝑎𝑝𝑒</m:t>
                          </m:r>
                        </m:sub>
                      </m:sSub>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𝜃</m:t>
                          </m:r>
                          <m:r>
                            <a:rPr lang="en-IN" sz="2400" i="0" dirty="0">
                              <a:solidFill>
                                <a:schemeClr val="tx1"/>
                              </a:solidFill>
                              <a:latin typeface="Cambria Math" panose="02040503050406030204" pitchFamily="18" charset="0"/>
                            </a:rPr>
                            <m:t>,</m:t>
                          </m:r>
                          <m:r>
                            <a:rPr lang="el-GR" sz="2400" i="1" dirty="0">
                              <a:latin typeface="Cambria Math" panose="02040503050406030204" pitchFamily="18" charset="0"/>
                              <a:ea typeface="Cambria Math" panose="02040503050406030204" pitchFamily="18" charset="0"/>
                              <a:cs typeface="Arial" panose="020B0604020202020204" pitchFamily="34" charset="0"/>
                            </a:rPr>
                            <m:t>𝜑</m:t>
                          </m:r>
                        </m:e>
                      </m:d>
                      <m:r>
                        <a:rPr lang="en-IN" sz="2400" i="0" dirty="0">
                          <a:solidFill>
                            <a:schemeClr val="tx1"/>
                          </a:solidFill>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Sub>
                        <m:sSubPr>
                          <m:ctrlPr>
                            <a:rPr lang="en-IN" sz="2400" i="1" dirty="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r>
                            <a:rPr lang="en-IN" sz="2400" b="0" i="0" dirty="0" smtClean="0">
                              <a:solidFill>
                                <a:schemeClr val="tx1"/>
                              </a:solidFill>
                              <a:latin typeface="Cambria Math" panose="02040503050406030204" pitchFamily="18" charset="0"/>
                            </a:rPr>
                            <m:t> </m:t>
                          </m:r>
                        </m:sub>
                      </m:sSub>
                      <m:sSub>
                        <m:sSubPr>
                          <m:ctrlPr>
                            <a:rPr lang="en-IN"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𝑀</m:t>
                          </m:r>
                        </m:e>
                        <m:sub>
                          <m:r>
                            <a:rPr lang="en-US" sz="2400" b="0" i="1" dirty="0" smtClean="0">
                              <a:solidFill>
                                <a:schemeClr val="tx1"/>
                              </a:solidFill>
                              <a:latin typeface="Cambria Math" panose="02040503050406030204" pitchFamily="18" charset="0"/>
                            </a:rPr>
                            <m:t>𝑠</m:t>
                          </m:r>
                        </m:sub>
                      </m:sSub>
                      <m:d>
                        <m:dPr>
                          <m:begChr m:val="["/>
                          <m:endChr m:val="]"/>
                          <m:ctrlPr>
                            <a:rPr lang="en-US" sz="2400" b="0" i="1" dirty="0" smtClean="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r>
                            <a:rPr lang="en-US" sz="2400" b="0" i="1" dirty="0" smtClean="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𝑑</m:t>
                              </m:r>
                            </m:sub>
                          </m:sSub>
                          <m:sSup>
                            <m:sSupPr>
                              <m:ctrlPr>
                                <a:rPr lang="en-US" sz="2400" i="1" dirty="0">
                                  <a:solidFill>
                                    <a:schemeClr val="tx1"/>
                                  </a:solidFill>
                                  <a:latin typeface="Cambria Math" panose="02040503050406030204" pitchFamily="18" charset="0"/>
                                </a:rPr>
                              </m:ctrlPr>
                            </m:sSupPr>
                            <m:e>
                              <m:r>
                                <a:rPr lang="en-US" sz="2400" i="1" dirty="0">
                                  <a:solidFill>
                                    <a:schemeClr val="tx1"/>
                                  </a:solidFill>
                                  <a:latin typeface="Cambria Math" panose="02040503050406030204" pitchFamily="18" charset="0"/>
                                </a:rPr>
                                <m:t>𝐶𝑜𝑠</m:t>
                              </m:r>
                            </m:e>
                            <m:sup>
                              <m:r>
                                <a:rPr lang="en-US" sz="2400" i="1" dirty="0">
                                  <a:solidFill>
                                    <a:schemeClr val="tx1"/>
                                  </a:solidFill>
                                  <a:latin typeface="Cambria Math" panose="02040503050406030204" pitchFamily="18" charset="0"/>
                                </a:rPr>
                                <m:t>2</m:t>
                              </m:r>
                            </m:sup>
                          </m:sSup>
                          <m:r>
                            <a:rPr lang="el-GR" sz="2400" i="1" dirty="0">
                              <a:latin typeface="Cambria Math" panose="02040503050406030204" pitchFamily="18" charset="0"/>
                              <a:ea typeface="Cambria Math" panose="02040503050406030204" pitchFamily="18" charset="0"/>
                              <a:cs typeface="Arial" panose="020B0604020202020204" pitchFamily="34" charset="0"/>
                            </a:rPr>
                            <m:t>𝜑</m:t>
                          </m:r>
                        </m:e>
                      </m:d>
                      <m:r>
                        <a:rPr lang="en-US" sz="2400" b="0" i="1" dirty="0" smtClean="0">
                          <a:solidFill>
                            <a:schemeClr val="tx1"/>
                          </a:solidFill>
                          <a:latin typeface="Cambria Math" panose="02040503050406030204" pitchFamily="18" charset="0"/>
                          <a:ea typeface="Cambria Math" panose="02040503050406030204" pitchFamily="18" charset="0"/>
                        </a:rPr>
                        <m:t> </m:t>
                      </m:r>
                      <m:r>
                        <a:rPr lang="en-IN" sz="2400" i="1" dirty="0">
                          <a:solidFill>
                            <a:schemeClr val="tx1"/>
                          </a:solidFill>
                          <a:latin typeface="Cambria Math" panose="02040503050406030204" pitchFamily="18" charset="0"/>
                        </a:rPr>
                        <m:t>𝛺</m:t>
                      </m:r>
                      <m:sSup>
                        <m:sSupPr>
                          <m:ctrlPr>
                            <a:rPr lang="en-US" sz="2400" i="1" dirty="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𝑆𝑖𝑛</m:t>
                          </m:r>
                        </m:e>
                        <m:sup>
                          <m:r>
                            <a:rPr lang="en-US"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𝜃</m:t>
                      </m:r>
                    </m:oMath>
                  </m:oMathPara>
                </a14:m>
                <a:endParaRPr lang="en-IN" sz="2400" dirty="0">
                  <a:solidFill>
                    <a:schemeClr val="tx1"/>
                  </a:solidFill>
                  <a:latin typeface="+mn-lt"/>
                  <a:cs typeface="Arial" panose="020B0604020202020204" pitchFamily="34" charset="0"/>
                </a:endParaRPr>
              </a:p>
            </p:txBody>
          </p:sp>
        </mc:Choice>
        <mc:Fallback xmlns="">
          <p:sp>
            <p:nvSpPr>
              <p:cNvPr id="152" name="TextBox 151">
                <a:extLst>
                  <a:ext uri="{FF2B5EF4-FFF2-40B4-BE49-F238E27FC236}">
                    <a16:creationId xmlns:a16="http://schemas.microsoft.com/office/drawing/2014/main" id="{8EF2E50B-2F81-4AE2-A2A0-5A12C58F9E53}"/>
                  </a:ext>
                </a:extLst>
              </p:cNvPr>
              <p:cNvSpPr txBox="1">
                <a:spLocks noRot="1" noChangeAspect="1" noMove="1" noResize="1" noEditPoints="1" noAdjustHandles="1" noChangeArrowheads="1" noChangeShapeType="1" noTextEdit="1"/>
              </p:cNvSpPr>
              <p:nvPr/>
            </p:nvSpPr>
            <p:spPr>
              <a:xfrm>
                <a:off x="150157" y="915759"/>
                <a:ext cx="4796350" cy="1181670"/>
              </a:xfrm>
              <a:prstGeom prst="rect">
                <a:avLst/>
              </a:prstGeom>
              <a:blipFill>
                <a:blip r:embed="rId17"/>
                <a:stretch>
                  <a:fillRect l="-382"/>
                </a:stretch>
              </a:blipFill>
            </p:spPr>
            <p:txBody>
              <a:bodyPr/>
              <a:lstStyle/>
              <a:p>
                <a:r>
                  <a:rPr lang="en-US">
                    <a:noFill/>
                  </a:rPr>
                  <a:t> </a:t>
                </a:r>
              </a:p>
            </p:txBody>
          </p:sp>
        </mc:Fallback>
      </mc:AlternateContent>
    </p:spTree>
    <p:extLst>
      <p:ext uri="{BB962C8B-B14F-4D97-AF65-F5344CB8AC3E}">
        <p14:creationId xmlns:p14="http://schemas.microsoft.com/office/powerpoint/2010/main" val="206209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47" grpId="0" animBg="1"/>
      <p:bldP spid="52" grpId="0" animBg="1"/>
      <p:bldP spid="1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B73B-AA19-4FAE-9FFA-E89ADF7C20AA}"/>
              </a:ext>
            </a:extLst>
          </p:cNvPr>
          <p:cNvSpPr>
            <a:spLocks noGrp="1"/>
          </p:cNvSpPr>
          <p:nvPr>
            <p:ph type="title"/>
          </p:nvPr>
        </p:nvSpPr>
        <p:spPr/>
        <p:txBody>
          <a:bodyPr/>
          <a:lstStyle/>
          <a:p>
            <a:r>
              <a:rPr lang="en-US" dirty="0"/>
              <a:t>Current dipole</a:t>
            </a:r>
          </a:p>
        </p:txBody>
      </p:sp>
      <p:sp>
        <p:nvSpPr>
          <p:cNvPr id="3" name="Content Placeholder 2">
            <a:extLst>
              <a:ext uri="{FF2B5EF4-FFF2-40B4-BE49-F238E27FC236}">
                <a16:creationId xmlns:a16="http://schemas.microsoft.com/office/drawing/2014/main" id="{9B10DBBB-0F4C-494A-8B30-D37627B22B0F}"/>
              </a:ext>
            </a:extLst>
          </p:cNvPr>
          <p:cNvSpPr>
            <a:spLocks noGrp="1"/>
          </p:cNvSpPr>
          <p:nvPr>
            <p:ph idx="1"/>
          </p:nvPr>
        </p:nvSpPr>
        <p:spPr/>
        <p:txBody>
          <a:bodyPr/>
          <a:lstStyle/>
          <a:p>
            <a:r>
              <a:rPr lang="en-US" dirty="0"/>
              <a:t>Point charge is a charge located in single point in space</a:t>
            </a:r>
          </a:p>
        </p:txBody>
      </p:sp>
      <p:sp>
        <p:nvSpPr>
          <p:cNvPr id="4" name="Date Placeholder 3">
            <a:extLst>
              <a:ext uri="{FF2B5EF4-FFF2-40B4-BE49-F238E27FC236}">
                <a16:creationId xmlns:a16="http://schemas.microsoft.com/office/drawing/2014/main" id="{D7E29EE1-0390-4E75-B372-0AB4D379AFFF}"/>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70029045-AB64-46EE-9837-0A10F0C3A465}"/>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C57D46B2-08C7-4BB1-9E7D-84917A530870}"/>
              </a:ext>
            </a:extLst>
          </p:cNvPr>
          <p:cNvSpPr>
            <a:spLocks noGrp="1"/>
          </p:cNvSpPr>
          <p:nvPr>
            <p:ph type="sldNum" sz="quarter" idx="12"/>
          </p:nvPr>
        </p:nvSpPr>
        <p:spPr/>
        <p:txBody>
          <a:bodyPr/>
          <a:lstStyle/>
          <a:p>
            <a:fld id="{ABF20D17-0043-4445-9B8B-9F103D2306E2}" type="slidenum">
              <a:rPr lang="en-IN" smtClean="0"/>
              <a:pPr/>
              <a:t>5</a:t>
            </a:fld>
            <a:endParaRPr lang="en-IN" dirty="0"/>
          </a:p>
        </p:txBody>
      </p:sp>
    </p:spTree>
    <p:extLst>
      <p:ext uri="{BB962C8B-B14F-4D97-AF65-F5344CB8AC3E}">
        <p14:creationId xmlns:p14="http://schemas.microsoft.com/office/powerpoint/2010/main" val="9575109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8BE8-5C9F-44F9-A75F-049E9AEAC9B1}"/>
              </a:ext>
            </a:extLst>
          </p:cNvPr>
          <p:cNvSpPr>
            <a:spLocks noGrp="1"/>
          </p:cNvSpPr>
          <p:nvPr>
            <p:ph type="title"/>
          </p:nvPr>
        </p:nvSpPr>
        <p:spPr/>
        <p:txBody>
          <a:bodyPr/>
          <a:lstStyle/>
          <a:p>
            <a:r>
              <a:rPr lang="en-US" dirty="0"/>
              <a:t>VSM: Out-of-plane rotation</a:t>
            </a:r>
          </a:p>
        </p:txBody>
      </p:sp>
      <p:sp>
        <p:nvSpPr>
          <p:cNvPr id="4" name="Date Placeholder 3">
            <a:extLst>
              <a:ext uri="{FF2B5EF4-FFF2-40B4-BE49-F238E27FC236}">
                <a16:creationId xmlns:a16="http://schemas.microsoft.com/office/drawing/2014/main" id="{8CA9E8D4-49A5-4519-8982-2740C37F743F}"/>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040FF859-3F2B-4F0D-AC60-276CA2942E71}"/>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C380FF5F-56F6-44CF-B487-561002FEF1E8}"/>
              </a:ext>
            </a:extLst>
          </p:cNvPr>
          <p:cNvSpPr>
            <a:spLocks noGrp="1"/>
          </p:cNvSpPr>
          <p:nvPr>
            <p:ph type="sldNum" sz="quarter" idx="12"/>
          </p:nvPr>
        </p:nvSpPr>
        <p:spPr/>
        <p:txBody>
          <a:bodyPr/>
          <a:lstStyle/>
          <a:p>
            <a:fld id="{ABF20D17-0043-4445-9B8B-9F103D2306E2}" type="slidenum">
              <a:rPr lang="en-IN" smtClean="0"/>
              <a:pPr/>
              <a:t>50</a:t>
            </a:fld>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E64F81-6219-4A58-B783-0B5C4D5BFB15}"/>
                  </a:ext>
                </a:extLst>
              </p:cNvPr>
              <p:cNvSpPr txBox="1"/>
              <p:nvPr/>
            </p:nvSpPr>
            <p:spPr>
              <a:xfrm>
                <a:off x="1887776" y="5692821"/>
                <a:ext cx="3695907" cy="830997"/>
              </a:xfrm>
              <a:prstGeom prst="rect">
                <a:avLst/>
              </a:prstGeom>
              <a:solidFill>
                <a:schemeClr val="accent1">
                  <a:lumMod val="20000"/>
                  <a:lumOff val="80000"/>
                </a:schemeClr>
              </a:solidFill>
            </p:spPr>
            <p:txBody>
              <a:bodyPr wrap="square" rtlCol="0">
                <a:spAutoFit/>
              </a:bodyPr>
              <a:lstStyle/>
              <a:p>
                <a:pPr algn="ctr"/>
                <a:r>
                  <a:rPr lang="en-US" sz="2400" dirty="0">
                    <a:solidFill>
                      <a:schemeClr val="tx1"/>
                    </a:solidFill>
                    <a:latin typeface="Calibri" panose="020F0502020204030204"/>
                  </a:rPr>
                  <a:t>For </a:t>
                </a:r>
                <a14:m>
                  <m:oMath xmlns:m="http://schemas.openxmlformats.org/officeDocument/2006/math">
                    <m:r>
                      <a:rPr lang="en-US" sz="2400" b="0" i="1" dirty="0">
                        <a:solidFill>
                          <a:schemeClr val="tx1"/>
                        </a:solidFill>
                        <a:latin typeface="Cambria Math" panose="02040503050406030204" pitchFamily="18" charset="0"/>
                      </a:rPr>
                      <m:t>𝜃</m:t>
                    </m:r>
                  </m:oMath>
                </a14:m>
                <a:r>
                  <a:rPr lang="en-US" sz="2400" dirty="0">
                    <a:solidFill>
                      <a:schemeClr val="tx1"/>
                    </a:solidFill>
                    <a:latin typeface="Calibri" panose="020F0502020204030204"/>
                  </a:rPr>
                  <a:t> rotation, tilt the sample by using glass pieces</a:t>
                </a:r>
                <a:endParaRPr lang="en-IN" sz="2400" dirty="0">
                  <a:solidFill>
                    <a:schemeClr val="tx1"/>
                  </a:solidFill>
                  <a:latin typeface="Calibri" panose="020F0502020204030204"/>
                </a:endParaRPr>
              </a:p>
            </p:txBody>
          </p:sp>
        </mc:Choice>
        <mc:Fallback xmlns="">
          <p:sp>
            <p:nvSpPr>
              <p:cNvPr id="7" name="TextBox 6">
                <a:extLst>
                  <a:ext uri="{FF2B5EF4-FFF2-40B4-BE49-F238E27FC236}">
                    <a16:creationId xmlns:a16="http://schemas.microsoft.com/office/drawing/2014/main" id="{03E64F81-6219-4A58-B783-0B5C4D5BFB15}"/>
                  </a:ext>
                </a:extLst>
              </p:cNvPr>
              <p:cNvSpPr txBox="1">
                <a:spLocks noRot="1" noChangeAspect="1" noMove="1" noResize="1" noEditPoints="1" noAdjustHandles="1" noChangeArrowheads="1" noChangeShapeType="1" noTextEdit="1"/>
              </p:cNvSpPr>
              <p:nvPr/>
            </p:nvSpPr>
            <p:spPr>
              <a:xfrm>
                <a:off x="1887776" y="5692821"/>
                <a:ext cx="3695907" cy="830997"/>
              </a:xfrm>
              <a:prstGeom prst="rect">
                <a:avLst/>
              </a:prstGeom>
              <a:blipFill>
                <a:blip r:embed="rId2"/>
                <a:stretch>
                  <a:fillRect l="-2475" t="-5882" r="-2145"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9CFD86-F254-4AC1-B30E-1C2FE7265693}"/>
                  </a:ext>
                </a:extLst>
              </p:cNvPr>
              <p:cNvSpPr txBox="1"/>
              <p:nvPr/>
            </p:nvSpPr>
            <p:spPr>
              <a:xfrm>
                <a:off x="6196577" y="5693094"/>
                <a:ext cx="2510431" cy="830997"/>
              </a:xfrm>
              <a:prstGeom prst="rect">
                <a:avLst/>
              </a:prstGeom>
              <a:solidFill>
                <a:schemeClr val="accent2">
                  <a:lumMod val="20000"/>
                  <a:lumOff val="80000"/>
                </a:schemeClr>
              </a:solidFill>
            </p:spPr>
            <p:txBody>
              <a:bodyPr wrap="square" rtlCol="0">
                <a:spAutoFit/>
              </a:bodyPr>
              <a:lstStyle/>
              <a:p>
                <a:pPr algn="ctr"/>
                <a:r>
                  <a:rPr lang="en-US" sz="2400" dirty="0">
                    <a:solidFill>
                      <a:schemeClr val="tx1"/>
                    </a:solidFill>
                    <a:latin typeface="Calibri" panose="020F0502020204030204"/>
                  </a:rPr>
                  <a:t>For </a:t>
                </a:r>
                <a14:m>
                  <m:oMath xmlns:m="http://schemas.openxmlformats.org/officeDocument/2006/math">
                    <m:r>
                      <a:rPr lang="en-IN" sz="2400" i="1" dirty="0">
                        <a:solidFill>
                          <a:prstClr val="black"/>
                        </a:solidFill>
                        <a:latin typeface="Cambria Math" panose="02040503050406030204" pitchFamily="18" charset="0"/>
                        <a:ea typeface="Cambria Math" panose="02040503050406030204" pitchFamily="18" charset="0"/>
                      </a:rPr>
                      <m:t>𝜑</m:t>
                    </m:r>
                    <m:r>
                      <a:rPr lang="en-US" sz="2400" b="0" i="1" dirty="0" smtClean="0">
                        <a:solidFill>
                          <a:prstClr val="black"/>
                        </a:solidFill>
                        <a:latin typeface="Cambria Math" panose="02040503050406030204" pitchFamily="18" charset="0"/>
                        <a:ea typeface="Cambria Math" panose="02040503050406030204" pitchFamily="18" charset="0"/>
                      </a:rPr>
                      <m:t> </m:t>
                    </m:r>
                  </m:oMath>
                </a14:m>
                <a:r>
                  <a:rPr lang="en-US" sz="2400" dirty="0">
                    <a:solidFill>
                      <a:schemeClr val="tx1"/>
                    </a:solidFill>
                    <a:latin typeface="Calibri" panose="020F0502020204030204"/>
                  </a:rPr>
                  <a:t>rotation,</a:t>
                </a:r>
              </a:p>
              <a:p>
                <a:pPr algn="ctr"/>
                <a:r>
                  <a:rPr lang="en-US" sz="2400" dirty="0">
                    <a:solidFill>
                      <a:schemeClr val="tx1"/>
                    </a:solidFill>
                    <a:latin typeface="Calibri" panose="020F0502020204030204"/>
                  </a:rPr>
                  <a:t>rotate sample </a:t>
                </a:r>
                <a:endParaRPr lang="en-IN" sz="2400" dirty="0">
                  <a:solidFill>
                    <a:schemeClr val="tx1"/>
                  </a:solidFill>
                  <a:latin typeface="Calibri" panose="020F0502020204030204"/>
                </a:endParaRPr>
              </a:p>
            </p:txBody>
          </p:sp>
        </mc:Choice>
        <mc:Fallback xmlns="">
          <p:sp>
            <p:nvSpPr>
              <p:cNvPr id="8" name="TextBox 7">
                <a:extLst>
                  <a:ext uri="{FF2B5EF4-FFF2-40B4-BE49-F238E27FC236}">
                    <a16:creationId xmlns:a16="http://schemas.microsoft.com/office/drawing/2014/main" id="{359CFD86-F254-4AC1-B30E-1C2FE7265693}"/>
                  </a:ext>
                </a:extLst>
              </p:cNvPr>
              <p:cNvSpPr txBox="1">
                <a:spLocks noRot="1" noChangeAspect="1" noMove="1" noResize="1" noEditPoints="1" noAdjustHandles="1" noChangeArrowheads="1" noChangeShapeType="1" noTextEdit="1"/>
              </p:cNvSpPr>
              <p:nvPr/>
            </p:nvSpPr>
            <p:spPr>
              <a:xfrm>
                <a:off x="6196577" y="5693094"/>
                <a:ext cx="2510431" cy="830997"/>
              </a:xfrm>
              <a:prstGeom prst="rect">
                <a:avLst/>
              </a:prstGeom>
              <a:blipFill>
                <a:blip r:embed="rId3"/>
                <a:stretch>
                  <a:fillRect t="-58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4D03C6-C5B1-4F28-B87C-D968C831B784}"/>
                  </a:ext>
                </a:extLst>
              </p:cNvPr>
              <p:cNvSpPr txBox="1"/>
              <p:nvPr/>
            </p:nvSpPr>
            <p:spPr>
              <a:xfrm>
                <a:off x="6856498" y="2826041"/>
                <a:ext cx="2219375" cy="461665"/>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solidFill>
                            <a:prstClr val="black"/>
                          </a:solidFill>
                          <a:latin typeface="Cambria Math" panose="02040503050406030204" pitchFamily="18" charset="0"/>
                        </a:rPr>
                        <m:t>0</m:t>
                      </m:r>
                      <m:r>
                        <a:rPr lang="en-US" sz="2400" i="1" baseline="30000" dirty="0">
                          <a:solidFill>
                            <a:prstClr val="black"/>
                          </a:solidFill>
                          <a:latin typeface="Cambria Math" panose="02040503050406030204" pitchFamily="18" charset="0"/>
                        </a:rPr>
                        <m:t>𝑜</m:t>
                      </m:r>
                      <m:r>
                        <a:rPr lang="en-US" sz="2400" i="1" dirty="0">
                          <a:solidFill>
                            <a:prstClr val="black"/>
                          </a:solidFill>
                          <a:latin typeface="Cambria Math" panose="02040503050406030204" pitchFamily="18" charset="0"/>
                        </a:rPr>
                        <m:t>≤</m:t>
                      </m:r>
                      <m:r>
                        <a:rPr lang="en-IN" sz="2400" i="1" dirty="0">
                          <a:solidFill>
                            <a:prstClr val="black"/>
                          </a:solidFill>
                          <a:latin typeface="Cambria Math" panose="02040503050406030204" pitchFamily="18" charset="0"/>
                          <a:ea typeface="Cambria Math" panose="02040503050406030204" pitchFamily="18" charset="0"/>
                        </a:rPr>
                        <m:t>𝜑</m:t>
                      </m:r>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panose="02040503050406030204" pitchFamily="18" charset="0"/>
                            </a:rPr>
                          </m:ctrlPr>
                        </m:sSupPr>
                        <m:e>
                          <m:r>
                            <a:rPr lang="en-IN" sz="2400" i="1" dirty="0">
                              <a:solidFill>
                                <a:prstClr val="black"/>
                              </a:solidFill>
                              <a:latin typeface="Cambria Math" panose="02040503050406030204" pitchFamily="18" charset="0"/>
                            </a:rPr>
                            <m:t>36</m:t>
                          </m:r>
                          <m:r>
                            <a:rPr lang="en-US" sz="2400" i="1" dirty="0">
                              <a:solidFill>
                                <a:prstClr val="black"/>
                              </a:solidFill>
                              <a:latin typeface="Cambria Math" panose="02040503050406030204" pitchFamily="18" charset="0"/>
                            </a:rPr>
                            <m:t>0</m:t>
                          </m:r>
                        </m:e>
                        <m:sup>
                          <m:r>
                            <a:rPr lang="en-US" sz="2400" i="1" dirty="0">
                              <a:solidFill>
                                <a:prstClr val="black"/>
                              </a:solidFill>
                              <a:latin typeface="Cambria Math" panose="02040503050406030204" pitchFamily="18" charset="0"/>
                            </a:rPr>
                            <m:t>𝑜</m:t>
                          </m:r>
                        </m:sup>
                      </m:sSup>
                      <m:r>
                        <a:rPr lang="en-US" sz="2400" i="1" dirty="0">
                          <a:solidFill>
                            <a:prstClr val="black"/>
                          </a:solidFill>
                          <a:latin typeface="Cambria Math" panose="02040503050406030204" pitchFamily="18" charset="0"/>
                        </a:rPr>
                        <m:t> </m:t>
                      </m:r>
                    </m:oMath>
                  </m:oMathPara>
                </a14:m>
                <a:endParaRPr lang="en-IN" sz="2400" dirty="0">
                  <a:solidFill>
                    <a:prstClr val="black"/>
                  </a:solidFill>
                  <a:latin typeface="Calibri" panose="020F0502020204030204"/>
                </a:endParaRPr>
              </a:p>
            </p:txBody>
          </p:sp>
        </mc:Choice>
        <mc:Fallback xmlns="">
          <p:sp>
            <p:nvSpPr>
              <p:cNvPr id="10" name="TextBox 9">
                <a:extLst>
                  <a:ext uri="{FF2B5EF4-FFF2-40B4-BE49-F238E27FC236}">
                    <a16:creationId xmlns:a16="http://schemas.microsoft.com/office/drawing/2014/main" id="{FE4D03C6-C5B1-4F28-B87C-D968C831B784}"/>
                  </a:ext>
                </a:extLst>
              </p:cNvPr>
              <p:cNvSpPr txBox="1">
                <a:spLocks noRot="1" noChangeAspect="1" noMove="1" noResize="1" noEditPoints="1" noAdjustHandles="1" noChangeArrowheads="1" noChangeShapeType="1" noTextEdit="1"/>
              </p:cNvSpPr>
              <p:nvPr/>
            </p:nvSpPr>
            <p:spPr>
              <a:xfrm>
                <a:off x="6856498" y="2826041"/>
                <a:ext cx="2219375" cy="461665"/>
              </a:xfrm>
              <a:prstGeom prst="rect">
                <a:avLst/>
              </a:prstGeom>
              <a:blipFill>
                <a:blip r:embed="rId4"/>
                <a:stretch>
                  <a:fillRect l="-275"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965F71-8D88-4043-A865-E6CC9E8F67A7}"/>
                  </a:ext>
                </a:extLst>
              </p:cNvPr>
              <p:cNvSpPr txBox="1"/>
              <p:nvPr/>
            </p:nvSpPr>
            <p:spPr>
              <a:xfrm>
                <a:off x="1873889" y="2786562"/>
                <a:ext cx="1119323" cy="461665"/>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solidFill>
                            <a:prstClr val="black"/>
                          </a:solidFill>
                          <a:latin typeface="Cambria Math" panose="02040503050406030204" pitchFamily="18" charset="0"/>
                        </a:rPr>
                        <m:t>𝜃</m:t>
                      </m:r>
                      <m:r>
                        <a:rPr lang="en-US" sz="2400" i="1" dirty="0">
                          <a:solidFill>
                            <a:prstClr val="black"/>
                          </a:solidFill>
                          <a:latin typeface="Cambria Math" panose="02040503050406030204" pitchFamily="18" charset="0"/>
                        </a:rPr>
                        <m:t>=0</m:t>
                      </m:r>
                      <m:r>
                        <a:rPr lang="en-US" sz="2400" i="1" baseline="30000" dirty="0">
                          <a:solidFill>
                            <a:prstClr val="black"/>
                          </a:solidFill>
                          <a:latin typeface="Cambria Math" panose="02040503050406030204" pitchFamily="18" charset="0"/>
                        </a:rPr>
                        <m:t>𝑜</m:t>
                      </m:r>
                    </m:oMath>
                  </m:oMathPara>
                </a14:m>
                <a:endParaRPr lang="en-IN" sz="2400" dirty="0">
                  <a:solidFill>
                    <a:prstClr val="black"/>
                  </a:solidFill>
                  <a:latin typeface="Calibri" panose="020F0502020204030204"/>
                </a:endParaRPr>
              </a:p>
            </p:txBody>
          </p:sp>
        </mc:Choice>
        <mc:Fallback xmlns="">
          <p:sp>
            <p:nvSpPr>
              <p:cNvPr id="11" name="TextBox 10">
                <a:extLst>
                  <a:ext uri="{FF2B5EF4-FFF2-40B4-BE49-F238E27FC236}">
                    <a16:creationId xmlns:a16="http://schemas.microsoft.com/office/drawing/2014/main" id="{AB965F71-8D88-4043-A865-E6CC9E8F67A7}"/>
                  </a:ext>
                </a:extLst>
              </p:cNvPr>
              <p:cNvSpPr txBox="1">
                <a:spLocks noRot="1" noChangeAspect="1" noMove="1" noResize="1" noEditPoints="1" noAdjustHandles="1" noChangeArrowheads="1" noChangeShapeType="1" noTextEdit="1"/>
              </p:cNvSpPr>
              <p:nvPr/>
            </p:nvSpPr>
            <p:spPr>
              <a:xfrm>
                <a:off x="1873889" y="2786562"/>
                <a:ext cx="1119323" cy="461665"/>
              </a:xfrm>
              <a:prstGeom prst="rect">
                <a:avLst/>
              </a:prstGeom>
              <a:blipFill>
                <a:blip r:embed="rId5"/>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A137D337-5160-4EE8-A532-34D78B9E4D8F}"/>
              </a:ext>
            </a:extLst>
          </p:cNvPr>
          <p:cNvGrpSpPr/>
          <p:nvPr/>
        </p:nvGrpSpPr>
        <p:grpSpPr>
          <a:xfrm>
            <a:off x="5613641" y="2815404"/>
            <a:ext cx="1600291" cy="2930880"/>
            <a:chOff x="4690534" y="1827076"/>
            <a:chExt cx="1600291" cy="2930879"/>
          </a:xfrm>
        </p:grpSpPr>
        <p:grpSp>
          <p:nvGrpSpPr>
            <p:cNvPr id="13" name="Group 12">
              <a:extLst>
                <a:ext uri="{FF2B5EF4-FFF2-40B4-BE49-F238E27FC236}">
                  <a16:creationId xmlns:a16="http://schemas.microsoft.com/office/drawing/2014/main" id="{E67DC70E-F502-48C6-A05E-A90E1257EEF1}"/>
                </a:ext>
              </a:extLst>
            </p:cNvPr>
            <p:cNvGrpSpPr/>
            <p:nvPr/>
          </p:nvGrpSpPr>
          <p:grpSpPr>
            <a:xfrm>
              <a:off x="4690534" y="1827076"/>
              <a:ext cx="1600291" cy="2779840"/>
              <a:chOff x="5453696" y="1835180"/>
              <a:chExt cx="1999640" cy="2926424"/>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D261D45-E6D1-41C5-8D94-90898B81378E}"/>
                      </a:ext>
                    </a:extLst>
                  </p:cNvPr>
                  <p:cNvSpPr txBox="1"/>
                  <p:nvPr/>
                </p:nvSpPr>
                <p:spPr>
                  <a:xfrm>
                    <a:off x="5590773" y="1835180"/>
                    <a:ext cx="1357183" cy="486009"/>
                  </a:xfrm>
                  <a:prstGeom prst="rect">
                    <a:avLst/>
                  </a:prstGeom>
                  <a:solidFill>
                    <a:schemeClr val="accent2">
                      <a:lumMod val="20000"/>
                      <a:lumOff val="8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i="1" dirty="0">
                              <a:solidFill>
                                <a:prstClr val="black"/>
                              </a:solidFill>
                              <a:latin typeface="Cambria Math" panose="02040503050406030204" pitchFamily="18" charset="0"/>
                              <a:ea typeface="Cambria Math" panose="02040503050406030204" pitchFamily="18" charset="0"/>
                            </a:rPr>
                            <m:t>𝜑</m:t>
                          </m:r>
                          <m:r>
                            <a:rPr lang="en-US" sz="2400" i="1" dirty="0">
                              <a:solidFill>
                                <a:prstClr val="black"/>
                              </a:solidFill>
                              <a:latin typeface="Cambria Math" panose="02040503050406030204" pitchFamily="18" charset="0"/>
                            </a:rPr>
                            <m:t>=0</m:t>
                          </m:r>
                          <m:r>
                            <a:rPr lang="en-US" sz="2400" i="1" baseline="30000" dirty="0">
                              <a:solidFill>
                                <a:prstClr val="black"/>
                              </a:solidFill>
                              <a:latin typeface="Cambria Math" panose="02040503050406030204" pitchFamily="18" charset="0"/>
                            </a:rPr>
                            <m:t>𝑜</m:t>
                          </m:r>
                        </m:oMath>
                      </m:oMathPara>
                    </a14:m>
                    <a:endParaRPr lang="en-IN" sz="2400" dirty="0">
                      <a:solidFill>
                        <a:prstClr val="black"/>
                      </a:solidFill>
                      <a:latin typeface="Calibri" panose="020F0502020204030204"/>
                    </a:endParaRPr>
                  </a:p>
                </p:txBody>
              </p:sp>
            </mc:Choice>
            <mc:Fallback xmlns="">
              <p:sp>
                <p:nvSpPr>
                  <p:cNvPr id="26" name="TextBox 25">
                    <a:extLst>
                      <a:ext uri="{FF2B5EF4-FFF2-40B4-BE49-F238E27FC236}">
                        <a16:creationId xmlns:a16="http://schemas.microsoft.com/office/drawing/2014/main" id="{CD261D45-E6D1-41C5-8D94-90898B81378E}"/>
                      </a:ext>
                    </a:extLst>
                  </p:cNvPr>
                  <p:cNvSpPr txBox="1">
                    <a:spLocks noRot="1" noChangeAspect="1" noMove="1" noResize="1" noEditPoints="1" noAdjustHandles="1" noChangeArrowheads="1" noChangeShapeType="1" noTextEdit="1"/>
                  </p:cNvSpPr>
                  <p:nvPr/>
                </p:nvSpPr>
                <p:spPr>
                  <a:xfrm>
                    <a:off x="5590773" y="1835180"/>
                    <a:ext cx="1357183" cy="486009"/>
                  </a:xfrm>
                  <a:prstGeom prst="rect">
                    <a:avLst/>
                  </a:prstGeom>
                  <a:blipFill>
                    <a:blip r:embed="rId6"/>
                    <a:stretch>
                      <a:fillRect l="-4494" b="-921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78C48360-7FAD-4618-A1B3-5F03DF5700F7}"/>
                  </a:ext>
                </a:extLst>
              </p:cNvPr>
              <p:cNvGrpSpPr/>
              <p:nvPr/>
            </p:nvGrpSpPr>
            <p:grpSpPr>
              <a:xfrm>
                <a:off x="5453696" y="2135640"/>
                <a:ext cx="1999640" cy="2625964"/>
                <a:chOff x="5569921" y="3089553"/>
                <a:chExt cx="1999640" cy="2625964"/>
              </a:xfrm>
            </p:grpSpPr>
            <p:grpSp>
              <p:nvGrpSpPr>
                <p:cNvPr id="28" name="Group 27">
                  <a:extLst>
                    <a:ext uri="{FF2B5EF4-FFF2-40B4-BE49-F238E27FC236}">
                      <a16:creationId xmlns:a16="http://schemas.microsoft.com/office/drawing/2014/main" id="{D7255905-5A39-484A-B2AB-EFDE2D348FAC}"/>
                    </a:ext>
                  </a:extLst>
                </p:cNvPr>
                <p:cNvGrpSpPr/>
                <p:nvPr/>
              </p:nvGrpSpPr>
              <p:grpSpPr>
                <a:xfrm>
                  <a:off x="6133280" y="3581839"/>
                  <a:ext cx="899675" cy="2133678"/>
                  <a:chOff x="2858596" y="3266098"/>
                  <a:chExt cx="928761" cy="2380327"/>
                </a:xfrm>
              </p:grpSpPr>
              <p:cxnSp>
                <p:nvCxnSpPr>
                  <p:cNvPr id="33" name="Straight Connector 32">
                    <a:extLst>
                      <a:ext uri="{FF2B5EF4-FFF2-40B4-BE49-F238E27FC236}">
                        <a16:creationId xmlns:a16="http://schemas.microsoft.com/office/drawing/2014/main" id="{FA232B8A-FCE1-4AB4-BA73-6753F1B8D979}"/>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11C0E2-FEA7-43DB-B452-BFE33F42C0D8}"/>
                      </a:ext>
                    </a:extLst>
                  </p:cNvPr>
                  <p:cNvCxnSpPr>
                    <a:cxnSpLocks/>
                  </p:cNvCxnSpPr>
                  <p:nvPr/>
                </p:nvCxnSpPr>
                <p:spPr>
                  <a:xfrm>
                    <a:off x="3773263" y="3266098"/>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01009C-739B-4A9F-BFC0-E8C1906D09E6}"/>
                      </a:ext>
                    </a:extLst>
                  </p:cNvPr>
                  <p:cNvCxnSpPr>
                    <a:cxnSpLocks/>
                  </p:cNvCxnSpPr>
                  <p:nvPr/>
                </p:nvCxnSpPr>
                <p:spPr>
                  <a:xfrm flipH="1">
                    <a:off x="2858596" y="3268941"/>
                    <a:ext cx="92876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90408BB2-E2C8-4CAF-B92A-2F2EF2F6312A}"/>
                    </a:ext>
                  </a:extLst>
                </p:cNvPr>
                <p:cNvSpPr txBox="1"/>
                <p:nvPr/>
              </p:nvSpPr>
              <p:spPr>
                <a:xfrm>
                  <a:off x="6177888" y="3089553"/>
                  <a:ext cx="230350" cy="486009"/>
                </a:xfrm>
                <a:prstGeom prst="rect">
                  <a:avLst/>
                </a:prstGeom>
                <a:noFill/>
              </p:spPr>
              <p:txBody>
                <a:bodyPr wrap="square" rtlCol="0">
                  <a:spAutoFit/>
                </a:bodyPr>
                <a:lstStyle/>
                <a:p>
                  <a:r>
                    <a:rPr lang="en-US" sz="2400" dirty="0">
                      <a:solidFill>
                        <a:prstClr val="black"/>
                      </a:solidFill>
                      <a:latin typeface="Calibri" panose="020F0502020204030204"/>
                    </a:rPr>
                    <a:t>y</a:t>
                  </a:r>
                  <a:endParaRPr lang="en-IN" sz="2400" dirty="0">
                    <a:solidFill>
                      <a:prstClr val="black"/>
                    </a:solidFill>
                    <a:latin typeface="Calibri" panose="020F0502020204030204"/>
                  </a:endParaRPr>
                </a:p>
              </p:txBody>
            </p:sp>
            <p:sp>
              <p:nvSpPr>
                <p:cNvPr id="30" name="TextBox 29">
                  <a:extLst>
                    <a:ext uri="{FF2B5EF4-FFF2-40B4-BE49-F238E27FC236}">
                      <a16:creationId xmlns:a16="http://schemas.microsoft.com/office/drawing/2014/main" id="{BE792067-2CE7-4EC8-B420-D858DBE93AB5}"/>
                    </a:ext>
                  </a:extLst>
                </p:cNvPr>
                <p:cNvSpPr txBox="1"/>
                <p:nvPr/>
              </p:nvSpPr>
              <p:spPr>
                <a:xfrm>
                  <a:off x="5569921" y="4864167"/>
                  <a:ext cx="230350" cy="486009"/>
                </a:xfrm>
                <a:prstGeom prst="rect">
                  <a:avLst/>
                </a:prstGeom>
                <a:noFill/>
              </p:spPr>
              <p:txBody>
                <a:bodyPr wrap="square" rtlCol="0">
                  <a:spAutoFit/>
                </a:bodyPr>
                <a:lstStyle/>
                <a:p>
                  <a:r>
                    <a:rPr lang="en-US" sz="2400" dirty="0">
                      <a:solidFill>
                        <a:prstClr val="black"/>
                      </a:solidFill>
                      <a:latin typeface="Calibri" panose="020F0502020204030204"/>
                    </a:rPr>
                    <a:t>z</a:t>
                  </a:r>
                  <a:endParaRPr lang="en-IN" sz="2400" dirty="0">
                    <a:solidFill>
                      <a:prstClr val="black"/>
                    </a:solidFill>
                    <a:latin typeface="Calibri" panose="020F0502020204030204"/>
                  </a:endParaRPr>
                </a:p>
              </p:txBody>
            </p:sp>
            <p:cxnSp>
              <p:nvCxnSpPr>
                <p:cNvPr id="31" name="Straight Connector 30">
                  <a:extLst>
                    <a:ext uri="{FF2B5EF4-FFF2-40B4-BE49-F238E27FC236}">
                      <a16:creationId xmlns:a16="http://schemas.microsoft.com/office/drawing/2014/main" id="{C5A3EF73-2C5A-4E5B-8B7D-8BA712C0CEA2}"/>
                    </a:ext>
                  </a:extLst>
                </p:cNvPr>
                <p:cNvCxnSpPr>
                  <a:cxnSpLocks/>
                </p:cNvCxnSpPr>
                <p:nvPr/>
              </p:nvCxnSpPr>
              <p:spPr>
                <a:xfrm flipH="1">
                  <a:off x="6125844" y="5712398"/>
                  <a:ext cx="89967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B3BEFB4-ECF5-47D8-8B6D-C9D805B4E75E}"/>
                    </a:ext>
                  </a:extLst>
                </p:cNvPr>
                <p:cNvSpPr txBox="1"/>
                <p:nvPr/>
              </p:nvSpPr>
              <p:spPr>
                <a:xfrm>
                  <a:off x="7289717" y="4550383"/>
                  <a:ext cx="279844" cy="486009"/>
                </a:xfrm>
                <a:prstGeom prst="rect">
                  <a:avLst/>
                </a:prstGeom>
                <a:noFill/>
              </p:spPr>
              <p:txBody>
                <a:bodyPr wrap="square" rtlCol="0">
                  <a:spAutoFit/>
                </a:bodyPr>
                <a:lstStyle/>
                <a:p>
                  <a:r>
                    <a:rPr lang="en-US" sz="2400" dirty="0">
                      <a:solidFill>
                        <a:prstClr val="black"/>
                      </a:solidFill>
                      <a:latin typeface="Calibri" panose="020F0502020204030204"/>
                    </a:rPr>
                    <a:t>x</a:t>
                  </a:r>
                  <a:endParaRPr lang="en-IN" sz="2400" dirty="0">
                    <a:solidFill>
                      <a:prstClr val="black"/>
                    </a:solidFill>
                    <a:latin typeface="Calibri" panose="020F0502020204030204"/>
                  </a:endParaRPr>
                </a:p>
              </p:txBody>
            </p:sp>
          </p:grpSp>
        </p:grpSp>
        <p:grpSp>
          <p:nvGrpSpPr>
            <p:cNvPr id="14" name="Group 13">
              <a:extLst>
                <a:ext uri="{FF2B5EF4-FFF2-40B4-BE49-F238E27FC236}">
                  <a16:creationId xmlns:a16="http://schemas.microsoft.com/office/drawing/2014/main" id="{0C89AA7B-5949-4296-89BC-AACD08BBF820}"/>
                </a:ext>
              </a:extLst>
            </p:cNvPr>
            <p:cNvGrpSpPr/>
            <p:nvPr/>
          </p:nvGrpSpPr>
          <p:grpSpPr>
            <a:xfrm>
              <a:off x="5857984" y="4039899"/>
              <a:ext cx="266286" cy="718056"/>
              <a:chOff x="7751599" y="1122188"/>
              <a:chExt cx="266286" cy="718056"/>
            </a:xfrm>
          </p:grpSpPr>
          <p:sp>
            <p:nvSpPr>
              <p:cNvPr id="23" name="Oval 22">
                <a:extLst>
                  <a:ext uri="{FF2B5EF4-FFF2-40B4-BE49-F238E27FC236}">
                    <a16:creationId xmlns:a16="http://schemas.microsoft.com/office/drawing/2014/main" id="{8C6815B6-EAA3-4AF9-9EAB-FE29463B27BB}"/>
                  </a:ext>
                </a:extLst>
              </p:cNvPr>
              <p:cNvSpPr/>
              <p:nvPr/>
            </p:nvSpPr>
            <p:spPr>
              <a:xfrm>
                <a:off x="7811106" y="1122188"/>
                <a:ext cx="206779" cy="2512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24" name="TextBox 23">
                <a:extLst>
                  <a:ext uri="{FF2B5EF4-FFF2-40B4-BE49-F238E27FC236}">
                    <a16:creationId xmlns:a16="http://schemas.microsoft.com/office/drawing/2014/main" id="{A2807970-FF9D-40D9-BF86-7A5D282C483D}"/>
                  </a:ext>
                </a:extLst>
              </p:cNvPr>
              <p:cNvSpPr txBox="1"/>
              <p:nvPr/>
            </p:nvSpPr>
            <p:spPr>
              <a:xfrm>
                <a:off x="7751599" y="1378579"/>
                <a:ext cx="168047" cy="461665"/>
              </a:xfrm>
              <a:prstGeom prst="rect">
                <a:avLst/>
              </a:prstGeom>
              <a:noFill/>
            </p:spPr>
            <p:txBody>
              <a:bodyPr wrap="square" rtlCol="0">
                <a:spAutoFit/>
              </a:bodyPr>
              <a:lstStyle/>
              <a:p>
                <a:r>
                  <a:rPr lang="en-US" sz="2400" dirty="0">
                    <a:solidFill>
                      <a:prstClr val="black"/>
                    </a:solidFill>
                    <a:latin typeface="Calibri" panose="020F0502020204030204"/>
                  </a:rPr>
                  <a:t>M</a:t>
                </a:r>
                <a:endParaRPr lang="en-IN" sz="2400" dirty="0">
                  <a:solidFill>
                    <a:prstClr val="black"/>
                  </a:solidFill>
                  <a:latin typeface="Calibri" panose="020F0502020204030204"/>
                </a:endParaRPr>
              </a:p>
            </p:txBody>
          </p:sp>
          <p:sp>
            <p:nvSpPr>
              <p:cNvPr id="25" name="Oval 24">
                <a:extLst>
                  <a:ext uri="{FF2B5EF4-FFF2-40B4-BE49-F238E27FC236}">
                    <a16:creationId xmlns:a16="http://schemas.microsoft.com/office/drawing/2014/main" id="{3E58394E-F9E9-4F26-ADEF-DCD41EAD8AC9}"/>
                  </a:ext>
                </a:extLst>
              </p:cNvPr>
              <p:cNvSpPr/>
              <p:nvPr/>
            </p:nvSpPr>
            <p:spPr>
              <a:xfrm>
                <a:off x="7870013" y="1200919"/>
                <a:ext cx="78031" cy="8735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p:grpSp>
          <p:nvGrpSpPr>
            <p:cNvPr id="15" name="Group 14">
              <a:extLst>
                <a:ext uri="{FF2B5EF4-FFF2-40B4-BE49-F238E27FC236}">
                  <a16:creationId xmlns:a16="http://schemas.microsoft.com/office/drawing/2014/main" id="{1BF9CB90-4B62-44DF-8113-B88EB327692A}"/>
                </a:ext>
              </a:extLst>
            </p:cNvPr>
            <p:cNvGrpSpPr/>
            <p:nvPr/>
          </p:nvGrpSpPr>
          <p:grpSpPr>
            <a:xfrm>
              <a:off x="5921395" y="2426879"/>
              <a:ext cx="168047" cy="692784"/>
              <a:chOff x="3682846" y="4142064"/>
              <a:chExt cx="209983" cy="729315"/>
            </a:xfrm>
          </p:grpSpPr>
          <p:cxnSp>
            <p:nvCxnSpPr>
              <p:cNvPr id="21" name="Straight Arrow Connector 20">
                <a:extLst>
                  <a:ext uri="{FF2B5EF4-FFF2-40B4-BE49-F238E27FC236}">
                    <a16:creationId xmlns:a16="http://schemas.microsoft.com/office/drawing/2014/main" id="{82EBDEAF-4715-4EDA-862E-B543FACB82F1}"/>
                  </a:ext>
                </a:extLst>
              </p:cNvPr>
              <p:cNvCxnSpPr>
                <a:cxnSpLocks/>
              </p:cNvCxnSpPr>
              <p:nvPr/>
            </p:nvCxnSpPr>
            <p:spPr>
              <a:xfrm flipV="1">
                <a:off x="3721647" y="4142064"/>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3DFE39-3AE0-410F-80B0-9A2C22FFD892}"/>
                  </a:ext>
                </a:extLst>
              </p:cNvPr>
              <p:cNvSpPr txBox="1"/>
              <p:nvPr/>
            </p:nvSpPr>
            <p:spPr>
              <a:xfrm>
                <a:off x="3682846" y="4272379"/>
                <a:ext cx="209983" cy="421208"/>
              </a:xfrm>
              <a:prstGeom prst="rect">
                <a:avLst/>
              </a:prstGeom>
              <a:noFill/>
            </p:spPr>
            <p:txBody>
              <a:bodyPr wrap="square" rtlCol="0">
                <a:spAutoFit/>
              </a:bodyPr>
              <a:lstStyle/>
              <a:p>
                <a:r>
                  <a:rPr lang="en-US" sz="2000" dirty="0">
                    <a:solidFill>
                      <a:prstClr val="black"/>
                    </a:solidFill>
                    <a:latin typeface="Calibri" panose="020F0502020204030204"/>
                  </a:rPr>
                  <a:t>H</a:t>
                </a:r>
                <a:endParaRPr lang="en-IN" sz="2000" dirty="0">
                  <a:solidFill>
                    <a:prstClr val="black"/>
                  </a:solidFill>
                  <a:latin typeface="Calibri" panose="020F0502020204030204"/>
                </a:endParaRPr>
              </a:p>
            </p:txBody>
          </p:sp>
        </p:grpSp>
        <p:grpSp>
          <p:nvGrpSpPr>
            <p:cNvPr id="16" name="Group 15">
              <a:extLst>
                <a:ext uri="{FF2B5EF4-FFF2-40B4-BE49-F238E27FC236}">
                  <a16:creationId xmlns:a16="http://schemas.microsoft.com/office/drawing/2014/main" id="{F350977B-C2C7-4017-BDB9-83598F6297E7}"/>
                </a:ext>
              </a:extLst>
            </p:cNvPr>
            <p:cNvGrpSpPr/>
            <p:nvPr/>
          </p:nvGrpSpPr>
          <p:grpSpPr>
            <a:xfrm>
              <a:off x="4895180" y="2444884"/>
              <a:ext cx="1237823" cy="1584540"/>
              <a:chOff x="1547507" y="466294"/>
              <a:chExt cx="1237823" cy="1584540"/>
            </a:xfrm>
          </p:grpSpPr>
          <p:cxnSp>
            <p:nvCxnSpPr>
              <p:cNvPr id="18" name="Straight Arrow Connector 17">
                <a:extLst>
                  <a:ext uri="{FF2B5EF4-FFF2-40B4-BE49-F238E27FC236}">
                    <a16:creationId xmlns:a16="http://schemas.microsoft.com/office/drawing/2014/main" id="{7294154C-F94E-41E8-A2F5-5D7000D8038B}"/>
                  </a:ext>
                </a:extLst>
              </p:cNvPr>
              <p:cNvCxnSpPr>
                <a:cxnSpLocks/>
              </p:cNvCxnSpPr>
              <p:nvPr/>
            </p:nvCxnSpPr>
            <p:spPr>
              <a:xfrm flipH="1" flipV="1">
                <a:off x="2120289" y="466294"/>
                <a:ext cx="17864" cy="129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7D5E0B-12A4-4389-9078-D30D6D7EF4A2}"/>
                  </a:ext>
                </a:extLst>
              </p:cNvPr>
              <p:cNvCxnSpPr>
                <a:cxnSpLocks/>
              </p:cNvCxnSpPr>
              <p:nvPr/>
            </p:nvCxnSpPr>
            <p:spPr>
              <a:xfrm flipH="1">
                <a:off x="1547507" y="1769072"/>
                <a:ext cx="580437" cy="2817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F8366D-EEF0-4DAE-B677-661415C3422E}"/>
                  </a:ext>
                </a:extLst>
              </p:cNvPr>
              <p:cNvCxnSpPr>
                <a:cxnSpLocks/>
              </p:cNvCxnSpPr>
              <p:nvPr/>
            </p:nvCxnSpPr>
            <p:spPr>
              <a:xfrm>
                <a:off x="2117674" y="1769072"/>
                <a:ext cx="667656" cy="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CBF04EE2-4EF2-495E-986B-624B2D13DCB7}"/>
                </a:ext>
              </a:extLst>
            </p:cNvPr>
            <p:cNvSpPr/>
            <p:nvPr/>
          </p:nvSpPr>
          <p:spPr>
            <a:xfrm>
              <a:off x="5234524" y="3614305"/>
              <a:ext cx="540000" cy="270000"/>
            </a:xfrm>
            <a:prstGeom prst="rect">
              <a:avLst/>
            </a:prstGeom>
            <a:solidFill>
              <a:schemeClr val="tx1">
                <a:lumMod val="65000"/>
                <a:lumOff val="35000"/>
              </a:schemeClr>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p:grpSp>
        <p:nvGrpSpPr>
          <p:cNvPr id="36" name="Group 35">
            <a:extLst>
              <a:ext uri="{FF2B5EF4-FFF2-40B4-BE49-F238E27FC236}">
                <a16:creationId xmlns:a16="http://schemas.microsoft.com/office/drawing/2014/main" id="{75BAD694-7EAA-4B09-98C4-D48F6B3411EF}"/>
              </a:ext>
            </a:extLst>
          </p:cNvPr>
          <p:cNvGrpSpPr/>
          <p:nvPr/>
        </p:nvGrpSpPr>
        <p:grpSpPr>
          <a:xfrm>
            <a:off x="7378617" y="3123855"/>
            <a:ext cx="1547395" cy="2591452"/>
            <a:chOff x="6334719" y="2200341"/>
            <a:chExt cx="1547395" cy="2591453"/>
          </a:xfrm>
        </p:grpSpPr>
        <p:grpSp>
          <p:nvGrpSpPr>
            <p:cNvPr id="37" name="Group 36">
              <a:extLst>
                <a:ext uri="{FF2B5EF4-FFF2-40B4-BE49-F238E27FC236}">
                  <a16:creationId xmlns:a16="http://schemas.microsoft.com/office/drawing/2014/main" id="{02E0FFD3-0DCA-4349-BD77-103173BB0A70}"/>
                </a:ext>
              </a:extLst>
            </p:cNvPr>
            <p:cNvGrpSpPr/>
            <p:nvPr/>
          </p:nvGrpSpPr>
          <p:grpSpPr>
            <a:xfrm>
              <a:off x="6334719" y="2200341"/>
              <a:ext cx="1547395" cy="2461172"/>
              <a:chOff x="3971761" y="3109006"/>
              <a:chExt cx="1861424" cy="2592301"/>
            </a:xfrm>
          </p:grpSpPr>
          <p:sp>
            <p:nvSpPr>
              <p:cNvPr id="49" name="TextBox 48">
                <a:extLst>
                  <a:ext uri="{FF2B5EF4-FFF2-40B4-BE49-F238E27FC236}">
                    <a16:creationId xmlns:a16="http://schemas.microsoft.com/office/drawing/2014/main" id="{0296768C-EFD4-4018-B37C-1CA66ACD2A6E}"/>
                  </a:ext>
                </a:extLst>
              </p:cNvPr>
              <p:cNvSpPr txBox="1"/>
              <p:nvPr/>
            </p:nvSpPr>
            <p:spPr>
              <a:xfrm>
                <a:off x="3971761" y="4862233"/>
                <a:ext cx="230350" cy="486262"/>
              </a:xfrm>
              <a:prstGeom prst="rect">
                <a:avLst/>
              </a:prstGeom>
              <a:noFill/>
            </p:spPr>
            <p:txBody>
              <a:bodyPr wrap="square" rtlCol="0">
                <a:spAutoFit/>
              </a:bodyPr>
              <a:lstStyle/>
              <a:p>
                <a:r>
                  <a:rPr lang="en-US" sz="2400" dirty="0">
                    <a:solidFill>
                      <a:prstClr val="black"/>
                    </a:solidFill>
                    <a:latin typeface="Calibri" panose="020F0502020204030204"/>
                  </a:rPr>
                  <a:t>z</a:t>
                </a:r>
                <a:endParaRPr lang="en-IN" sz="2400" dirty="0">
                  <a:solidFill>
                    <a:prstClr val="black"/>
                  </a:solidFill>
                  <a:latin typeface="Calibri" panose="020F0502020204030204"/>
                </a:endParaRPr>
              </a:p>
            </p:txBody>
          </p:sp>
          <p:grpSp>
            <p:nvGrpSpPr>
              <p:cNvPr id="50" name="Group 49">
                <a:extLst>
                  <a:ext uri="{FF2B5EF4-FFF2-40B4-BE49-F238E27FC236}">
                    <a16:creationId xmlns:a16="http://schemas.microsoft.com/office/drawing/2014/main" id="{B636A961-D04D-4D74-9F04-F02D4C44DEDD}"/>
                  </a:ext>
                </a:extLst>
              </p:cNvPr>
              <p:cNvGrpSpPr/>
              <p:nvPr/>
            </p:nvGrpSpPr>
            <p:grpSpPr>
              <a:xfrm>
                <a:off x="4497444" y="3109006"/>
                <a:ext cx="1335741" cy="2592301"/>
                <a:chOff x="4186517" y="3099730"/>
                <a:chExt cx="1335741" cy="2592301"/>
              </a:xfrm>
            </p:grpSpPr>
            <p:grpSp>
              <p:nvGrpSpPr>
                <p:cNvPr id="51" name="Group 50">
                  <a:extLst>
                    <a:ext uri="{FF2B5EF4-FFF2-40B4-BE49-F238E27FC236}">
                      <a16:creationId xmlns:a16="http://schemas.microsoft.com/office/drawing/2014/main" id="{8B29D6BC-716B-4949-A08A-35AFD209DDBA}"/>
                    </a:ext>
                  </a:extLst>
                </p:cNvPr>
                <p:cNvGrpSpPr/>
                <p:nvPr/>
              </p:nvGrpSpPr>
              <p:grpSpPr>
                <a:xfrm>
                  <a:off x="4186517" y="3547562"/>
                  <a:ext cx="866118" cy="2137093"/>
                  <a:chOff x="2858596" y="3262288"/>
                  <a:chExt cx="894119" cy="2384137"/>
                </a:xfrm>
              </p:grpSpPr>
              <p:cxnSp>
                <p:nvCxnSpPr>
                  <p:cNvPr id="55" name="Straight Connector 54">
                    <a:extLst>
                      <a:ext uri="{FF2B5EF4-FFF2-40B4-BE49-F238E27FC236}">
                        <a16:creationId xmlns:a16="http://schemas.microsoft.com/office/drawing/2014/main" id="{70E239EB-2644-4180-90DB-B8AAAF29A619}"/>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8BE533-53EC-415F-8C54-9653F929DA59}"/>
                      </a:ext>
                    </a:extLst>
                  </p:cNvPr>
                  <p:cNvCxnSpPr>
                    <a:cxnSpLocks/>
                  </p:cNvCxnSpPr>
                  <p:nvPr/>
                </p:nvCxnSpPr>
                <p:spPr>
                  <a:xfrm>
                    <a:off x="3739160" y="3262288"/>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41B3937-06CD-459A-8C48-734D421FCAEC}"/>
                      </a:ext>
                    </a:extLst>
                  </p:cNvPr>
                  <p:cNvCxnSpPr>
                    <a:cxnSpLocks/>
                  </p:cNvCxnSpPr>
                  <p:nvPr/>
                </p:nvCxnSpPr>
                <p:spPr>
                  <a:xfrm flipH="1">
                    <a:off x="2858596" y="3268941"/>
                    <a:ext cx="89411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601A853B-76F9-4C34-B354-3C5A832D873A}"/>
                    </a:ext>
                  </a:extLst>
                </p:cNvPr>
                <p:cNvSpPr txBox="1"/>
                <p:nvPr/>
              </p:nvSpPr>
              <p:spPr>
                <a:xfrm>
                  <a:off x="4225146" y="3099730"/>
                  <a:ext cx="230350" cy="486262"/>
                </a:xfrm>
                <a:prstGeom prst="rect">
                  <a:avLst/>
                </a:prstGeom>
                <a:noFill/>
              </p:spPr>
              <p:txBody>
                <a:bodyPr wrap="square" rtlCol="0">
                  <a:spAutoFit/>
                </a:bodyPr>
                <a:lstStyle/>
                <a:p>
                  <a:r>
                    <a:rPr lang="en-US" sz="2400" dirty="0">
                      <a:solidFill>
                        <a:prstClr val="black"/>
                      </a:solidFill>
                      <a:latin typeface="Calibri" panose="020F0502020204030204"/>
                    </a:rPr>
                    <a:t>y</a:t>
                  </a:r>
                  <a:endParaRPr lang="en-IN" sz="2400" dirty="0">
                    <a:solidFill>
                      <a:prstClr val="black"/>
                    </a:solidFill>
                    <a:latin typeface="Calibri" panose="020F0502020204030204"/>
                  </a:endParaRPr>
                </a:p>
              </p:txBody>
            </p:sp>
            <p:sp>
              <p:nvSpPr>
                <p:cNvPr id="53" name="TextBox 52">
                  <a:extLst>
                    <a:ext uri="{FF2B5EF4-FFF2-40B4-BE49-F238E27FC236}">
                      <a16:creationId xmlns:a16="http://schemas.microsoft.com/office/drawing/2014/main" id="{12897B2B-B0AC-4362-99E5-BFEBD0F1A421}"/>
                    </a:ext>
                  </a:extLst>
                </p:cNvPr>
                <p:cNvSpPr txBox="1"/>
                <p:nvPr/>
              </p:nvSpPr>
              <p:spPr>
                <a:xfrm>
                  <a:off x="5291908" y="4489066"/>
                  <a:ext cx="230350" cy="486262"/>
                </a:xfrm>
                <a:prstGeom prst="rect">
                  <a:avLst/>
                </a:prstGeom>
                <a:noFill/>
              </p:spPr>
              <p:txBody>
                <a:bodyPr wrap="square" rtlCol="0">
                  <a:spAutoFit/>
                </a:bodyPr>
                <a:lstStyle/>
                <a:p>
                  <a:r>
                    <a:rPr lang="en-US" sz="2400" dirty="0">
                      <a:solidFill>
                        <a:prstClr val="black"/>
                      </a:solidFill>
                      <a:latin typeface="Calibri" panose="020F0502020204030204"/>
                    </a:rPr>
                    <a:t>x</a:t>
                  </a:r>
                  <a:endParaRPr lang="en-IN" sz="2400" dirty="0">
                    <a:solidFill>
                      <a:prstClr val="black"/>
                    </a:solidFill>
                    <a:latin typeface="Calibri" panose="020F0502020204030204"/>
                  </a:endParaRPr>
                </a:p>
              </p:txBody>
            </p:sp>
            <p:cxnSp>
              <p:nvCxnSpPr>
                <p:cNvPr id="54" name="Straight Connector 53">
                  <a:extLst>
                    <a:ext uri="{FF2B5EF4-FFF2-40B4-BE49-F238E27FC236}">
                      <a16:creationId xmlns:a16="http://schemas.microsoft.com/office/drawing/2014/main" id="{694DFBD5-9CB0-4E89-BB94-97182AC45009}"/>
                    </a:ext>
                  </a:extLst>
                </p:cNvPr>
                <p:cNvCxnSpPr>
                  <a:cxnSpLocks/>
                </p:cNvCxnSpPr>
                <p:nvPr/>
              </p:nvCxnSpPr>
              <p:spPr>
                <a:xfrm flipH="1">
                  <a:off x="4188505" y="5692031"/>
                  <a:ext cx="86611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3FD50055-C60A-440F-B0D2-E537DFBCD05E}"/>
                </a:ext>
              </a:extLst>
            </p:cNvPr>
            <p:cNvGrpSpPr/>
            <p:nvPr/>
          </p:nvGrpSpPr>
          <p:grpSpPr>
            <a:xfrm>
              <a:off x="7480803" y="4073738"/>
              <a:ext cx="266286" cy="718056"/>
              <a:chOff x="7751598" y="1047014"/>
              <a:chExt cx="266286" cy="718056"/>
            </a:xfrm>
          </p:grpSpPr>
          <p:sp>
            <p:nvSpPr>
              <p:cNvPr id="46" name="Oval 45">
                <a:extLst>
                  <a:ext uri="{FF2B5EF4-FFF2-40B4-BE49-F238E27FC236}">
                    <a16:creationId xmlns:a16="http://schemas.microsoft.com/office/drawing/2014/main" id="{B0C9024C-2D23-4E76-B3CD-1EDC50742FC9}"/>
                  </a:ext>
                </a:extLst>
              </p:cNvPr>
              <p:cNvSpPr/>
              <p:nvPr/>
            </p:nvSpPr>
            <p:spPr>
              <a:xfrm>
                <a:off x="7811105" y="1047014"/>
                <a:ext cx="206779" cy="2512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47" name="TextBox 46">
                <a:extLst>
                  <a:ext uri="{FF2B5EF4-FFF2-40B4-BE49-F238E27FC236}">
                    <a16:creationId xmlns:a16="http://schemas.microsoft.com/office/drawing/2014/main" id="{80D56A03-8B8E-47A2-B459-19CB6764FD4E}"/>
                  </a:ext>
                </a:extLst>
              </p:cNvPr>
              <p:cNvSpPr txBox="1"/>
              <p:nvPr/>
            </p:nvSpPr>
            <p:spPr>
              <a:xfrm>
                <a:off x="7751598" y="1303405"/>
                <a:ext cx="168047" cy="461665"/>
              </a:xfrm>
              <a:prstGeom prst="rect">
                <a:avLst/>
              </a:prstGeom>
              <a:noFill/>
            </p:spPr>
            <p:txBody>
              <a:bodyPr wrap="square" rtlCol="0">
                <a:spAutoFit/>
              </a:bodyPr>
              <a:lstStyle/>
              <a:p>
                <a:r>
                  <a:rPr lang="en-US" sz="2400" dirty="0">
                    <a:solidFill>
                      <a:prstClr val="black"/>
                    </a:solidFill>
                    <a:latin typeface="Calibri" panose="020F0502020204030204"/>
                  </a:rPr>
                  <a:t>M</a:t>
                </a:r>
                <a:endParaRPr lang="en-IN" sz="2400" dirty="0">
                  <a:solidFill>
                    <a:prstClr val="black"/>
                  </a:solidFill>
                  <a:latin typeface="Calibri" panose="020F0502020204030204"/>
                </a:endParaRPr>
              </a:p>
            </p:txBody>
          </p:sp>
          <p:sp>
            <p:nvSpPr>
              <p:cNvPr id="48" name="Oval 47">
                <a:extLst>
                  <a:ext uri="{FF2B5EF4-FFF2-40B4-BE49-F238E27FC236}">
                    <a16:creationId xmlns:a16="http://schemas.microsoft.com/office/drawing/2014/main" id="{DEE717D2-5FC4-4401-AC4F-DBA04DA0C748}"/>
                  </a:ext>
                </a:extLst>
              </p:cNvPr>
              <p:cNvSpPr/>
              <p:nvPr/>
            </p:nvSpPr>
            <p:spPr>
              <a:xfrm>
                <a:off x="7871768" y="1122908"/>
                <a:ext cx="78031" cy="8735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p:grpSp>
          <p:nvGrpSpPr>
            <p:cNvPr id="39" name="Group 38">
              <a:extLst>
                <a:ext uri="{FF2B5EF4-FFF2-40B4-BE49-F238E27FC236}">
                  <a16:creationId xmlns:a16="http://schemas.microsoft.com/office/drawing/2014/main" id="{CDB028D7-798B-4689-AFBB-AEA6EE6F7FDD}"/>
                </a:ext>
              </a:extLst>
            </p:cNvPr>
            <p:cNvGrpSpPr/>
            <p:nvPr/>
          </p:nvGrpSpPr>
          <p:grpSpPr>
            <a:xfrm>
              <a:off x="7542359" y="2332346"/>
              <a:ext cx="168047" cy="692784"/>
              <a:chOff x="3330055" y="4141614"/>
              <a:chExt cx="209983" cy="729315"/>
            </a:xfrm>
          </p:grpSpPr>
          <p:cxnSp>
            <p:nvCxnSpPr>
              <p:cNvPr id="44" name="Straight Arrow Connector 43">
                <a:extLst>
                  <a:ext uri="{FF2B5EF4-FFF2-40B4-BE49-F238E27FC236}">
                    <a16:creationId xmlns:a16="http://schemas.microsoft.com/office/drawing/2014/main" id="{80D6471F-3CB1-45CC-9DED-81416F7741B6}"/>
                  </a:ext>
                </a:extLst>
              </p:cNvPr>
              <p:cNvCxnSpPr>
                <a:cxnSpLocks/>
              </p:cNvCxnSpPr>
              <p:nvPr/>
            </p:nvCxnSpPr>
            <p:spPr>
              <a:xfrm flipV="1">
                <a:off x="3368857" y="4141614"/>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F19784-9E79-4817-BA04-997401753203}"/>
                  </a:ext>
                </a:extLst>
              </p:cNvPr>
              <p:cNvSpPr txBox="1"/>
              <p:nvPr/>
            </p:nvSpPr>
            <p:spPr>
              <a:xfrm>
                <a:off x="3330055" y="4271929"/>
                <a:ext cx="209983" cy="421208"/>
              </a:xfrm>
              <a:prstGeom prst="rect">
                <a:avLst/>
              </a:prstGeom>
              <a:noFill/>
            </p:spPr>
            <p:txBody>
              <a:bodyPr wrap="square" rtlCol="0">
                <a:spAutoFit/>
              </a:bodyPr>
              <a:lstStyle/>
              <a:p>
                <a:r>
                  <a:rPr lang="en-US" sz="2000" dirty="0">
                    <a:solidFill>
                      <a:prstClr val="black"/>
                    </a:solidFill>
                    <a:latin typeface="Calibri" panose="020F0502020204030204"/>
                  </a:rPr>
                  <a:t>H</a:t>
                </a:r>
                <a:endParaRPr lang="en-IN" sz="2000" dirty="0">
                  <a:solidFill>
                    <a:prstClr val="black"/>
                  </a:solidFill>
                  <a:latin typeface="Calibri" panose="020F0502020204030204"/>
                </a:endParaRPr>
              </a:p>
            </p:txBody>
          </p:sp>
        </p:grpSp>
        <p:cxnSp>
          <p:nvCxnSpPr>
            <p:cNvPr id="40" name="Straight Arrow Connector 39">
              <a:extLst>
                <a:ext uri="{FF2B5EF4-FFF2-40B4-BE49-F238E27FC236}">
                  <a16:creationId xmlns:a16="http://schemas.microsoft.com/office/drawing/2014/main" id="{C733F1F3-90AD-4235-943C-9218107C0B53}"/>
                </a:ext>
              </a:extLst>
            </p:cNvPr>
            <p:cNvCxnSpPr>
              <a:cxnSpLocks/>
            </p:cNvCxnSpPr>
            <p:nvPr/>
          </p:nvCxnSpPr>
          <p:spPr>
            <a:xfrm flipH="1" flipV="1">
              <a:off x="7114877" y="2477235"/>
              <a:ext cx="17864" cy="129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4ABF0AB-51D8-4147-A096-AD31ECD9EBBA}"/>
                </a:ext>
              </a:extLst>
            </p:cNvPr>
            <p:cNvCxnSpPr>
              <a:cxnSpLocks/>
            </p:cNvCxnSpPr>
            <p:nvPr/>
          </p:nvCxnSpPr>
          <p:spPr>
            <a:xfrm flipH="1">
              <a:off x="6546370" y="3780479"/>
              <a:ext cx="580437" cy="2817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711E847-6177-4A30-BCE8-FF26EC861A76}"/>
                </a:ext>
              </a:extLst>
            </p:cNvPr>
            <p:cNvCxnSpPr>
              <a:cxnSpLocks/>
            </p:cNvCxnSpPr>
            <p:nvPr/>
          </p:nvCxnSpPr>
          <p:spPr>
            <a:xfrm>
              <a:off x="7112762" y="3780476"/>
              <a:ext cx="667656" cy="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D433241-0705-482B-81BA-3F152FE97CCF}"/>
                </a:ext>
              </a:extLst>
            </p:cNvPr>
            <p:cNvSpPr/>
            <p:nvPr/>
          </p:nvSpPr>
          <p:spPr>
            <a:xfrm rot="8100000">
              <a:off x="6872325" y="3660555"/>
              <a:ext cx="539998" cy="270002"/>
            </a:xfrm>
            <a:prstGeom prst="rect">
              <a:avLst/>
            </a:prstGeom>
            <a:solidFill>
              <a:schemeClr val="tx1">
                <a:lumMod val="65000"/>
                <a:lumOff val="35000"/>
              </a:schemeClr>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46FCA65-5EC0-4BA7-A16D-A38E1EC4F792}"/>
                  </a:ext>
                </a:extLst>
              </p:cNvPr>
              <p:cNvSpPr txBox="1"/>
              <p:nvPr/>
            </p:nvSpPr>
            <p:spPr>
              <a:xfrm>
                <a:off x="3097423" y="2800571"/>
                <a:ext cx="2281769" cy="461665"/>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a:solidFill>
                            <a:prstClr val="black"/>
                          </a:solidFill>
                          <a:latin typeface="Cambria Math" panose="02040503050406030204" pitchFamily="18" charset="0"/>
                        </a:rPr>
                        <m:t>0</m:t>
                      </m:r>
                      <m:r>
                        <a:rPr lang="en-US" sz="2400" i="1" baseline="30000" dirty="0">
                          <a:solidFill>
                            <a:prstClr val="black"/>
                          </a:solidFill>
                          <a:latin typeface="Cambria Math" panose="02040503050406030204" pitchFamily="18" charset="0"/>
                        </a:rPr>
                        <m:t>𝑜</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𝜃</m:t>
                      </m:r>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panose="02040503050406030204" pitchFamily="18" charset="0"/>
                            </a:rPr>
                          </m:ctrlPr>
                        </m:sSupPr>
                        <m:e>
                          <m:r>
                            <a:rPr lang="en-IN" sz="2400" i="1" dirty="0">
                              <a:solidFill>
                                <a:prstClr val="black"/>
                              </a:solidFill>
                              <a:latin typeface="Cambria Math" panose="02040503050406030204" pitchFamily="18" charset="0"/>
                            </a:rPr>
                            <m:t>18</m:t>
                          </m:r>
                          <m:r>
                            <a:rPr lang="en-US" sz="2400" i="1" dirty="0">
                              <a:solidFill>
                                <a:prstClr val="black"/>
                              </a:solidFill>
                              <a:latin typeface="Cambria Math" panose="02040503050406030204" pitchFamily="18" charset="0"/>
                            </a:rPr>
                            <m:t>0</m:t>
                          </m:r>
                        </m:e>
                        <m:sup>
                          <m:r>
                            <a:rPr lang="en-US" sz="2400" i="1" dirty="0">
                              <a:solidFill>
                                <a:prstClr val="black"/>
                              </a:solidFill>
                              <a:latin typeface="Cambria Math" panose="02040503050406030204" pitchFamily="18" charset="0"/>
                            </a:rPr>
                            <m:t>𝑜</m:t>
                          </m:r>
                        </m:sup>
                      </m:sSup>
                      <m:r>
                        <a:rPr lang="en-US" sz="2400" i="1" dirty="0">
                          <a:solidFill>
                            <a:prstClr val="black"/>
                          </a:solidFill>
                          <a:latin typeface="Cambria Math" panose="02040503050406030204" pitchFamily="18" charset="0"/>
                        </a:rPr>
                        <m:t> </m:t>
                      </m:r>
                    </m:oMath>
                  </m:oMathPara>
                </a14:m>
                <a:endParaRPr lang="en-IN" sz="2400" dirty="0">
                  <a:solidFill>
                    <a:prstClr val="black"/>
                  </a:solidFill>
                  <a:latin typeface="Calibri" panose="020F0502020204030204"/>
                </a:endParaRPr>
              </a:p>
            </p:txBody>
          </p:sp>
        </mc:Choice>
        <mc:Fallback xmlns="">
          <p:sp>
            <p:nvSpPr>
              <p:cNvPr id="58" name="TextBox 57">
                <a:extLst>
                  <a:ext uri="{FF2B5EF4-FFF2-40B4-BE49-F238E27FC236}">
                    <a16:creationId xmlns:a16="http://schemas.microsoft.com/office/drawing/2014/main" id="{146FCA65-5EC0-4BA7-A16D-A38E1EC4F792}"/>
                  </a:ext>
                </a:extLst>
              </p:cNvPr>
              <p:cNvSpPr txBox="1">
                <a:spLocks noRot="1" noChangeAspect="1" noMove="1" noResize="1" noEditPoints="1" noAdjustHandles="1" noChangeArrowheads="1" noChangeShapeType="1" noTextEdit="1"/>
              </p:cNvSpPr>
              <p:nvPr/>
            </p:nvSpPr>
            <p:spPr>
              <a:xfrm>
                <a:off x="3097423" y="2800571"/>
                <a:ext cx="2281769" cy="461665"/>
              </a:xfrm>
              <a:prstGeom prst="rect">
                <a:avLst/>
              </a:prstGeom>
              <a:blipFill>
                <a:blip r:embed="rId7"/>
                <a:stretch>
                  <a:fillRect/>
                </a:stretch>
              </a:blipFill>
            </p:spPr>
            <p:txBody>
              <a:bodyPr/>
              <a:lstStyle/>
              <a:p>
                <a:r>
                  <a:rPr lang="en-US">
                    <a:noFill/>
                  </a:rPr>
                  <a:t> </a:t>
                </a:r>
              </a:p>
            </p:txBody>
          </p:sp>
        </mc:Fallback>
      </mc:AlternateContent>
      <p:grpSp>
        <p:nvGrpSpPr>
          <p:cNvPr id="72" name="Group 71">
            <a:extLst>
              <a:ext uri="{FF2B5EF4-FFF2-40B4-BE49-F238E27FC236}">
                <a16:creationId xmlns:a16="http://schemas.microsoft.com/office/drawing/2014/main" id="{9D6E5A52-34F7-4C18-A59D-3D302C55057F}"/>
              </a:ext>
            </a:extLst>
          </p:cNvPr>
          <p:cNvGrpSpPr/>
          <p:nvPr/>
        </p:nvGrpSpPr>
        <p:grpSpPr>
          <a:xfrm>
            <a:off x="3682609" y="3157919"/>
            <a:ext cx="1533473" cy="2436211"/>
            <a:chOff x="3711086" y="3257173"/>
            <a:chExt cx="1533473" cy="2436211"/>
          </a:xfrm>
        </p:grpSpPr>
        <p:grpSp>
          <p:nvGrpSpPr>
            <p:cNvPr id="73" name="Group 72">
              <a:extLst>
                <a:ext uri="{FF2B5EF4-FFF2-40B4-BE49-F238E27FC236}">
                  <a16:creationId xmlns:a16="http://schemas.microsoft.com/office/drawing/2014/main" id="{F9F952C9-76C5-4DC4-8F53-55AE7567487A}"/>
                </a:ext>
              </a:extLst>
            </p:cNvPr>
            <p:cNvGrpSpPr/>
            <p:nvPr/>
          </p:nvGrpSpPr>
          <p:grpSpPr>
            <a:xfrm>
              <a:off x="3711086" y="3257173"/>
              <a:ext cx="1533473" cy="2436211"/>
              <a:chOff x="2835210" y="2199143"/>
              <a:chExt cx="1533473" cy="2436211"/>
            </a:xfrm>
          </p:grpSpPr>
          <p:cxnSp>
            <p:nvCxnSpPr>
              <p:cNvPr id="78" name="Straight Connector 77">
                <a:extLst>
                  <a:ext uri="{FF2B5EF4-FFF2-40B4-BE49-F238E27FC236}">
                    <a16:creationId xmlns:a16="http://schemas.microsoft.com/office/drawing/2014/main" id="{9B3DC159-1E76-417A-BA43-C134BC03BF87}"/>
                  </a:ext>
                </a:extLst>
              </p:cNvPr>
              <p:cNvCxnSpPr>
                <a:cxnSpLocks/>
              </p:cNvCxnSpPr>
              <p:nvPr/>
            </p:nvCxnSpPr>
            <p:spPr>
              <a:xfrm>
                <a:off x="3291841" y="2603964"/>
                <a:ext cx="0" cy="202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2384BB5-A2A9-40F5-8846-9F3270BD9CCF}"/>
                  </a:ext>
                </a:extLst>
              </p:cNvPr>
              <p:cNvCxnSpPr>
                <a:cxnSpLocks/>
              </p:cNvCxnSpPr>
              <p:nvPr/>
            </p:nvCxnSpPr>
            <p:spPr>
              <a:xfrm>
                <a:off x="3993392" y="2610970"/>
                <a:ext cx="0" cy="202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B06C438-7023-4035-8FB0-70A318872599}"/>
                  </a:ext>
                </a:extLst>
              </p:cNvPr>
              <p:cNvCxnSpPr>
                <a:cxnSpLocks/>
              </p:cNvCxnSpPr>
              <p:nvPr/>
            </p:nvCxnSpPr>
            <p:spPr>
              <a:xfrm flipH="1">
                <a:off x="3286060" y="2603964"/>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F3561B9-2BE0-488E-A2BA-EF6EFBF9CCDA}"/>
                  </a:ext>
                </a:extLst>
              </p:cNvPr>
              <p:cNvCxnSpPr>
                <a:cxnSpLocks/>
              </p:cNvCxnSpPr>
              <p:nvPr/>
            </p:nvCxnSpPr>
            <p:spPr>
              <a:xfrm flipH="1" flipV="1">
                <a:off x="3642539" y="2405947"/>
                <a:ext cx="13380" cy="137215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CDA741C-10EC-4397-9BC9-E9662F4BBE26}"/>
                  </a:ext>
                </a:extLst>
              </p:cNvPr>
              <p:cNvCxnSpPr>
                <a:cxnSpLocks/>
              </p:cNvCxnSpPr>
              <p:nvPr/>
            </p:nvCxnSpPr>
            <p:spPr>
              <a:xfrm flipH="1">
                <a:off x="3111399" y="3774727"/>
                <a:ext cx="545129" cy="2711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8C9582A-EE67-46F4-BA01-07BCB99BBF10}"/>
                  </a:ext>
                </a:extLst>
              </p:cNvPr>
              <p:cNvSpPr txBox="1"/>
              <p:nvPr/>
            </p:nvSpPr>
            <p:spPr>
              <a:xfrm>
                <a:off x="3386797" y="2199143"/>
                <a:ext cx="184347" cy="461665"/>
              </a:xfrm>
              <a:prstGeom prst="rect">
                <a:avLst/>
              </a:prstGeom>
              <a:noFill/>
            </p:spPr>
            <p:txBody>
              <a:bodyPr wrap="square" rtlCol="0">
                <a:spAutoFit/>
              </a:bodyPr>
              <a:lstStyle/>
              <a:p>
                <a:r>
                  <a:rPr lang="en-US" sz="2400" dirty="0">
                    <a:solidFill>
                      <a:prstClr val="black"/>
                    </a:solidFill>
                    <a:latin typeface="Calibri" panose="020F0502020204030204"/>
                  </a:rPr>
                  <a:t>z</a:t>
                </a:r>
                <a:endParaRPr lang="en-IN" sz="2400" dirty="0">
                  <a:solidFill>
                    <a:prstClr val="black"/>
                  </a:solidFill>
                  <a:latin typeface="Calibri" panose="020F0502020204030204"/>
                </a:endParaRPr>
              </a:p>
            </p:txBody>
          </p:sp>
          <p:sp>
            <p:nvSpPr>
              <p:cNvPr id="84" name="TextBox 83">
                <a:extLst>
                  <a:ext uri="{FF2B5EF4-FFF2-40B4-BE49-F238E27FC236}">
                    <a16:creationId xmlns:a16="http://schemas.microsoft.com/office/drawing/2014/main" id="{8D88C41A-FEBB-4B19-8720-AC1C11C4A36C}"/>
                  </a:ext>
                </a:extLst>
              </p:cNvPr>
              <p:cNvSpPr txBox="1"/>
              <p:nvPr/>
            </p:nvSpPr>
            <p:spPr>
              <a:xfrm>
                <a:off x="2835210" y="3819642"/>
                <a:ext cx="184347" cy="461665"/>
              </a:xfrm>
              <a:prstGeom prst="rect">
                <a:avLst/>
              </a:prstGeom>
              <a:noFill/>
            </p:spPr>
            <p:txBody>
              <a:bodyPr wrap="square" rtlCol="0">
                <a:spAutoFit/>
              </a:bodyPr>
              <a:lstStyle/>
              <a:p>
                <a:r>
                  <a:rPr lang="en-US" sz="2400" dirty="0">
                    <a:solidFill>
                      <a:prstClr val="black"/>
                    </a:solidFill>
                    <a:latin typeface="Calibri" panose="020F0502020204030204"/>
                  </a:rPr>
                  <a:t>x</a:t>
                </a:r>
                <a:endParaRPr lang="en-IN" sz="2400" dirty="0">
                  <a:solidFill>
                    <a:prstClr val="black"/>
                  </a:solidFill>
                  <a:latin typeface="Calibri" panose="020F0502020204030204"/>
                </a:endParaRPr>
              </a:p>
            </p:txBody>
          </p:sp>
          <p:cxnSp>
            <p:nvCxnSpPr>
              <p:cNvPr id="85" name="Straight Arrow Connector 84">
                <a:extLst>
                  <a:ext uri="{FF2B5EF4-FFF2-40B4-BE49-F238E27FC236}">
                    <a16:creationId xmlns:a16="http://schemas.microsoft.com/office/drawing/2014/main" id="{FDAD50ED-BA91-4A41-B02B-B551C3AFB9CD}"/>
                  </a:ext>
                </a:extLst>
              </p:cNvPr>
              <p:cNvCxnSpPr>
                <a:cxnSpLocks/>
              </p:cNvCxnSpPr>
              <p:nvPr/>
            </p:nvCxnSpPr>
            <p:spPr>
              <a:xfrm>
                <a:off x="3641285" y="3784154"/>
                <a:ext cx="667656" cy="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3E5847-AFFD-4B66-973F-E53337064211}"/>
                  </a:ext>
                </a:extLst>
              </p:cNvPr>
              <p:cNvCxnSpPr>
                <a:cxnSpLocks/>
              </p:cNvCxnSpPr>
              <p:nvPr/>
            </p:nvCxnSpPr>
            <p:spPr>
              <a:xfrm flipH="1">
                <a:off x="3280109" y="4625386"/>
                <a:ext cx="720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3ECFE34-1566-4F5D-93CF-64B213EF8123}"/>
                  </a:ext>
                </a:extLst>
              </p:cNvPr>
              <p:cNvSpPr txBox="1"/>
              <p:nvPr/>
            </p:nvSpPr>
            <p:spPr>
              <a:xfrm>
                <a:off x="4090863" y="3655926"/>
                <a:ext cx="277820" cy="461665"/>
              </a:xfrm>
              <a:prstGeom prst="rect">
                <a:avLst/>
              </a:prstGeom>
              <a:noFill/>
            </p:spPr>
            <p:txBody>
              <a:bodyPr wrap="square" rtlCol="0">
                <a:spAutoFit/>
              </a:bodyPr>
              <a:lstStyle/>
              <a:p>
                <a:r>
                  <a:rPr lang="en-US" sz="2400" dirty="0">
                    <a:solidFill>
                      <a:prstClr val="black"/>
                    </a:solidFill>
                    <a:latin typeface="Calibri" panose="020F0502020204030204"/>
                  </a:rPr>
                  <a:t>y</a:t>
                </a:r>
                <a:endParaRPr lang="en-IN" sz="2400" dirty="0">
                  <a:solidFill>
                    <a:prstClr val="black"/>
                  </a:solidFill>
                  <a:latin typeface="Calibri" panose="020F0502020204030204"/>
                </a:endParaRPr>
              </a:p>
            </p:txBody>
          </p:sp>
          <p:grpSp>
            <p:nvGrpSpPr>
              <p:cNvPr id="88" name="Group 87">
                <a:extLst>
                  <a:ext uri="{FF2B5EF4-FFF2-40B4-BE49-F238E27FC236}">
                    <a16:creationId xmlns:a16="http://schemas.microsoft.com/office/drawing/2014/main" id="{A3270424-48AA-405A-8D07-3229CB2576FB}"/>
                  </a:ext>
                </a:extLst>
              </p:cNvPr>
              <p:cNvGrpSpPr/>
              <p:nvPr/>
            </p:nvGrpSpPr>
            <p:grpSpPr>
              <a:xfrm>
                <a:off x="4064111" y="2370431"/>
                <a:ext cx="154162" cy="692784"/>
                <a:chOff x="3700196" y="4142064"/>
                <a:chExt cx="192633" cy="729315"/>
              </a:xfrm>
            </p:grpSpPr>
            <p:cxnSp>
              <p:nvCxnSpPr>
                <p:cNvPr id="89" name="Straight Arrow Connector 88">
                  <a:extLst>
                    <a:ext uri="{FF2B5EF4-FFF2-40B4-BE49-F238E27FC236}">
                      <a16:creationId xmlns:a16="http://schemas.microsoft.com/office/drawing/2014/main" id="{5EE42F91-893B-4A7C-B6FC-AA3A0B88EE55}"/>
                    </a:ext>
                  </a:extLst>
                </p:cNvPr>
                <p:cNvCxnSpPr>
                  <a:cxnSpLocks/>
                </p:cNvCxnSpPr>
                <p:nvPr/>
              </p:nvCxnSpPr>
              <p:spPr>
                <a:xfrm flipV="1">
                  <a:off x="3721647" y="4142064"/>
                  <a:ext cx="0" cy="729315"/>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DCCEBF53-B28D-4B19-9336-9A9554097F30}"/>
                    </a:ext>
                  </a:extLst>
                </p:cNvPr>
                <p:cNvSpPr txBox="1"/>
                <p:nvPr/>
              </p:nvSpPr>
              <p:spPr>
                <a:xfrm>
                  <a:off x="3700196" y="4272379"/>
                  <a:ext cx="192633" cy="421208"/>
                </a:xfrm>
                <a:prstGeom prst="rect">
                  <a:avLst/>
                </a:prstGeom>
                <a:noFill/>
              </p:spPr>
              <p:txBody>
                <a:bodyPr wrap="square" rtlCol="0">
                  <a:spAutoFit/>
                </a:bodyPr>
                <a:lstStyle/>
                <a:p>
                  <a:r>
                    <a:rPr lang="en-US" sz="2000" dirty="0">
                      <a:solidFill>
                        <a:prstClr val="black"/>
                      </a:solidFill>
                      <a:latin typeface="Calibri" panose="020F0502020204030204"/>
                    </a:rPr>
                    <a:t>H</a:t>
                  </a:r>
                  <a:endParaRPr lang="en-IN" sz="2000" dirty="0">
                    <a:solidFill>
                      <a:prstClr val="black"/>
                    </a:solidFill>
                    <a:latin typeface="Calibri" panose="020F0502020204030204"/>
                  </a:endParaRPr>
                </a:p>
              </p:txBody>
            </p:sp>
          </p:grpSp>
        </p:grpSp>
        <p:grpSp>
          <p:nvGrpSpPr>
            <p:cNvPr id="74" name="Group 73">
              <a:extLst>
                <a:ext uri="{FF2B5EF4-FFF2-40B4-BE49-F238E27FC236}">
                  <a16:creationId xmlns:a16="http://schemas.microsoft.com/office/drawing/2014/main" id="{83485559-117C-46F6-838F-0FF5B93933FA}"/>
                </a:ext>
              </a:extLst>
            </p:cNvPr>
            <p:cNvGrpSpPr/>
            <p:nvPr/>
          </p:nvGrpSpPr>
          <p:grpSpPr>
            <a:xfrm>
              <a:off x="4205694" y="4542765"/>
              <a:ext cx="540000" cy="643033"/>
              <a:chOff x="4205694" y="4542765"/>
              <a:chExt cx="540000" cy="643033"/>
            </a:xfrm>
          </p:grpSpPr>
          <p:sp>
            <p:nvSpPr>
              <p:cNvPr id="75" name="Cube 74">
                <a:extLst>
                  <a:ext uri="{FF2B5EF4-FFF2-40B4-BE49-F238E27FC236}">
                    <a16:creationId xmlns:a16="http://schemas.microsoft.com/office/drawing/2014/main" id="{0E6D429B-6488-4A95-A7CB-AC56C47131AA}"/>
                  </a:ext>
                </a:extLst>
              </p:cNvPr>
              <p:cNvSpPr/>
              <p:nvPr/>
            </p:nvSpPr>
            <p:spPr>
              <a:xfrm flipH="1">
                <a:off x="4236443" y="4865398"/>
                <a:ext cx="428400" cy="320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sp>
            <p:nvSpPr>
              <p:cNvPr id="76" name="Cube 75">
                <a:extLst>
                  <a:ext uri="{FF2B5EF4-FFF2-40B4-BE49-F238E27FC236}">
                    <a16:creationId xmlns:a16="http://schemas.microsoft.com/office/drawing/2014/main" id="{53DE2DEA-D529-4BCC-A902-84BBA7756912}"/>
                  </a:ext>
                </a:extLst>
              </p:cNvPr>
              <p:cNvSpPr/>
              <p:nvPr/>
            </p:nvSpPr>
            <p:spPr>
              <a:xfrm flipH="1" flipV="1">
                <a:off x="4237829" y="4542765"/>
                <a:ext cx="427014" cy="252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sp>
            <p:nvSpPr>
              <p:cNvPr id="77" name="Parallelogram 76">
                <a:extLst>
                  <a:ext uri="{FF2B5EF4-FFF2-40B4-BE49-F238E27FC236}">
                    <a16:creationId xmlns:a16="http://schemas.microsoft.com/office/drawing/2014/main" id="{C342CE54-3F6F-4B52-983C-895806BE5120}"/>
                  </a:ext>
                </a:extLst>
              </p:cNvPr>
              <p:cNvSpPr/>
              <p:nvPr/>
            </p:nvSpPr>
            <p:spPr>
              <a:xfrm flipH="1">
                <a:off x="4205694" y="4731298"/>
                <a:ext cx="540000" cy="252255"/>
              </a:xfrm>
              <a:prstGeom prst="parallelogram">
                <a:avLst>
                  <a:gd name="adj" fmla="val 25392"/>
                </a:avLst>
              </a:prstGeom>
              <a:solidFill>
                <a:schemeClr val="tx1">
                  <a:lumMod val="65000"/>
                  <a:lumOff val="3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p:grpSp>
      <p:grpSp>
        <p:nvGrpSpPr>
          <p:cNvPr id="91" name="Group 90">
            <a:extLst>
              <a:ext uri="{FF2B5EF4-FFF2-40B4-BE49-F238E27FC236}">
                <a16:creationId xmlns:a16="http://schemas.microsoft.com/office/drawing/2014/main" id="{2DCA724E-5E64-43CA-AD31-520F61396E4E}"/>
              </a:ext>
            </a:extLst>
          </p:cNvPr>
          <p:cNvGrpSpPr/>
          <p:nvPr/>
        </p:nvGrpSpPr>
        <p:grpSpPr>
          <a:xfrm>
            <a:off x="2019957" y="3119469"/>
            <a:ext cx="1552411" cy="2475879"/>
            <a:chOff x="2048435" y="3216026"/>
            <a:chExt cx="1552411" cy="2475878"/>
          </a:xfrm>
        </p:grpSpPr>
        <p:grpSp>
          <p:nvGrpSpPr>
            <p:cNvPr id="92" name="Group 91">
              <a:extLst>
                <a:ext uri="{FF2B5EF4-FFF2-40B4-BE49-F238E27FC236}">
                  <a16:creationId xmlns:a16="http://schemas.microsoft.com/office/drawing/2014/main" id="{A0E3B5BA-8136-4EEB-BFC2-5115FBE17812}"/>
                </a:ext>
              </a:extLst>
            </p:cNvPr>
            <p:cNvGrpSpPr/>
            <p:nvPr/>
          </p:nvGrpSpPr>
          <p:grpSpPr>
            <a:xfrm>
              <a:off x="2048435" y="3216026"/>
              <a:ext cx="1552411" cy="2475878"/>
              <a:chOff x="1402836" y="2137721"/>
              <a:chExt cx="1552411" cy="2475878"/>
            </a:xfrm>
          </p:grpSpPr>
          <p:sp>
            <p:nvSpPr>
              <p:cNvPr id="96" name="TextBox 95">
                <a:extLst>
                  <a:ext uri="{FF2B5EF4-FFF2-40B4-BE49-F238E27FC236}">
                    <a16:creationId xmlns:a16="http://schemas.microsoft.com/office/drawing/2014/main" id="{63AD0AFC-F889-4195-AC0B-E6E0D50435C7}"/>
                  </a:ext>
                </a:extLst>
              </p:cNvPr>
              <p:cNvSpPr txBox="1"/>
              <p:nvPr/>
            </p:nvSpPr>
            <p:spPr>
              <a:xfrm>
                <a:off x="1910612" y="2137721"/>
                <a:ext cx="184347" cy="461665"/>
              </a:xfrm>
              <a:prstGeom prst="rect">
                <a:avLst/>
              </a:prstGeom>
              <a:noFill/>
            </p:spPr>
            <p:txBody>
              <a:bodyPr wrap="square" rtlCol="0">
                <a:spAutoFit/>
              </a:bodyPr>
              <a:lstStyle/>
              <a:p>
                <a:r>
                  <a:rPr lang="en-US" sz="2400" dirty="0">
                    <a:solidFill>
                      <a:prstClr val="black"/>
                    </a:solidFill>
                    <a:latin typeface="Calibri" panose="020F0502020204030204"/>
                  </a:rPr>
                  <a:t>z</a:t>
                </a:r>
                <a:endParaRPr lang="en-IN" sz="2400" dirty="0">
                  <a:solidFill>
                    <a:prstClr val="black"/>
                  </a:solidFill>
                  <a:latin typeface="Calibri" panose="020F0502020204030204"/>
                </a:endParaRPr>
              </a:p>
            </p:txBody>
          </p:sp>
          <p:grpSp>
            <p:nvGrpSpPr>
              <p:cNvPr id="97" name="Group 96">
                <a:extLst>
                  <a:ext uri="{FF2B5EF4-FFF2-40B4-BE49-F238E27FC236}">
                    <a16:creationId xmlns:a16="http://schemas.microsoft.com/office/drawing/2014/main" id="{ECA87657-7D4E-49C5-934F-85B0997C6457}"/>
                  </a:ext>
                </a:extLst>
              </p:cNvPr>
              <p:cNvGrpSpPr/>
              <p:nvPr/>
            </p:nvGrpSpPr>
            <p:grpSpPr>
              <a:xfrm>
                <a:off x="1402836" y="2334140"/>
                <a:ext cx="1552411" cy="2279459"/>
                <a:chOff x="1403857" y="2333804"/>
                <a:chExt cx="1552411" cy="2279459"/>
              </a:xfrm>
            </p:grpSpPr>
            <p:grpSp>
              <p:nvGrpSpPr>
                <p:cNvPr id="98" name="Group 97">
                  <a:extLst>
                    <a:ext uri="{FF2B5EF4-FFF2-40B4-BE49-F238E27FC236}">
                      <a16:creationId xmlns:a16="http://schemas.microsoft.com/office/drawing/2014/main" id="{3298D377-6449-4DEE-AB7B-03FB3BB830D8}"/>
                    </a:ext>
                  </a:extLst>
                </p:cNvPr>
                <p:cNvGrpSpPr/>
                <p:nvPr/>
              </p:nvGrpSpPr>
              <p:grpSpPr>
                <a:xfrm>
                  <a:off x="1854340" y="2581873"/>
                  <a:ext cx="719999" cy="2031390"/>
                  <a:chOff x="2857460" y="3268941"/>
                  <a:chExt cx="928761" cy="2385712"/>
                </a:xfrm>
              </p:grpSpPr>
              <p:cxnSp>
                <p:nvCxnSpPr>
                  <p:cNvPr id="110" name="Straight Connector 109">
                    <a:extLst>
                      <a:ext uri="{FF2B5EF4-FFF2-40B4-BE49-F238E27FC236}">
                        <a16:creationId xmlns:a16="http://schemas.microsoft.com/office/drawing/2014/main" id="{0FFF21F6-EF80-4D31-A7F2-704620D1B626}"/>
                      </a:ext>
                    </a:extLst>
                  </p:cNvPr>
                  <p:cNvCxnSpPr>
                    <a:cxnSpLocks/>
                  </p:cNvCxnSpPr>
                  <p:nvPr/>
                </p:nvCxnSpPr>
                <p:spPr>
                  <a:xfrm>
                    <a:off x="2866053" y="3268941"/>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3639793-09F6-41B0-B059-36D10E4804DC}"/>
                      </a:ext>
                    </a:extLst>
                  </p:cNvPr>
                  <p:cNvCxnSpPr>
                    <a:cxnSpLocks/>
                  </p:cNvCxnSpPr>
                  <p:nvPr/>
                </p:nvCxnSpPr>
                <p:spPr>
                  <a:xfrm>
                    <a:off x="3771703" y="3277169"/>
                    <a:ext cx="0" cy="23774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58AC161-7080-4B58-ABBC-7633EE1443FA}"/>
                      </a:ext>
                    </a:extLst>
                  </p:cNvPr>
                  <p:cNvCxnSpPr>
                    <a:cxnSpLocks/>
                  </p:cNvCxnSpPr>
                  <p:nvPr/>
                </p:nvCxnSpPr>
                <p:spPr>
                  <a:xfrm flipH="1">
                    <a:off x="2857460" y="3268941"/>
                    <a:ext cx="92876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99" name="Straight Arrow Connector 98">
                  <a:extLst>
                    <a:ext uri="{FF2B5EF4-FFF2-40B4-BE49-F238E27FC236}">
                      <a16:creationId xmlns:a16="http://schemas.microsoft.com/office/drawing/2014/main" id="{52C1708D-5D8C-4C0C-8FB7-C4C716058931}"/>
                    </a:ext>
                  </a:extLst>
                </p:cNvPr>
                <p:cNvCxnSpPr>
                  <a:cxnSpLocks/>
                </p:cNvCxnSpPr>
                <p:nvPr/>
              </p:nvCxnSpPr>
              <p:spPr>
                <a:xfrm flipH="1" flipV="1">
                  <a:off x="2188780" y="2333804"/>
                  <a:ext cx="17864" cy="14246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8C9B0AB-7BAA-4281-9B5D-99C09B8BF8DA}"/>
                    </a:ext>
                  </a:extLst>
                </p:cNvPr>
                <p:cNvCxnSpPr>
                  <a:cxnSpLocks/>
                  <a:endCxn id="101" idx="3"/>
                </p:cNvCxnSpPr>
                <p:nvPr/>
              </p:nvCxnSpPr>
              <p:spPr>
                <a:xfrm flipH="1">
                  <a:off x="1588204" y="3757537"/>
                  <a:ext cx="633646" cy="2699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BE033E3-DFAD-4910-90A1-379C16D95D81}"/>
                    </a:ext>
                  </a:extLst>
                </p:cNvPr>
                <p:cNvSpPr txBox="1"/>
                <p:nvPr/>
              </p:nvSpPr>
              <p:spPr>
                <a:xfrm>
                  <a:off x="1403857" y="3796667"/>
                  <a:ext cx="184347" cy="461665"/>
                </a:xfrm>
                <a:prstGeom prst="rect">
                  <a:avLst/>
                </a:prstGeom>
                <a:noFill/>
              </p:spPr>
              <p:txBody>
                <a:bodyPr wrap="square" rtlCol="0">
                  <a:spAutoFit/>
                </a:bodyPr>
                <a:lstStyle/>
                <a:p>
                  <a:r>
                    <a:rPr lang="en-US" sz="2400" dirty="0">
                      <a:solidFill>
                        <a:prstClr val="black"/>
                      </a:solidFill>
                      <a:latin typeface="Calibri" panose="020F0502020204030204"/>
                    </a:rPr>
                    <a:t>x</a:t>
                  </a:r>
                  <a:endParaRPr lang="en-IN" sz="2400" dirty="0">
                    <a:solidFill>
                      <a:prstClr val="black"/>
                    </a:solidFill>
                    <a:latin typeface="Calibri" panose="020F0502020204030204"/>
                  </a:endParaRPr>
                </a:p>
              </p:txBody>
            </p:sp>
            <p:cxnSp>
              <p:nvCxnSpPr>
                <p:cNvPr id="102" name="Straight Arrow Connector 101">
                  <a:extLst>
                    <a:ext uri="{FF2B5EF4-FFF2-40B4-BE49-F238E27FC236}">
                      <a16:creationId xmlns:a16="http://schemas.microsoft.com/office/drawing/2014/main" id="{FF0C5D7F-EDD0-4977-8C10-69EC6E282FAC}"/>
                    </a:ext>
                  </a:extLst>
                </p:cNvPr>
                <p:cNvCxnSpPr>
                  <a:cxnSpLocks/>
                </p:cNvCxnSpPr>
                <p:nvPr/>
              </p:nvCxnSpPr>
              <p:spPr>
                <a:xfrm>
                  <a:off x="2190070" y="3770218"/>
                  <a:ext cx="667656" cy="51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F16AD86-F658-4E93-829B-7556AD218CAB}"/>
                    </a:ext>
                  </a:extLst>
                </p:cNvPr>
                <p:cNvCxnSpPr>
                  <a:cxnSpLocks/>
                </p:cNvCxnSpPr>
                <p:nvPr/>
              </p:nvCxnSpPr>
              <p:spPr>
                <a:xfrm flipH="1">
                  <a:off x="1852321" y="4602412"/>
                  <a:ext cx="71287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8A69743-E0D4-4ABB-A693-079D3626157D}"/>
                    </a:ext>
                  </a:extLst>
                </p:cNvPr>
                <p:cNvSpPr txBox="1"/>
                <p:nvPr/>
              </p:nvSpPr>
              <p:spPr>
                <a:xfrm>
                  <a:off x="2626579" y="2866929"/>
                  <a:ext cx="168047" cy="400110"/>
                </a:xfrm>
                <a:prstGeom prst="rect">
                  <a:avLst/>
                </a:prstGeom>
                <a:noFill/>
              </p:spPr>
              <p:txBody>
                <a:bodyPr wrap="square" rtlCol="0">
                  <a:spAutoFit/>
                </a:bodyPr>
                <a:lstStyle/>
                <a:p>
                  <a:r>
                    <a:rPr lang="en-US" sz="2000" dirty="0">
                      <a:solidFill>
                        <a:prstClr val="black"/>
                      </a:solidFill>
                      <a:latin typeface="Calibri" panose="020F0502020204030204"/>
                    </a:rPr>
                    <a:t>M</a:t>
                  </a:r>
                  <a:endParaRPr lang="en-IN" sz="2000" dirty="0">
                    <a:solidFill>
                      <a:prstClr val="black"/>
                    </a:solidFill>
                    <a:latin typeface="Calibri" panose="020F0502020204030204"/>
                  </a:endParaRPr>
                </a:p>
              </p:txBody>
            </p:sp>
            <p:sp>
              <p:nvSpPr>
                <p:cNvPr id="105" name="TextBox 104">
                  <a:extLst>
                    <a:ext uri="{FF2B5EF4-FFF2-40B4-BE49-F238E27FC236}">
                      <a16:creationId xmlns:a16="http://schemas.microsoft.com/office/drawing/2014/main" id="{941F451A-E379-44EA-8476-B33803F9E1CF}"/>
                    </a:ext>
                  </a:extLst>
                </p:cNvPr>
                <p:cNvSpPr txBox="1"/>
                <p:nvPr/>
              </p:nvSpPr>
              <p:spPr>
                <a:xfrm>
                  <a:off x="2732312" y="3525602"/>
                  <a:ext cx="223956" cy="461665"/>
                </a:xfrm>
                <a:prstGeom prst="rect">
                  <a:avLst/>
                </a:prstGeom>
                <a:noFill/>
              </p:spPr>
              <p:txBody>
                <a:bodyPr wrap="square" rtlCol="0">
                  <a:spAutoFit/>
                </a:bodyPr>
                <a:lstStyle/>
                <a:p>
                  <a:r>
                    <a:rPr lang="en-US" sz="2400" dirty="0">
                      <a:solidFill>
                        <a:prstClr val="black"/>
                      </a:solidFill>
                      <a:latin typeface="Calibri" panose="020F0502020204030204"/>
                    </a:rPr>
                    <a:t>y</a:t>
                  </a:r>
                  <a:endParaRPr lang="en-IN" sz="2400" dirty="0">
                    <a:solidFill>
                      <a:prstClr val="black"/>
                    </a:solidFill>
                    <a:latin typeface="Calibri" panose="020F0502020204030204"/>
                  </a:endParaRPr>
                </a:p>
              </p:txBody>
            </p:sp>
            <p:cxnSp>
              <p:nvCxnSpPr>
                <p:cNvPr id="106" name="Straight Arrow Connector 105">
                  <a:extLst>
                    <a:ext uri="{FF2B5EF4-FFF2-40B4-BE49-F238E27FC236}">
                      <a16:creationId xmlns:a16="http://schemas.microsoft.com/office/drawing/2014/main" id="{8B111134-A34F-4564-A5B9-C8ED942DB48B}"/>
                    </a:ext>
                  </a:extLst>
                </p:cNvPr>
                <p:cNvCxnSpPr>
                  <a:cxnSpLocks/>
                </p:cNvCxnSpPr>
                <p:nvPr/>
              </p:nvCxnSpPr>
              <p:spPr>
                <a:xfrm flipH="1" flipV="1">
                  <a:off x="2689190" y="2552563"/>
                  <a:ext cx="58" cy="107831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CF76986-B728-4008-A733-58789FCED6BE}"/>
                    </a:ext>
                  </a:extLst>
                </p:cNvPr>
                <p:cNvCxnSpPr>
                  <a:cxnSpLocks/>
                </p:cNvCxnSpPr>
                <p:nvPr/>
              </p:nvCxnSpPr>
              <p:spPr>
                <a:xfrm flipV="1">
                  <a:off x="1807421" y="2353295"/>
                  <a:ext cx="0" cy="692784"/>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BD044C1-BC57-499B-9FC8-4526B412C715}"/>
                    </a:ext>
                  </a:extLst>
                </p:cNvPr>
                <p:cNvSpPr txBox="1"/>
                <p:nvPr/>
              </p:nvSpPr>
              <p:spPr>
                <a:xfrm>
                  <a:off x="1542333" y="2489967"/>
                  <a:ext cx="168047" cy="400110"/>
                </a:xfrm>
                <a:prstGeom prst="rect">
                  <a:avLst/>
                </a:prstGeom>
                <a:noFill/>
              </p:spPr>
              <p:txBody>
                <a:bodyPr wrap="square" rtlCol="0">
                  <a:spAutoFit/>
                </a:bodyPr>
                <a:lstStyle/>
                <a:p>
                  <a:r>
                    <a:rPr lang="en-US" sz="2000" dirty="0">
                      <a:solidFill>
                        <a:prstClr val="black"/>
                      </a:solidFill>
                      <a:latin typeface="Calibri" panose="020F0502020204030204"/>
                    </a:rPr>
                    <a:t>H</a:t>
                  </a:r>
                  <a:endParaRPr lang="en-IN" sz="2000" dirty="0">
                    <a:solidFill>
                      <a:prstClr val="black"/>
                    </a:solidFill>
                    <a:latin typeface="Calibri" panose="020F0502020204030204"/>
                  </a:endParaRPr>
                </a:p>
              </p:txBody>
            </p:sp>
            <p:sp>
              <p:nvSpPr>
                <p:cNvPr id="109" name="Rectangle 108">
                  <a:extLst>
                    <a:ext uri="{FF2B5EF4-FFF2-40B4-BE49-F238E27FC236}">
                      <a16:creationId xmlns:a16="http://schemas.microsoft.com/office/drawing/2014/main" id="{E4B649ED-F9C4-470F-BB0F-ECB2DFC90A7C}"/>
                    </a:ext>
                  </a:extLst>
                </p:cNvPr>
                <p:cNvSpPr/>
                <p:nvPr/>
              </p:nvSpPr>
              <p:spPr>
                <a:xfrm>
                  <a:off x="1935041" y="3724088"/>
                  <a:ext cx="540000" cy="92916"/>
                </a:xfrm>
                <a:prstGeom prst="rect">
                  <a:avLst/>
                </a:prstGeom>
                <a:solidFill>
                  <a:schemeClr val="tx1">
                    <a:lumMod val="65000"/>
                    <a:lumOff val="35000"/>
                  </a:schemeClr>
                </a:solidFill>
                <a:ln w="25400">
                  <a:solidFill>
                    <a:schemeClr val="tx1">
                      <a:lumMod val="65000"/>
                      <a:lumOff val="35000"/>
                    </a:schemeClr>
                  </a:solidFill>
                </a:ln>
                <a:scene3d>
                  <a:camera prst="orthographicFront">
                    <a:rot lat="39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p:grpSp>
        <p:grpSp>
          <p:nvGrpSpPr>
            <p:cNvPr id="93" name="Group 92">
              <a:extLst>
                <a:ext uri="{FF2B5EF4-FFF2-40B4-BE49-F238E27FC236}">
                  <a16:creationId xmlns:a16="http://schemas.microsoft.com/office/drawing/2014/main" id="{1971E6E6-CD80-4CBB-8979-B4A019093BA0}"/>
                </a:ext>
              </a:extLst>
            </p:cNvPr>
            <p:cNvGrpSpPr/>
            <p:nvPr/>
          </p:nvGrpSpPr>
          <p:grpSpPr>
            <a:xfrm>
              <a:off x="2632572" y="4564624"/>
              <a:ext cx="429439" cy="562508"/>
              <a:chOff x="2632572" y="4564624"/>
              <a:chExt cx="429439" cy="562508"/>
            </a:xfrm>
          </p:grpSpPr>
          <p:sp>
            <p:nvSpPr>
              <p:cNvPr id="94" name="Cube 93">
                <a:extLst>
                  <a:ext uri="{FF2B5EF4-FFF2-40B4-BE49-F238E27FC236}">
                    <a16:creationId xmlns:a16="http://schemas.microsoft.com/office/drawing/2014/main" id="{C76B7475-4A8D-46D0-8411-D32AD2178BB0}"/>
                  </a:ext>
                </a:extLst>
              </p:cNvPr>
              <p:cNvSpPr/>
              <p:nvPr/>
            </p:nvSpPr>
            <p:spPr>
              <a:xfrm flipH="1" flipV="1">
                <a:off x="2632572" y="4564624"/>
                <a:ext cx="427014" cy="252000"/>
              </a:xfrm>
              <a:prstGeom prst="cube">
                <a:avLst>
                  <a:gd name="adj" fmla="val 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sp>
            <p:nvSpPr>
              <p:cNvPr id="95" name="Cube 94">
                <a:extLst>
                  <a:ext uri="{FF2B5EF4-FFF2-40B4-BE49-F238E27FC236}">
                    <a16:creationId xmlns:a16="http://schemas.microsoft.com/office/drawing/2014/main" id="{95442AC3-11A1-4CA6-928D-4F23AA21FF8D}"/>
                  </a:ext>
                </a:extLst>
              </p:cNvPr>
              <p:cNvSpPr/>
              <p:nvPr/>
            </p:nvSpPr>
            <p:spPr>
              <a:xfrm flipH="1" flipV="1">
                <a:off x="2634997" y="4875132"/>
                <a:ext cx="427014" cy="252000"/>
              </a:xfrm>
              <a:prstGeom prst="cube">
                <a:avLst>
                  <a:gd name="adj" fmla="val 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p:grpSp>
      <p:grpSp>
        <p:nvGrpSpPr>
          <p:cNvPr id="116" name="Group 115">
            <a:extLst>
              <a:ext uri="{FF2B5EF4-FFF2-40B4-BE49-F238E27FC236}">
                <a16:creationId xmlns:a16="http://schemas.microsoft.com/office/drawing/2014/main" id="{3E5E02F6-426C-42C5-8874-CD53E3601A93}"/>
              </a:ext>
            </a:extLst>
          </p:cNvPr>
          <p:cNvGrpSpPr/>
          <p:nvPr/>
        </p:nvGrpSpPr>
        <p:grpSpPr>
          <a:xfrm>
            <a:off x="-215480" y="4017779"/>
            <a:ext cx="2019752" cy="2463157"/>
            <a:chOff x="-188468" y="3245134"/>
            <a:chExt cx="2019752" cy="2698477"/>
          </a:xfrm>
        </p:grpSpPr>
        <p:cxnSp>
          <p:nvCxnSpPr>
            <p:cNvPr id="117" name="Straight Arrow Connector 116">
              <a:extLst>
                <a:ext uri="{FF2B5EF4-FFF2-40B4-BE49-F238E27FC236}">
                  <a16:creationId xmlns:a16="http://schemas.microsoft.com/office/drawing/2014/main" id="{9B03FAF3-0494-4F60-83D9-9A53292AE403}"/>
                </a:ext>
              </a:extLst>
            </p:cNvPr>
            <p:cNvCxnSpPr>
              <a:cxnSpLocks/>
            </p:cNvCxnSpPr>
            <p:nvPr/>
          </p:nvCxnSpPr>
          <p:spPr>
            <a:xfrm rot="5400000" flipV="1">
              <a:off x="1131712" y="4788151"/>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091C09E-3377-4774-859A-8B9A5E56FA1B}"/>
                </a:ext>
              </a:extLst>
            </p:cNvPr>
            <p:cNvCxnSpPr>
              <a:cxnSpLocks/>
            </p:cNvCxnSpPr>
            <p:nvPr/>
          </p:nvCxnSpPr>
          <p:spPr>
            <a:xfrm flipH="1">
              <a:off x="256012" y="5109369"/>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4DF6D64D-297C-4A00-B1EA-38CF1F92FB27}"/>
                </a:ext>
              </a:extLst>
            </p:cNvPr>
            <p:cNvSpPr txBox="1"/>
            <p:nvPr/>
          </p:nvSpPr>
          <p:spPr>
            <a:xfrm>
              <a:off x="17283" y="5095539"/>
              <a:ext cx="230351" cy="505771"/>
            </a:xfrm>
            <a:prstGeom prst="rect">
              <a:avLst/>
            </a:prstGeom>
            <a:noFill/>
          </p:spPr>
          <p:txBody>
            <a:bodyPr wrap="square" rtlCol="0">
              <a:spAutoFit/>
            </a:bodyPr>
            <a:lstStyle/>
            <a:p>
              <a:r>
                <a:rPr lang="en-US" sz="2400" dirty="0">
                  <a:solidFill>
                    <a:prstClr val="black"/>
                  </a:solidFill>
                  <a:latin typeface="Calibri" panose="020F0502020204030204"/>
                </a:rPr>
                <a:t>x</a:t>
              </a:r>
              <a:endParaRPr lang="en-IN" sz="2400" dirty="0">
                <a:solidFill>
                  <a:prstClr val="black"/>
                </a:solidFill>
                <a:latin typeface="Calibri" panose="020F0502020204030204"/>
              </a:endParaRPr>
            </a:p>
          </p:txBody>
        </p:sp>
        <p:sp>
          <p:nvSpPr>
            <p:cNvPr id="120" name="TextBox 119">
              <a:extLst>
                <a:ext uri="{FF2B5EF4-FFF2-40B4-BE49-F238E27FC236}">
                  <a16:creationId xmlns:a16="http://schemas.microsoft.com/office/drawing/2014/main" id="{7B7466F2-43E1-43C7-8CE3-95E5C7B25B74}"/>
                </a:ext>
              </a:extLst>
            </p:cNvPr>
            <p:cNvSpPr txBox="1"/>
            <p:nvPr/>
          </p:nvSpPr>
          <p:spPr>
            <a:xfrm>
              <a:off x="1405676" y="4862551"/>
              <a:ext cx="230351" cy="505771"/>
            </a:xfrm>
            <a:prstGeom prst="rect">
              <a:avLst/>
            </a:prstGeom>
            <a:noFill/>
          </p:spPr>
          <p:txBody>
            <a:bodyPr wrap="square" rtlCol="0">
              <a:spAutoFit/>
            </a:bodyPr>
            <a:lstStyle/>
            <a:p>
              <a:r>
                <a:rPr lang="en-US" sz="2400" dirty="0">
                  <a:solidFill>
                    <a:prstClr val="black"/>
                  </a:solidFill>
                  <a:latin typeface="Calibri" panose="020F0502020204030204"/>
                </a:rPr>
                <a:t>y</a:t>
              </a:r>
              <a:endParaRPr lang="en-IN" sz="2400" dirty="0">
                <a:solidFill>
                  <a:prstClr val="black"/>
                </a:solidFill>
                <a:latin typeface="Calibri" panose="020F0502020204030204"/>
              </a:endParaRPr>
            </a:p>
          </p:txBody>
        </p:sp>
        <p:sp>
          <p:nvSpPr>
            <p:cNvPr id="121" name="TextBox 120">
              <a:extLst>
                <a:ext uri="{FF2B5EF4-FFF2-40B4-BE49-F238E27FC236}">
                  <a16:creationId xmlns:a16="http://schemas.microsoft.com/office/drawing/2014/main" id="{ABD0A38B-DB0B-4E20-BEB8-A6503C9FCAE7}"/>
                </a:ext>
              </a:extLst>
            </p:cNvPr>
            <p:cNvSpPr txBox="1"/>
            <p:nvPr/>
          </p:nvSpPr>
          <p:spPr>
            <a:xfrm>
              <a:off x="781220" y="3245134"/>
              <a:ext cx="230351" cy="505771"/>
            </a:xfrm>
            <a:prstGeom prst="rect">
              <a:avLst/>
            </a:prstGeom>
            <a:noFill/>
          </p:spPr>
          <p:txBody>
            <a:bodyPr wrap="square" rtlCol="0">
              <a:spAutoFit/>
            </a:bodyPr>
            <a:lstStyle/>
            <a:p>
              <a:r>
                <a:rPr lang="en-US" sz="2400" dirty="0">
                  <a:solidFill>
                    <a:prstClr val="black"/>
                  </a:solidFill>
                  <a:latin typeface="Calibri" panose="020F0502020204030204"/>
                </a:rPr>
                <a:t>z</a:t>
              </a:r>
              <a:endParaRPr lang="en-IN" sz="2400" dirty="0">
                <a:solidFill>
                  <a:prstClr val="black"/>
                </a:solidFill>
                <a:latin typeface="Calibri" panose="020F0502020204030204"/>
              </a:endParaRPr>
            </a:p>
          </p:txBody>
        </p:sp>
        <p:cxnSp>
          <p:nvCxnSpPr>
            <p:cNvPr id="122" name="Straight Arrow Connector 121">
              <a:extLst>
                <a:ext uri="{FF2B5EF4-FFF2-40B4-BE49-F238E27FC236}">
                  <a16:creationId xmlns:a16="http://schemas.microsoft.com/office/drawing/2014/main" id="{32B77715-D395-4F33-93D4-8B8CFD8599D6}"/>
                </a:ext>
              </a:extLst>
            </p:cNvPr>
            <p:cNvCxnSpPr>
              <a:cxnSpLocks/>
            </p:cNvCxnSpPr>
            <p:nvPr/>
          </p:nvCxnSpPr>
          <p:spPr>
            <a:xfrm flipH="1" flipV="1">
              <a:off x="793103" y="3444083"/>
              <a:ext cx="30503" cy="16871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C46F3273-4874-4F3B-9E39-AE88AE3D32CA}"/>
                </a:ext>
              </a:extLst>
            </p:cNvPr>
            <p:cNvGrpSpPr/>
            <p:nvPr/>
          </p:nvGrpSpPr>
          <p:grpSpPr>
            <a:xfrm>
              <a:off x="-188468" y="3290730"/>
              <a:ext cx="2019752" cy="2652881"/>
              <a:chOff x="-185867" y="3288760"/>
              <a:chExt cx="2019752" cy="2652881"/>
            </a:xfrm>
          </p:grpSpPr>
          <p:grpSp>
            <p:nvGrpSpPr>
              <p:cNvPr id="128" name="Group 127">
                <a:extLst>
                  <a:ext uri="{FF2B5EF4-FFF2-40B4-BE49-F238E27FC236}">
                    <a16:creationId xmlns:a16="http://schemas.microsoft.com/office/drawing/2014/main" id="{7FB2512C-9EF3-4018-B85B-B57B43503CDC}"/>
                  </a:ext>
                </a:extLst>
              </p:cNvPr>
              <p:cNvGrpSpPr/>
              <p:nvPr/>
            </p:nvGrpSpPr>
            <p:grpSpPr>
              <a:xfrm>
                <a:off x="-185867" y="3288760"/>
                <a:ext cx="2019752" cy="2652881"/>
                <a:chOff x="-106971" y="3050537"/>
                <a:chExt cx="2019752" cy="2652881"/>
              </a:xfrm>
            </p:grpSpPr>
            <p:grpSp>
              <p:nvGrpSpPr>
                <p:cNvPr id="130" name="Group 129">
                  <a:extLst>
                    <a:ext uri="{FF2B5EF4-FFF2-40B4-BE49-F238E27FC236}">
                      <a16:creationId xmlns:a16="http://schemas.microsoft.com/office/drawing/2014/main" id="{56C26BDF-91D0-4E38-B5EE-698DF1C980D1}"/>
                    </a:ext>
                  </a:extLst>
                </p:cNvPr>
                <p:cNvGrpSpPr/>
                <p:nvPr/>
              </p:nvGrpSpPr>
              <p:grpSpPr>
                <a:xfrm rot="1483682">
                  <a:off x="-106971" y="3050537"/>
                  <a:ext cx="2019752" cy="2652881"/>
                  <a:chOff x="457534" y="2558226"/>
                  <a:chExt cx="3013939" cy="3810369"/>
                </a:xfrm>
              </p:grpSpPr>
              <p:sp>
                <p:nvSpPr>
                  <p:cNvPr id="132" name="Arc 131">
                    <a:extLst>
                      <a:ext uri="{FF2B5EF4-FFF2-40B4-BE49-F238E27FC236}">
                        <a16:creationId xmlns:a16="http://schemas.microsoft.com/office/drawing/2014/main" id="{5C594955-EC34-431B-A39E-9F5C13F62867}"/>
                      </a:ext>
                    </a:extLst>
                  </p:cNvPr>
                  <p:cNvSpPr/>
                  <p:nvPr/>
                </p:nvSpPr>
                <p:spPr>
                  <a:xfrm rot="6386534">
                    <a:off x="919001" y="2118892"/>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prstClr val="black"/>
                      </a:solidFill>
                      <a:latin typeface="Calibri" panose="020F0502020204030204"/>
                    </a:endParaRPr>
                  </a:p>
                </p:txBody>
              </p:sp>
              <p:sp>
                <p:nvSpPr>
                  <p:cNvPr id="133" name="Arc 132">
                    <a:extLst>
                      <a:ext uri="{FF2B5EF4-FFF2-40B4-BE49-F238E27FC236}">
                        <a16:creationId xmlns:a16="http://schemas.microsoft.com/office/drawing/2014/main" id="{6A2B4F85-64F6-4DB2-A2B4-2C7021642760}"/>
                      </a:ext>
                    </a:extLst>
                  </p:cNvPr>
                  <p:cNvSpPr/>
                  <p:nvPr/>
                </p:nvSpPr>
                <p:spPr>
                  <a:xfrm rot="17166339">
                    <a:off x="902327" y="2113433"/>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prstClr val="black"/>
                      </a:solidFill>
                      <a:latin typeface="Calibri" panose="020F0502020204030204"/>
                    </a:endParaRPr>
                  </a:p>
                </p:txBody>
              </p:sp>
              <p:cxnSp>
                <p:nvCxnSpPr>
                  <p:cNvPr id="134" name="Straight Connector 133">
                    <a:extLst>
                      <a:ext uri="{FF2B5EF4-FFF2-40B4-BE49-F238E27FC236}">
                        <a16:creationId xmlns:a16="http://schemas.microsoft.com/office/drawing/2014/main" id="{4FC39897-C3C4-4415-8C81-4668DD86E7E9}"/>
                      </a:ext>
                    </a:extLst>
                  </p:cNvPr>
                  <p:cNvCxnSpPr>
                    <a:cxnSpLocks/>
                  </p:cNvCxnSpPr>
                  <p:nvPr/>
                </p:nvCxnSpPr>
                <p:spPr>
                  <a:xfrm>
                    <a:off x="479363" y="2814053"/>
                    <a:ext cx="1454934" cy="31099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7688E5A-7236-45ED-A2E4-4C0C0F54F5F3}"/>
                      </a:ext>
                    </a:extLst>
                  </p:cNvPr>
                  <p:cNvCxnSpPr>
                    <a:cxnSpLocks/>
                  </p:cNvCxnSpPr>
                  <p:nvPr/>
                </p:nvCxnSpPr>
                <p:spPr>
                  <a:xfrm>
                    <a:off x="1972151" y="2926122"/>
                    <a:ext cx="522209" cy="109861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6" name="Arc 135">
                    <a:extLst>
                      <a:ext uri="{FF2B5EF4-FFF2-40B4-BE49-F238E27FC236}">
                        <a16:creationId xmlns:a16="http://schemas.microsoft.com/office/drawing/2014/main" id="{99ED6B3B-4729-4765-80A4-C784182365E5}"/>
                      </a:ext>
                    </a:extLst>
                  </p:cNvPr>
                  <p:cNvSpPr/>
                  <p:nvPr/>
                </p:nvSpPr>
                <p:spPr>
                  <a:xfrm rot="6386534">
                    <a:off x="1363558" y="3086347"/>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prstClr val="black"/>
                      </a:solidFill>
                      <a:latin typeface="Calibri" panose="020F0502020204030204"/>
                    </a:endParaRPr>
                  </a:p>
                </p:txBody>
              </p:sp>
              <p:cxnSp>
                <p:nvCxnSpPr>
                  <p:cNvPr id="137" name="Straight Connector 136">
                    <a:extLst>
                      <a:ext uri="{FF2B5EF4-FFF2-40B4-BE49-F238E27FC236}">
                        <a16:creationId xmlns:a16="http://schemas.microsoft.com/office/drawing/2014/main" id="{603288E6-0C7C-4B3D-90A8-AE39197828F8}"/>
                      </a:ext>
                    </a:extLst>
                  </p:cNvPr>
                  <p:cNvCxnSpPr>
                    <a:cxnSpLocks/>
                  </p:cNvCxnSpPr>
                  <p:nvPr/>
                </p:nvCxnSpPr>
                <p:spPr>
                  <a:xfrm rot="19586534" flipV="1">
                    <a:off x="1445498" y="3648310"/>
                    <a:ext cx="507267" cy="453629"/>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ABFC564-4AD1-4A51-BD08-994B7C8521F9}"/>
                      </a:ext>
                    </a:extLst>
                  </p:cNvPr>
                  <p:cNvCxnSpPr>
                    <a:cxnSpLocks/>
                  </p:cNvCxnSpPr>
                  <p:nvPr/>
                </p:nvCxnSpPr>
                <p:spPr>
                  <a:xfrm>
                    <a:off x="1780196" y="3533956"/>
                    <a:ext cx="1001986" cy="21710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06EE7D7-75EE-434C-B1D0-976875BAC126}"/>
                      </a:ext>
                    </a:extLst>
                  </p:cNvPr>
                  <p:cNvCxnSpPr>
                    <a:cxnSpLocks/>
                  </p:cNvCxnSpPr>
                  <p:nvPr/>
                </p:nvCxnSpPr>
                <p:spPr>
                  <a:xfrm flipV="1">
                    <a:off x="2636911" y="5705023"/>
                    <a:ext cx="145271" cy="663572"/>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40" name="Arc 139">
                    <a:extLst>
                      <a:ext uri="{FF2B5EF4-FFF2-40B4-BE49-F238E27FC236}">
                        <a16:creationId xmlns:a16="http://schemas.microsoft.com/office/drawing/2014/main" id="{033BC29D-E569-47E9-A3EC-047391306CC2}"/>
                      </a:ext>
                    </a:extLst>
                  </p:cNvPr>
                  <p:cNvSpPr/>
                  <p:nvPr/>
                </p:nvSpPr>
                <p:spPr>
                  <a:xfrm rot="17166339">
                    <a:off x="2337775" y="5226960"/>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latin typeface="Calibri" panose="020F0502020204030204"/>
                    </a:endParaRPr>
                  </a:p>
                </p:txBody>
              </p:sp>
              <p:cxnSp>
                <p:nvCxnSpPr>
                  <p:cNvPr id="141" name="Straight Connector 140">
                    <a:extLst>
                      <a:ext uri="{FF2B5EF4-FFF2-40B4-BE49-F238E27FC236}">
                        <a16:creationId xmlns:a16="http://schemas.microsoft.com/office/drawing/2014/main" id="{47BA38AB-C364-4393-9025-470ADC0EC996}"/>
                      </a:ext>
                    </a:extLst>
                  </p:cNvPr>
                  <p:cNvCxnSpPr>
                    <a:cxnSpLocks/>
                    <a:endCxn id="140" idx="0"/>
                  </p:cNvCxnSpPr>
                  <p:nvPr/>
                </p:nvCxnSpPr>
                <p:spPr>
                  <a:xfrm>
                    <a:off x="1619957" y="4201660"/>
                    <a:ext cx="996725" cy="2153864"/>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31" name="Cube 130">
                  <a:extLst>
                    <a:ext uri="{FF2B5EF4-FFF2-40B4-BE49-F238E27FC236}">
                      <a16:creationId xmlns:a16="http://schemas.microsoft.com/office/drawing/2014/main" id="{0DC31D5E-EF58-46B8-9342-D4EF97D41BFE}"/>
                    </a:ext>
                  </a:extLst>
                </p:cNvPr>
                <p:cNvSpPr/>
                <p:nvPr/>
              </p:nvSpPr>
              <p:spPr>
                <a:xfrm rot="18947171" flipH="1" flipV="1">
                  <a:off x="643808" y="4554022"/>
                  <a:ext cx="504000" cy="498755"/>
                </a:xfrm>
                <a:prstGeom prst="cube">
                  <a:avLst>
                    <a:gd name="adj" fmla="val 70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mc:AlternateContent xmlns:mc="http://schemas.openxmlformats.org/markup-compatibility/2006">
            <mc:Choice xmlns:am3d="http://schemas.microsoft.com/office/drawing/2017/model3d" Requires="am3d">
              <p:graphicFrame>
                <p:nvGraphicFramePr>
                  <p:cNvPr id="129" name="3D Model 128">
                    <a:extLst>
                      <a:ext uri="{FF2B5EF4-FFF2-40B4-BE49-F238E27FC236}">
                        <a16:creationId xmlns:a16="http://schemas.microsoft.com/office/drawing/2014/main" id="{6668972B-3491-45B4-A905-589173C1A46A}"/>
                      </a:ext>
                    </a:extLst>
                  </p:cNvPr>
                  <p:cNvGraphicFramePr>
                    <a:graphicFrameLocks noChangeAspect="1"/>
                  </p:cNvGraphicFramePr>
                  <p:nvPr/>
                </p:nvGraphicFramePr>
                <p:xfrm rot="15684508">
                  <a:off x="676789" y="4892258"/>
                  <a:ext cx="301841" cy="381838"/>
                </p:xfrm>
                <a:graphic>
                  <a:graphicData uri="http://schemas.microsoft.com/office/drawing/2017/model3d">
                    <am3d:model3d r:embed="rId8">
                      <am3d:spPr>
                        <a:xfrm rot="15684508">
                          <a:off x="0" y="0"/>
                          <a:ext cx="301841" cy="381838"/>
                        </a:xfrm>
                        <a:prstGeom prst="rect">
                          <a:avLst/>
                        </a:prstGeom>
                      </am3d:spPr>
                      <am3d:camera>
                        <am3d:pos x="0" y="0" z="64738921"/>
                        <am3d:up dx="0" dy="36000000" dz="0"/>
                        <am3d:lookAt x="0" y="0" z="0"/>
                        <am3d:perspective fov="2700000"/>
                      </am3d:camera>
                      <am3d:trans>
                        <am3d:meterPerModelUnit n="20685988" d="1000000"/>
                        <am3d:preTrans dx="-253006896" dy="2646036" dz="-139745424"/>
                        <am3d:scale>
                          <am3d:sx n="1000000" d="1000000"/>
                          <am3d:sy n="1000000" d="1000000"/>
                          <am3d:sz n="1000000" d="1000000"/>
                        </am3d:scale>
                        <am3d:rot ax="-2050801" ay="-36365" az="24747"/>
                        <am3d:postTrans dx="0" dy="0" dz="0"/>
                      </am3d:trans>
                      <am3d:raster rName="Office3DRenderer" rVer="16.0.8326">
                        <am3d:blip r:embed="rId9"/>
                      </am3d:raster>
                      <am3d:objViewport viewportSz="4137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9" name="3D Model 128">
                    <a:extLst>
                      <a:ext uri="{FF2B5EF4-FFF2-40B4-BE49-F238E27FC236}">
                        <a16:creationId xmlns:a16="http://schemas.microsoft.com/office/drawing/2014/main" id="{6668972B-3491-45B4-A905-589173C1A46A}"/>
                      </a:ext>
                    </a:extLst>
                  </p:cNvPr>
                  <p:cNvPicPr>
                    <a:picLocks noGrp="1" noRot="1" noChangeAspect="1" noMove="1" noResize="1" noEditPoints="1" noAdjustHandles="1" noChangeArrowheads="1" noChangeShapeType="1" noCrop="1"/>
                  </p:cNvPicPr>
                  <p:nvPr/>
                </p:nvPicPr>
                <p:blipFill>
                  <a:blip r:embed="rId9"/>
                  <a:stretch>
                    <a:fillRect/>
                  </a:stretch>
                </p:blipFill>
                <p:spPr>
                  <a:xfrm rot="15684508">
                    <a:off x="660337" y="5506415"/>
                    <a:ext cx="275519" cy="381838"/>
                  </a:xfrm>
                  <a:prstGeom prst="rect">
                    <a:avLst/>
                  </a:prstGeom>
                </p:spPr>
              </p:pic>
            </mc:Fallback>
          </mc:AlternateContent>
        </p:grpSp>
        <p:cxnSp>
          <p:nvCxnSpPr>
            <p:cNvPr id="124" name="Straight Arrow Connector 123">
              <a:extLst>
                <a:ext uri="{FF2B5EF4-FFF2-40B4-BE49-F238E27FC236}">
                  <a16:creationId xmlns:a16="http://schemas.microsoft.com/office/drawing/2014/main" id="{D6E0397D-1CB6-4E8B-AEF8-1954AAC8C78C}"/>
                </a:ext>
              </a:extLst>
            </p:cNvPr>
            <p:cNvCxnSpPr>
              <a:cxnSpLocks/>
            </p:cNvCxnSpPr>
            <p:nvPr/>
          </p:nvCxnSpPr>
          <p:spPr>
            <a:xfrm rot="1483682" flipH="1" flipV="1">
              <a:off x="1284393" y="3778680"/>
              <a:ext cx="320824" cy="70225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73F6D599-C97F-4DDF-B4EA-2AE21E7CC475}"/>
                </a:ext>
              </a:extLst>
            </p:cNvPr>
            <p:cNvSpPr txBox="1"/>
            <p:nvPr/>
          </p:nvSpPr>
          <p:spPr>
            <a:xfrm>
              <a:off x="1398153" y="3920107"/>
              <a:ext cx="289076" cy="438335"/>
            </a:xfrm>
            <a:prstGeom prst="rect">
              <a:avLst/>
            </a:prstGeom>
            <a:noFill/>
          </p:spPr>
          <p:txBody>
            <a:bodyPr wrap="square" rtlCol="0">
              <a:spAutoFit/>
            </a:bodyPr>
            <a:lstStyle/>
            <a:p>
              <a:r>
                <a:rPr lang="en-US" sz="2000" dirty="0">
                  <a:solidFill>
                    <a:prstClr val="black"/>
                  </a:solidFill>
                  <a:latin typeface="Calibri" panose="020F0502020204030204"/>
                </a:rPr>
                <a:t>H</a:t>
              </a:r>
              <a:endParaRPr lang="en-IN" sz="2000" dirty="0">
                <a:solidFill>
                  <a:prstClr val="black"/>
                </a:solidFill>
                <a:latin typeface="Calibri" panose="020F0502020204030204"/>
              </a:endParaRPr>
            </a:p>
          </p:txBody>
        </p:sp>
        <p:sp>
          <p:nvSpPr>
            <p:cNvPr id="126" name="TextBox 125">
              <a:extLst>
                <a:ext uri="{FF2B5EF4-FFF2-40B4-BE49-F238E27FC236}">
                  <a16:creationId xmlns:a16="http://schemas.microsoft.com/office/drawing/2014/main" id="{1D9F567C-2DB2-4390-93DF-E9CA9A48D1AC}"/>
                </a:ext>
              </a:extLst>
            </p:cNvPr>
            <p:cNvSpPr txBox="1"/>
            <p:nvPr/>
          </p:nvSpPr>
          <p:spPr>
            <a:xfrm>
              <a:off x="340897" y="4022772"/>
              <a:ext cx="253209" cy="438335"/>
            </a:xfrm>
            <a:prstGeom prst="rect">
              <a:avLst/>
            </a:prstGeom>
            <a:noFill/>
          </p:spPr>
          <p:txBody>
            <a:bodyPr wrap="square" rtlCol="0">
              <a:spAutoFit/>
            </a:bodyPr>
            <a:lstStyle/>
            <a:p>
              <a:r>
                <a:rPr lang="en-US" sz="2000" dirty="0">
                  <a:solidFill>
                    <a:prstClr val="black"/>
                  </a:solidFill>
                  <a:latin typeface="Calibri" panose="020F0502020204030204"/>
                </a:rPr>
                <a:t>M</a:t>
              </a:r>
              <a:endParaRPr lang="en-IN" sz="2000" dirty="0">
                <a:solidFill>
                  <a:prstClr val="black"/>
                </a:solidFill>
                <a:latin typeface="Calibri" panose="020F0502020204030204"/>
              </a:endParaRPr>
            </a:p>
          </p:txBody>
        </p:sp>
        <p:cxnSp>
          <p:nvCxnSpPr>
            <p:cNvPr id="127" name="Straight Arrow Connector 126">
              <a:extLst>
                <a:ext uri="{FF2B5EF4-FFF2-40B4-BE49-F238E27FC236}">
                  <a16:creationId xmlns:a16="http://schemas.microsoft.com/office/drawing/2014/main" id="{D4B021C5-2B77-42CF-84F7-D99B82873082}"/>
                </a:ext>
              </a:extLst>
            </p:cNvPr>
            <p:cNvCxnSpPr>
              <a:cxnSpLocks/>
            </p:cNvCxnSpPr>
            <p:nvPr/>
          </p:nvCxnSpPr>
          <p:spPr>
            <a:xfrm rot="1483682" flipH="1" flipV="1">
              <a:off x="440961" y="4416515"/>
              <a:ext cx="320824" cy="70225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4BB01F85-4B4E-4906-9930-815EF0E044DC}"/>
              </a:ext>
            </a:extLst>
          </p:cNvPr>
          <p:cNvGrpSpPr/>
          <p:nvPr/>
        </p:nvGrpSpPr>
        <p:grpSpPr>
          <a:xfrm>
            <a:off x="-151597" y="925595"/>
            <a:ext cx="2019752" cy="2523643"/>
            <a:chOff x="-186809" y="3269002"/>
            <a:chExt cx="2019752" cy="2672639"/>
          </a:xfrm>
        </p:grpSpPr>
        <p:cxnSp>
          <p:nvCxnSpPr>
            <p:cNvPr id="143" name="Straight Arrow Connector 142">
              <a:extLst>
                <a:ext uri="{FF2B5EF4-FFF2-40B4-BE49-F238E27FC236}">
                  <a16:creationId xmlns:a16="http://schemas.microsoft.com/office/drawing/2014/main" id="{1AC59CFA-8151-459A-8F7E-F334F4716B40}"/>
                </a:ext>
              </a:extLst>
            </p:cNvPr>
            <p:cNvCxnSpPr>
              <a:cxnSpLocks/>
            </p:cNvCxnSpPr>
            <p:nvPr/>
          </p:nvCxnSpPr>
          <p:spPr>
            <a:xfrm rot="5400000" flipV="1">
              <a:off x="1131712" y="4788604"/>
              <a:ext cx="0" cy="6389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87E94E2-B1A2-4FF0-BCD2-DA6780CAABBB}"/>
                </a:ext>
              </a:extLst>
            </p:cNvPr>
            <p:cNvCxnSpPr>
              <a:cxnSpLocks/>
            </p:cNvCxnSpPr>
            <p:nvPr/>
          </p:nvCxnSpPr>
          <p:spPr>
            <a:xfrm flipH="1">
              <a:off x="257671" y="5109822"/>
              <a:ext cx="554018" cy="2207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A7CDAD3E-23AA-4B34-B5A1-A50162D00C90}"/>
                </a:ext>
              </a:extLst>
            </p:cNvPr>
            <p:cNvSpPr txBox="1"/>
            <p:nvPr/>
          </p:nvSpPr>
          <p:spPr>
            <a:xfrm>
              <a:off x="18942" y="5092635"/>
              <a:ext cx="230351" cy="488922"/>
            </a:xfrm>
            <a:prstGeom prst="rect">
              <a:avLst/>
            </a:prstGeom>
            <a:noFill/>
          </p:spPr>
          <p:txBody>
            <a:bodyPr wrap="square" rtlCol="0">
              <a:spAutoFit/>
            </a:bodyPr>
            <a:lstStyle/>
            <a:p>
              <a:r>
                <a:rPr lang="en-US" sz="2400" dirty="0">
                  <a:solidFill>
                    <a:prstClr val="black"/>
                  </a:solidFill>
                  <a:latin typeface="Calibri" panose="020F0502020204030204"/>
                </a:rPr>
                <a:t>x</a:t>
              </a:r>
              <a:endParaRPr lang="en-IN" sz="2400" dirty="0">
                <a:solidFill>
                  <a:prstClr val="black"/>
                </a:solidFill>
                <a:latin typeface="Calibri" panose="020F0502020204030204"/>
              </a:endParaRPr>
            </a:p>
          </p:txBody>
        </p:sp>
        <p:sp>
          <p:nvSpPr>
            <p:cNvPr id="146" name="TextBox 145">
              <a:extLst>
                <a:ext uri="{FF2B5EF4-FFF2-40B4-BE49-F238E27FC236}">
                  <a16:creationId xmlns:a16="http://schemas.microsoft.com/office/drawing/2014/main" id="{49EDEA91-CCDD-47D5-B4BF-F14D1355CFCA}"/>
                </a:ext>
              </a:extLst>
            </p:cNvPr>
            <p:cNvSpPr txBox="1"/>
            <p:nvPr/>
          </p:nvSpPr>
          <p:spPr>
            <a:xfrm>
              <a:off x="1407335" y="4859646"/>
              <a:ext cx="230351" cy="488922"/>
            </a:xfrm>
            <a:prstGeom prst="rect">
              <a:avLst/>
            </a:prstGeom>
            <a:noFill/>
          </p:spPr>
          <p:txBody>
            <a:bodyPr wrap="square" rtlCol="0">
              <a:spAutoFit/>
            </a:bodyPr>
            <a:lstStyle/>
            <a:p>
              <a:r>
                <a:rPr lang="en-US" sz="2400" dirty="0">
                  <a:solidFill>
                    <a:prstClr val="black"/>
                  </a:solidFill>
                  <a:latin typeface="Calibri" panose="020F0502020204030204"/>
                </a:rPr>
                <a:t>y</a:t>
              </a:r>
              <a:endParaRPr lang="en-IN" sz="2400" dirty="0">
                <a:solidFill>
                  <a:prstClr val="black"/>
                </a:solidFill>
                <a:latin typeface="Calibri" panose="020F0502020204030204"/>
              </a:endParaRPr>
            </a:p>
          </p:txBody>
        </p:sp>
        <p:cxnSp>
          <p:nvCxnSpPr>
            <p:cNvPr id="147" name="Straight Arrow Connector 146">
              <a:extLst>
                <a:ext uri="{FF2B5EF4-FFF2-40B4-BE49-F238E27FC236}">
                  <a16:creationId xmlns:a16="http://schemas.microsoft.com/office/drawing/2014/main" id="{1B3F7891-AFE0-4838-81E2-4EA64C38C99E}"/>
                </a:ext>
              </a:extLst>
            </p:cNvPr>
            <p:cNvCxnSpPr>
              <a:cxnSpLocks/>
            </p:cNvCxnSpPr>
            <p:nvPr/>
          </p:nvCxnSpPr>
          <p:spPr>
            <a:xfrm flipH="1" flipV="1">
              <a:off x="798731" y="3467353"/>
              <a:ext cx="24886" cy="16628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2B9DE071-CA4C-4BE0-9036-75D23815AEB7}"/>
                </a:ext>
              </a:extLst>
            </p:cNvPr>
            <p:cNvCxnSpPr>
              <a:cxnSpLocks/>
            </p:cNvCxnSpPr>
            <p:nvPr/>
          </p:nvCxnSpPr>
          <p:spPr>
            <a:xfrm rot="1483682" flipH="1" flipV="1">
              <a:off x="1284393" y="3778680"/>
              <a:ext cx="320824" cy="70225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8BE9DFF-D1CB-4938-B91A-33137F15BC13}"/>
                </a:ext>
              </a:extLst>
            </p:cNvPr>
            <p:cNvSpPr txBox="1"/>
            <p:nvPr/>
          </p:nvSpPr>
          <p:spPr>
            <a:xfrm>
              <a:off x="1399812" y="3918137"/>
              <a:ext cx="289076" cy="423733"/>
            </a:xfrm>
            <a:prstGeom prst="rect">
              <a:avLst/>
            </a:prstGeom>
            <a:noFill/>
          </p:spPr>
          <p:txBody>
            <a:bodyPr wrap="square" rtlCol="0">
              <a:spAutoFit/>
            </a:bodyPr>
            <a:lstStyle/>
            <a:p>
              <a:r>
                <a:rPr lang="en-US" sz="2000" dirty="0">
                  <a:solidFill>
                    <a:prstClr val="black"/>
                  </a:solidFill>
                  <a:latin typeface="Calibri" panose="020F0502020204030204"/>
                </a:rPr>
                <a:t>H</a:t>
              </a:r>
              <a:endParaRPr lang="en-IN" sz="2000" dirty="0">
                <a:solidFill>
                  <a:prstClr val="black"/>
                </a:solidFill>
                <a:latin typeface="Calibri" panose="020F0502020204030204"/>
              </a:endParaRPr>
            </a:p>
          </p:txBody>
        </p:sp>
        <p:sp>
          <p:nvSpPr>
            <p:cNvPr id="150" name="TextBox 149">
              <a:extLst>
                <a:ext uri="{FF2B5EF4-FFF2-40B4-BE49-F238E27FC236}">
                  <a16:creationId xmlns:a16="http://schemas.microsoft.com/office/drawing/2014/main" id="{7E623D76-E78E-45AB-8135-37BFD96FC79B}"/>
                </a:ext>
              </a:extLst>
            </p:cNvPr>
            <p:cNvSpPr txBox="1"/>
            <p:nvPr/>
          </p:nvSpPr>
          <p:spPr>
            <a:xfrm>
              <a:off x="342556" y="4020801"/>
              <a:ext cx="253209" cy="423733"/>
            </a:xfrm>
            <a:prstGeom prst="rect">
              <a:avLst/>
            </a:prstGeom>
            <a:noFill/>
          </p:spPr>
          <p:txBody>
            <a:bodyPr wrap="square" rtlCol="0">
              <a:spAutoFit/>
            </a:bodyPr>
            <a:lstStyle/>
            <a:p>
              <a:r>
                <a:rPr lang="en-US" sz="2000" dirty="0">
                  <a:solidFill>
                    <a:prstClr val="black"/>
                  </a:solidFill>
                  <a:latin typeface="Calibri" panose="020F0502020204030204"/>
                </a:rPr>
                <a:t>M</a:t>
              </a:r>
              <a:endParaRPr lang="en-IN" sz="2000" dirty="0">
                <a:solidFill>
                  <a:prstClr val="black"/>
                </a:solidFill>
                <a:latin typeface="Calibri" panose="020F0502020204030204"/>
              </a:endParaRPr>
            </a:p>
          </p:txBody>
        </p:sp>
        <p:cxnSp>
          <p:nvCxnSpPr>
            <p:cNvPr id="151" name="Straight Arrow Connector 150">
              <a:extLst>
                <a:ext uri="{FF2B5EF4-FFF2-40B4-BE49-F238E27FC236}">
                  <a16:creationId xmlns:a16="http://schemas.microsoft.com/office/drawing/2014/main" id="{48390FF3-F581-4D5E-BAED-596782246F76}"/>
                </a:ext>
              </a:extLst>
            </p:cNvPr>
            <p:cNvCxnSpPr>
              <a:cxnSpLocks/>
            </p:cNvCxnSpPr>
            <p:nvPr/>
          </p:nvCxnSpPr>
          <p:spPr>
            <a:xfrm rot="1483682" flipH="1" flipV="1">
              <a:off x="440961" y="4416515"/>
              <a:ext cx="320824" cy="70225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F6E2557C-4FDC-463F-8EA0-742745483D34}"/>
                </a:ext>
              </a:extLst>
            </p:cNvPr>
            <p:cNvGrpSpPr/>
            <p:nvPr/>
          </p:nvGrpSpPr>
          <p:grpSpPr>
            <a:xfrm>
              <a:off x="-186809" y="3269002"/>
              <a:ext cx="2019752" cy="2672639"/>
              <a:chOff x="-186809" y="3269002"/>
              <a:chExt cx="2019752" cy="2672639"/>
            </a:xfrm>
          </p:grpSpPr>
          <p:sp>
            <p:nvSpPr>
              <p:cNvPr id="153" name="TextBox 152">
                <a:extLst>
                  <a:ext uri="{FF2B5EF4-FFF2-40B4-BE49-F238E27FC236}">
                    <a16:creationId xmlns:a16="http://schemas.microsoft.com/office/drawing/2014/main" id="{CB85B22B-62A6-47C9-9F49-AED401BD34D1}"/>
                  </a:ext>
                </a:extLst>
              </p:cNvPr>
              <p:cNvSpPr txBox="1"/>
              <p:nvPr/>
            </p:nvSpPr>
            <p:spPr>
              <a:xfrm>
                <a:off x="751239" y="3269002"/>
                <a:ext cx="230351" cy="488922"/>
              </a:xfrm>
              <a:prstGeom prst="rect">
                <a:avLst/>
              </a:prstGeom>
              <a:noFill/>
            </p:spPr>
            <p:txBody>
              <a:bodyPr wrap="square" rtlCol="0">
                <a:spAutoFit/>
              </a:bodyPr>
              <a:lstStyle/>
              <a:p>
                <a:r>
                  <a:rPr lang="en-US" sz="2400" dirty="0">
                    <a:solidFill>
                      <a:prstClr val="black"/>
                    </a:solidFill>
                    <a:latin typeface="Calibri" panose="020F0502020204030204"/>
                  </a:rPr>
                  <a:t>z</a:t>
                </a:r>
                <a:endParaRPr lang="en-IN" sz="2400" dirty="0">
                  <a:solidFill>
                    <a:prstClr val="black"/>
                  </a:solidFill>
                  <a:latin typeface="Calibri" panose="020F0502020204030204"/>
                </a:endParaRPr>
              </a:p>
            </p:txBody>
          </p:sp>
          <p:grpSp>
            <p:nvGrpSpPr>
              <p:cNvPr id="154" name="Group 153">
                <a:extLst>
                  <a:ext uri="{FF2B5EF4-FFF2-40B4-BE49-F238E27FC236}">
                    <a16:creationId xmlns:a16="http://schemas.microsoft.com/office/drawing/2014/main" id="{53D96114-D9D6-47AF-AAB0-EAAE647D53DC}"/>
                  </a:ext>
                </a:extLst>
              </p:cNvPr>
              <p:cNvGrpSpPr/>
              <p:nvPr/>
            </p:nvGrpSpPr>
            <p:grpSpPr>
              <a:xfrm>
                <a:off x="-186809" y="3288760"/>
                <a:ext cx="2019752" cy="2652881"/>
                <a:chOff x="-186809" y="3288760"/>
                <a:chExt cx="2019752" cy="2652881"/>
              </a:xfrm>
            </p:grpSpPr>
            <p:grpSp>
              <p:nvGrpSpPr>
                <p:cNvPr id="155" name="Group 154">
                  <a:extLst>
                    <a:ext uri="{FF2B5EF4-FFF2-40B4-BE49-F238E27FC236}">
                      <a16:creationId xmlns:a16="http://schemas.microsoft.com/office/drawing/2014/main" id="{AFD7349F-830E-42B4-9720-9EC27EE4D412}"/>
                    </a:ext>
                  </a:extLst>
                </p:cNvPr>
                <p:cNvGrpSpPr/>
                <p:nvPr/>
              </p:nvGrpSpPr>
              <p:grpSpPr>
                <a:xfrm rot="1483682">
                  <a:off x="-186809" y="3288760"/>
                  <a:ext cx="2019752" cy="2652881"/>
                  <a:chOff x="457534" y="2558226"/>
                  <a:chExt cx="3013939" cy="3810369"/>
                </a:xfrm>
              </p:grpSpPr>
              <p:sp>
                <p:nvSpPr>
                  <p:cNvPr id="159" name="Arc 158">
                    <a:extLst>
                      <a:ext uri="{FF2B5EF4-FFF2-40B4-BE49-F238E27FC236}">
                        <a16:creationId xmlns:a16="http://schemas.microsoft.com/office/drawing/2014/main" id="{5F61368F-9849-4D99-A8EA-24E6D7D41572}"/>
                      </a:ext>
                    </a:extLst>
                  </p:cNvPr>
                  <p:cNvSpPr/>
                  <p:nvPr/>
                </p:nvSpPr>
                <p:spPr>
                  <a:xfrm rot="6386534">
                    <a:off x="919001" y="2118892"/>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prstClr val="black"/>
                      </a:solidFill>
                      <a:latin typeface="Calibri" panose="020F0502020204030204"/>
                    </a:endParaRPr>
                  </a:p>
                </p:txBody>
              </p:sp>
              <p:sp>
                <p:nvSpPr>
                  <p:cNvPr id="160" name="Arc 159">
                    <a:extLst>
                      <a:ext uri="{FF2B5EF4-FFF2-40B4-BE49-F238E27FC236}">
                        <a16:creationId xmlns:a16="http://schemas.microsoft.com/office/drawing/2014/main" id="{9AA36694-856F-48E8-97B2-561747A0BBEC}"/>
                      </a:ext>
                    </a:extLst>
                  </p:cNvPr>
                  <p:cNvSpPr/>
                  <p:nvPr/>
                </p:nvSpPr>
                <p:spPr>
                  <a:xfrm rot="17166339">
                    <a:off x="902327" y="2113433"/>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prstClr val="black"/>
                      </a:solidFill>
                      <a:latin typeface="Calibri" panose="020F0502020204030204"/>
                    </a:endParaRPr>
                  </a:p>
                </p:txBody>
              </p:sp>
              <p:cxnSp>
                <p:nvCxnSpPr>
                  <p:cNvPr id="161" name="Straight Connector 160">
                    <a:extLst>
                      <a:ext uri="{FF2B5EF4-FFF2-40B4-BE49-F238E27FC236}">
                        <a16:creationId xmlns:a16="http://schemas.microsoft.com/office/drawing/2014/main" id="{FE2E0396-9A0E-4221-B7B8-DD8F6E7844A6}"/>
                      </a:ext>
                    </a:extLst>
                  </p:cNvPr>
                  <p:cNvCxnSpPr>
                    <a:cxnSpLocks/>
                  </p:cNvCxnSpPr>
                  <p:nvPr/>
                </p:nvCxnSpPr>
                <p:spPr>
                  <a:xfrm>
                    <a:off x="479363" y="2814053"/>
                    <a:ext cx="1454934" cy="310997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ADA8AC5-796F-4973-8DE7-B0D53055A5DA}"/>
                      </a:ext>
                    </a:extLst>
                  </p:cNvPr>
                  <p:cNvCxnSpPr>
                    <a:cxnSpLocks/>
                  </p:cNvCxnSpPr>
                  <p:nvPr/>
                </p:nvCxnSpPr>
                <p:spPr>
                  <a:xfrm>
                    <a:off x="1972151" y="2926122"/>
                    <a:ext cx="522209" cy="109861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3" name="Arc 162">
                    <a:extLst>
                      <a:ext uri="{FF2B5EF4-FFF2-40B4-BE49-F238E27FC236}">
                        <a16:creationId xmlns:a16="http://schemas.microsoft.com/office/drawing/2014/main" id="{EA7C10A1-03E5-47CD-B9D5-F1505DFD9A04}"/>
                      </a:ext>
                    </a:extLst>
                  </p:cNvPr>
                  <p:cNvSpPr/>
                  <p:nvPr/>
                </p:nvSpPr>
                <p:spPr>
                  <a:xfrm rot="6386534">
                    <a:off x="1363558" y="3086347"/>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prstClr val="black"/>
                      </a:solidFill>
                      <a:latin typeface="Calibri" panose="020F0502020204030204"/>
                    </a:endParaRPr>
                  </a:p>
                </p:txBody>
              </p:sp>
              <p:cxnSp>
                <p:nvCxnSpPr>
                  <p:cNvPr id="164" name="Straight Connector 163">
                    <a:extLst>
                      <a:ext uri="{FF2B5EF4-FFF2-40B4-BE49-F238E27FC236}">
                        <a16:creationId xmlns:a16="http://schemas.microsoft.com/office/drawing/2014/main" id="{0AEDFDC3-7CD6-4728-8165-436B14B87851}"/>
                      </a:ext>
                    </a:extLst>
                  </p:cNvPr>
                  <p:cNvCxnSpPr>
                    <a:cxnSpLocks/>
                  </p:cNvCxnSpPr>
                  <p:nvPr/>
                </p:nvCxnSpPr>
                <p:spPr>
                  <a:xfrm rot="19586534" flipV="1">
                    <a:off x="1445498" y="3648310"/>
                    <a:ext cx="507267" cy="453629"/>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A45FA1-38FA-4848-A8DD-9D69D3CDF14A}"/>
                      </a:ext>
                    </a:extLst>
                  </p:cNvPr>
                  <p:cNvCxnSpPr>
                    <a:cxnSpLocks/>
                  </p:cNvCxnSpPr>
                  <p:nvPr/>
                </p:nvCxnSpPr>
                <p:spPr>
                  <a:xfrm>
                    <a:off x="1780196" y="3533956"/>
                    <a:ext cx="1001986" cy="21710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AA210E4-A10D-47DB-AF26-577B35C8EA8C}"/>
                      </a:ext>
                    </a:extLst>
                  </p:cNvPr>
                  <p:cNvCxnSpPr>
                    <a:cxnSpLocks/>
                  </p:cNvCxnSpPr>
                  <p:nvPr/>
                </p:nvCxnSpPr>
                <p:spPr>
                  <a:xfrm flipV="1">
                    <a:off x="2636911" y="5705023"/>
                    <a:ext cx="145271" cy="663572"/>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67" name="Arc 166">
                    <a:extLst>
                      <a:ext uri="{FF2B5EF4-FFF2-40B4-BE49-F238E27FC236}">
                        <a16:creationId xmlns:a16="http://schemas.microsoft.com/office/drawing/2014/main" id="{C1398F23-12C8-4B49-B9AC-217770A72BA9}"/>
                      </a:ext>
                    </a:extLst>
                  </p:cNvPr>
                  <p:cNvSpPr/>
                  <p:nvPr/>
                </p:nvSpPr>
                <p:spPr>
                  <a:xfrm rot="17166339">
                    <a:off x="2337775" y="5226960"/>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latin typeface="Calibri" panose="020F0502020204030204"/>
                    </a:endParaRPr>
                  </a:p>
                </p:txBody>
              </p:sp>
              <p:cxnSp>
                <p:nvCxnSpPr>
                  <p:cNvPr id="168" name="Straight Connector 167">
                    <a:extLst>
                      <a:ext uri="{FF2B5EF4-FFF2-40B4-BE49-F238E27FC236}">
                        <a16:creationId xmlns:a16="http://schemas.microsoft.com/office/drawing/2014/main" id="{D8B3FFE5-C495-4F71-B4E1-225A92FFD1E7}"/>
                      </a:ext>
                    </a:extLst>
                  </p:cNvPr>
                  <p:cNvCxnSpPr>
                    <a:cxnSpLocks/>
                    <a:endCxn id="167" idx="0"/>
                  </p:cNvCxnSpPr>
                  <p:nvPr/>
                </p:nvCxnSpPr>
                <p:spPr>
                  <a:xfrm>
                    <a:off x="1619957" y="4201660"/>
                    <a:ext cx="996725" cy="2153864"/>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A780489C-0C9F-4412-BB7F-5554AADB5EF8}"/>
                    </a:ext>
                  </a:extLst>
                </p:cNvPr>
                <p:cNvGrpSpPr/>
                <p:nvPr/>
              </p:nvGrpSpPr>
              <p:grpSpPr>
                <a:xfrm>
                  <a:off x="704042" y="4984626"/>
                  <a:ext cx="232263" cy="261176"/>
                  <a:chOff x="1100046" y="2633767"/>
                  <a:chExt cx="232263" cy="261176"/>
                </a:xfrm>
              </p:grpSpPr>
              <p:sp>
                <p:nvSpPr>
                  <p:cNvPr id="157" name="Cube 156">
                    <a:extLst>
                      <a:ext uri="{FF2B5EF4-FFF2-40B4-BE49-F238E27FC236}">
                        <a16:creationId xmlns:a16="http://schemas.microsoft.com/office/drawing/2014/main" id="{BEC2FDFF-E36A-4C95-A66E-FAD9177FD69A}"/>
                      </a:ext>
                    </a:extLst>
                  </p:cNvPr>
                  <p:cNvSpPr/>
                  <p:nvPr/>
                </p:nvSpPr>
                <p:spPr>
                  <a:xfrm rot="2700000" flipH="1" flipV="1">
                    <a:off x="1112703" y="2648541"/>
                    <a:ext cx="206949" cy="232263"/>
                  </a:xfrm>
                  <a:prstGeom prst="cube">
                    <a:avLst>
                      <a:gd name="adj" fmla="val 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sp>
                <p:nvSpPr>
                  <p:cNvPr id="158" name="Rectangle 157">
                    <a:extLst>
                      <a:ext uri="{FF2B5EF4-FFF2-40B4-BE49-F238E27FC236}">
                        <a16:creationId xmlns:a16="http://schemas.microsoft.com/office/drawing/2014/main" id="{00122707-37B9-4164-A17C-FAF49D63CEEE}"/>
                      </a:ext>
                    </a:extLst>
                  </p:cNvPr>
                  <p:cNvSpPr/>
                  <p:nvPr/>
                </p:nvSpPr>
                <p:spPr>
                  <a:xfrm rot="18900000">
                    <a:off x="1178388" y="2633767"/>
                    <a:ext cx="67271" cy="261176"/>
                  </a:xfrm>
                  <a:prstGeom prst="rect">
                    <a:avLst/>
                  </a:prstGeom>
                  <a:solidFill>
                    <a:schemeClr val="tx1">
                      <a:lumMod val="65000"/>
                      <a:lumOff val="35000"/>
                    </a:schemeClr>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p:grpSp>
        </p:grpSp>
      </p:grpSp>
      <p:grpSp>
        <p:nvGrpSpPr>
          <p:cNvPr id="169" name="Group 168">
            <a:extLst>
              <a:ext uri="{FF2B5EF4-FFF2-40B4-BE49-F238E27FC236}">
                <a16:creationId xmlns:a16="http://schemas.microsoft.com/office/drawing/2014/main" id="{1EE14FAD-93FC-4CE9-BC08-DF77A5F0635D}"/>
              </a:ext>
            </a:extLst>
          </p:cNvPr>
          <p:cNvGrpSpPr/>
          <p:nvPr/>
        </p:nvGrpSpPr>
        <p:grpSpPr>
          <a:xfrm>
            <a:off x="4334928" y="930533"/>
            <a:ext cx="4309395" cy="1676679"/>
            <a:chOff x="3383594" y="801988"/>
            <a:chExt cx="4309395" cy="1676679"/>
          </a:xfrm>
        </p:grpSpPr>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02D1E3B6-47F8-441F-B61C-65FB7E7556B3}"/>
                    </a:ext>
                  </a:extLst>
                </p:cNvPr>
                <p:cNvSpPr txBox="1"/>
                <p:nvPr/>
              </p:nvSpPr>
              <p:spPr>
                <a:xfrm>
                  <a:off x="3383594" y="1018517"/>
                  <a:ext cx="990793" cy="461665"/>
                </a:xfrm>
                <a:prstGeom prst="rect">
                  <a:avLst/>
                </a:prstGeom>
                <a:solidFill>
                  <a:schemeClr val="accent5">
                    <a:lumMod val="20000"/>
                    <a:lumOff val="80000"/>
                  </a:schemeClr>
                </a:solidFill>
              </p:spPr>
              <p:txBody>
                <a:bodyPr wrap="square" rtlCol="0">
                  <a:spAutoFit/>
                </a:bodyPr>
                <a:lstStyle/>
                <a:p>
                  <a:pPr algn="ctr"/>
                  <a:r>
                    <a:rPr lang="en-US" sz="2400" dirty="0">
                      <a:solidFill>
                        <a:prstClr val="black"/>
                      </a:solidFill>
                      <a:latin typeface="Calibri" panose="020F0502020204030204"/>
                    </a:rPr>
                    <a:t>E(</a:t>
                  </a:r>
                  <a14:m>
                    <m:oMath xmlns:m="http://schemas.openxmlformats.org/officeDocument/2006/math">
                      <m:r>
                        <a:rPr lang="en-US" sz="2400" i="1" dirty="0">
                          <a:solidFill>
                            <a:prstClr val="black"/>
                          </a:solidFill>
                          <a:latin typeface="Cambria Math" panose="02040503050406030204" pitchFamily="18" charset="0"/>
                        </a:rPr>
                        <m:t>𝜃</m:t>
                      </m:r>
                    </m:oMath>
                  </a14:m>
                  <a:r>
                    <a:rPr lang="en-US" sz="2400" dirty="0">
                      <a:solidFill>
                        <a:prstClr val="black"/>
                      </a:solidFill>
                      <a:latin typeface="Calibri" panose="020F0502020204030204"/>
                    </a:rPr>
                    <a:t>,</a:t>
                  </a:r>
                  <a14:m>
                    <m:oMath xmlns:m="http://schemas.openxmlformats.org/officeDocument/2006/math">
                      <m:r>
                        <a:rPr lang="en-IN" sz="2400" i="1" dirty="0">
                          <a:solidFill>
                            <a:prstClr val="black"/>
                          </a:solidFill>
                          <a:latin typeface="Cambria Math" panose="02040503050406030204" pitchFamily="18" charset="0"/>
                          <a:ea typeface="Cambria Math" panose="02040503050406030204" pitchFamily="18" charset="0"/>
                        </a:rPr>
                        <m:t>𝜑</m:t>
                      </m:r>
                    </m:oMath>
                  </a14:m>
                  <a:r>
                    <a:rPr lang="en-US" sz="2400" dirty="0">
                      <a:solidFill>
                        <a:prstClr val="black"/>
                      </a:solidFill>
                      <a:latin typeface="Calibri" panose="020F0502020204030204"/>
                    </a:rPr>
                    <a:t>)</a:t>
                  </a:r>
                  <a:endParaRPr lang="en-IN" sz="2400" dirty="0">
                    <a:solidFill>
                      <a:prstClr val="black"/>
                    </a:solidFill>
                    <a:latin typeface="Calibri" panose="020F0502020204030204"/>
                  </a:endParaRPr>
                </a:p>
              </p:txBody>
            </p:sp>
          </mc:Choice>
          <mc:Fallback xmlns="">
            <p:sp>
              <p:nvSpPr>
                <p:cNvPr id="170" name="TextBox 169">
                  <a:extLst>
                    <a:ext uri="{FF2B5EF4-FFF2-40B4-BE49-F238E27FC236}">
                      <a16:creationId xmlns:a16="http://schemas.microsoft.com/office/drawing/2014/main" id="{02D1E3B6-47F8-441F-B61C-65FB7E7556B3}"/>
                    </a:ext>
                  </a:extLst>
                </p:cNvPr>
                <p:cNvSpPr txBox="1">
                  <a:spLocks noRot="1" noChangeAspect="1" noMove="1" noResize="1" noEditPoints="1" noAdjustHandles="1" noChangeArrowheads="1" noChangeShapeType="1" noTextEdit="1"/>
                </p:cNvSpPr>
                <p:nvPr/>
              </p:nvSpPr>
              <p:spPr>
                <a:xfrm>
                  <a:off x="3383594" y="1018517"/>
                  <a:ext cx="990793" cy="461665"/>
                </a:xfrm>
                <a:prstGeom prst="rect">
                  <a:avLst/>
                </a:prstGeom>
                <a:blipFill>
                  <a:blip r:embed="rId10"/>
                  <a:stretch>
                    <a:fillRect l="-9202" t="-10526" r="-8589" b="-28947"/>
                  </a:stretch>
                </a:blipFill>
              </p:spPr>
              <p:txBody>
                <a:bodyPr/>
                <a:lstStyle/>
                <a:p>
                  <a:r>
                    <a:rPr lang="en-US">
                      <a:noFill/>
                    </a:rPr>
                    <a:t> </a:t>
                  </a:r>
                </a:p>
              </p:txBody>
            </p:sp>
          </mc:Fallback>
        </mc:AlternateContent>
        <p:grpSp>
          <p:nvGrpSpPr>
            <p:cNvPr id="171" name="Group 170">
              <a:extLst>
                <a:ext uri="{FF2B5EF4-FFF2-40B4-BE49-F238E27FC236}">
                  <a16:creationId xmlns:a16="http://schemas.microsoft.com/office/drawing/2014/main" id="{B0223829-E48D-4101-8AA7-0DB567BEEA6E}"/>
                </a:ext>
              </a:extLst>
            </p:cNvPr>
            <p:cNvGrpSpPr/>
            <p:nvPr/>
          </p:nvGrpSpPr>
          <p:grpSpPr>
            <a:xfrm>
              <a:off x="4983297" y="801988"/>
              <a:ext cx="2709692" cy="1583436"/>
              <a:chOff x="5093722" y="3941266"/>
              <a:chExt cx="3503993" cy="2669491"/>
            </a:xfrm>
          </p:grpSpPr>
          <p:pic>
            <p:nvPicPr>
              <p:cNvPr id="175" name="Content Placeholder 7">
                <a:extLst>
                  <a:ext uri="{FF2B5EF4-FFF2-40B4-BE49-F238E27FC236}">
                    <a16:creationId xmlns:a16="http://schemas.microsoft.com/office/drawing/2014/main" id="{70A47EC9-7C25-4A7E-912E-6A62DD630A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93722" y="3941266"/>
                <a:ext cx="3503993" cy="2669491"/>
              </a:xfrm>
              <a:prstGeom prst="rect">
                <a:avLst/>
              </a:prstGeom>
            </p:spPr>
          </p:pic>
          <p:sp>
            <p:nvSpPr>
              <p:cNvPr id="176" name="Freeform: Shape 175">
                <a:extLst>
                  <a:ext uri="{FF2B5EF4-FFF2-40B4-BE49-F238E27FC236}">
                    <a16:creationId xmlns:a16="http://schemas.microsoft.com/office/drawing/2014/main" id="{12E187EB-07E0-4F45-A6C5-5E022F4F17E3}"/>
                  </a:ext>
                </a:extLst>
              </p:cNvPr>
              <p:cNvSpPr/>
              <p:nvPr/>
            </p:nvSpPr>
            <p:spPr>
              <a:xfrm rot="20153197">
                <a:off x="6496390" y="4810373"/>
                <a:ext cx="213116" cy="1255622"/>
              </a:xfrm>
              <a:custGeom>
                <a:avLst/>
                <a:gdLst>
                  <a:gd name="connsiteX0" fmla="*/ 0 w 382336"/>
                  <a:gd name="connsiteY0" fmla="*/ 0 h 1319752"/>
                  <a:gd name="connsiteX1" fmla="*/ 358218 w 382336"/>
                  <a:gd name="connsiteY1" fmla="*/ 565608 h 1319752"/>
                  <a:gd name="connsiteX2" fmla="*/ 320511 w 382336"/>
                  <a:gd name="connsiteY2" fmla="*/ 1319752 h 1319752"/>
                </a:gdLst>
                <a:ahLst/>
                <a:cxnLst>
                  <a:cxn ang="0">
                    <a:pos x="connsiteX0" y="connsiteY0"/>
                  </a:cxn>
                  <a:cxn ang="0">
                    <a:pos x="connsiteX1" y="connsiteY1"/>
                  </a:cxn>
                  <a:cxn ang="0">
                    <a:pos x="connsiteX2" y="connsiteY2"/>
                  </a:cxn>
                </a:cxnLst>
                <a:rect l="l" t="t" r="r" b="b"/>
                <a:pathLst>
                  <a:path w="382336" h="1319752">
                    <a:moveTo>
                      <a:pt x="0" y="0"/>
                    </a:moveTo>
                    <a:cubicBezTo>
                      <a:pt x="152400" y="172824"/>
                      <a:pt x="304800" y="345649"/>
                      <a:pt x="358218" y="565608"/>
                    </a:cubicBezTo>
                    <a:cubicBezTo>
                      <a:pt x="411636" y="785567"/>
                      <a:pt x="366073" y="1052659"/>
                      <a:pt x="320511" y="1319752"/>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2" name="TextBox 171">
              <a:extLst>
                <a:ext uri="{FF2B5EF4-FFF2-40B4-BE49-F238E27FC236}">
                  <a16:creationId xmlns:a16="http://schemas.microsoft.com/office/drawing/2014/main" id="{B747BC96-3AE9-4226-9169-38418CD3BA10}"/>
                </a:ext>
              </a:extLst>
            </p:cNvPr>
            <p:cNvSpPr txBox="1"/>
            <p:nvPr/>
          </p:nvSpPr>
          <p:spPr>
            <a:xfrm>
              <a:off x="4666124" y="909115"/>
              <a:ext cx="433767" cy="461665"/>
            </a:xfrm>
            <a:prstGeom prst="rect">
              <a:avLst/>
            </a:prstGeom>
            <a:noFill/>
          </p:spPr>
          <p:txBody>
            <a:bodyPr wrap="square" rtlCol="0">
              <a:spAutoFit/>
            </a:bodyPr>
            <a:lstStyle/>
            <a:p>
              <a:pPr algn="ctr"/>
              <a:r>
                <a:rPr lang="en-US" sz="2400" dirty="0">
                  <a:solidFill>
                    <a:prstClr val="black"/>
                  </a:solidFill>
                  <a:latin typeface="Calibri" panose="020F0502020204030204"/>
                </a:rPr>
                <a:t>E</a:t>
              </a:r>
              <a:endParaRPr lang="en-IN" sz="2400"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EB54472-36F3-4A36-8C50-D1CEA5D42F25}"/>
                    </a:ext>
                  </a:extLst>
                </p:cNvPr>
                <p:cNvSpPr txBox="1"/>
                <p:nvPr/>
              </p:nvSpPr>
              <p:spPr>
                <a:xfrm rot="19862597">
                  <a:off x="5196220" y="2017002"/>
                  <a:ext cx="28239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solidFill>
                              <a:prstClr val="black"/>
                            </a:solidFill>
                            <a:latin typeface="Cambria Math" panose="02040503050406030204" pitchFamily="18" charset="0"/>
                          </a:rPr>
                          <m:t>𝜃</m:t>
                        </m:r>
                      </m:oMath>
                    </m:oMathPara>
                  </a14:m>
                  <a:endParaRPr lang="en-IN" sz="2400" dirty="0">
                    <a:solidFill>
                      <a:prstClr val="black"/>
                    </a:solidFill>
                    <a:latin typeface="Calibri" panose="020F0502020204030204"/>
                  </a:endParaRPr>
                </a:p>
              </p:txBody>
            </p:sp>
          </mc:Choice>
          <mc:Fallback xmlns="">
            <p:sp>
              <p:nvSpPr>
                <p:cNvPr id="173" name="TextBox 172">
                  <a:extLst>
                    <a:ext uri="{FF2B5EF4-FFF2-40B4-BE49-F238E27FC236}">
                      <a16:creationId xmlns:a16="http://schemas.microsoft.com/office/drawing/2014/main" id="{5EB54472-36F3-4A36-8C50-D1CEA5D42F25}"/>
                    </a:ext>
                  </a:extLst>
                </p:cNvPr>
                <p:cNvSpPr txBox="1">
                  <a:spLocks noRot="1" noChangeAspect="1" noMove="1" noResize="1" noEditPoints="1" noAdjustHandles="1" noChangeArrowheads="1" noChangeShapeType="1" noTextEdit="1"/>
                </p:cNvSpPr>
                <p:nvPr/>
              </p:nvSpPr>
              <p:spPr>
                <a:xfrm rot="19862597">
                  <a:off x="5196220" y="2017002"/>
                  <a:ext cx="282391" cy="461665"/>
                </a:xfrm>
                <a:prstGeom prst="rect">
                  <a:avLst/>
                </a:prstGeom>
                <a:blipFill>
                  <a:blip r:embed="rId12"/>
                  <a:stretch>
                    <a:fillRect l="-897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5421EE83-3DAF-4FAC-ABAF-192C8C9A44C8}"/>
                    </a:ext>
                  </a:extLst>
                </p:cNvPr>
                <p:cNvSpPr txBox="1"/>
                <p:nvPr/>
              </p:nvSpPr>
              <p:spPr>
                <a:xfrm rot="20658809">
                  <a:off x="7209746" y="1992757"/>
                  <a:ext cx="46102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i="1" dirty="0">
                            <a:solidFill>
                              <a:prstClr val="black"/>
                            </a:solidFill>
                            <a:latin typeface="Cambria Math" panose="02040503050406030204" pitchFamily="18" charset="0"/>
                            <a:ea typeface="Cambria Math" panose="02040503050406030204" pitchFamily="18" charset="0"/>
                          </a:rPr>
                          <m:t>𝜑</m:t>
                        </m:r>
                      </m:oMath>
                    </m:oMathPara>
                  </a14:m>
                  <a:endParaRPr lang="en-IN" sz="2400" dirty="0">
                    <a:solidFill>
                      <a:prstClr val="black"/>
                    </a:solidFill>
                    <a:latin typeface="Calibri" panose="020F0502020204030204"/>
                  </a:endParaRPr>
                </a:p>
              </p:txBody>
            </p:sp>
          </mc:Choice>
          <mc:Fallback xmlns="">
            <p:sp>
              <p:nvSpPr>
                <p:cNvPr id="174" name="TextBox 173">
                  <a:extLst>
                    <a:ext uri="{FF2B5EF4-FFF2-40B4-BE49-F238E27FC236}">
                      <a16:creationId xmlns:a16="http://schemas.microsoft.com/office/drawing/2014/main" id="{5421EE83-3DAF-4FAC-ABAF-192C8C9A44C8}"/>
                    </a:ext>
                  </a:extLst>
                </p:cNvPr>
                <p:cNvSpPr txBox="1">
                  <a:spLocks noRot="1" noChangeAspect="1" noMove="1" noResize="1" noEditPoints="1" noAdjustHandles="1" noChangeArrowheads="1" noChangeShapeType="1" noTextEdit="1"/>
                </p:cNvSpPr>
                <p:nvPr/>
              </p:nvSpPr>
              <p:spPr>
                <a:xfrm rot="20658809">
                  <a:off x="7209746" y="1992757"/>
                  <a:ext cx="461021" cy="461665"/>
                </a:xfrm>
                <a:prstGeom prst="rect">
                  <a:avLst/>
                </a:prstGeom>
                <a:blipFill>
                  <a:blip r:embed="rId13"/>
                  <a:stretch>
                    <a:fillRect b="-8511"/>
                  </a:stretch>
                </a:blipFill>
              </p:spPr>
              <p:txBody>
                <a:bodyPr/>
                <a:lstStyle/>
                <a:p>
                  <a:r>
                    <a:rPr lang="en-US">
                      <a:noFill/>
                    </a:rPr>
                    <a:t> </a:t>
                  </a:r>
                </a:p>
              </p:txBody>
            </p:sp>
          </mc:Fallback>
        </mc:AlternateContent>
      </p:grpSp>
      <p:pic>
        <p:nvPicPr>
          <p:cNvPr id="177" name="Picture 176">
            <a:extLst>
              <a:ext uri="{FF2B5EF4-FFF2-40B4-BE49-F238E27FC236}">
                <a16:creationId xmlns:a16="http://schemas.microsoft.com/office/drawing/2014/main" id="{3C22AC02-B063-4AC3-9F88-82C352712035}"/>
              </a:ext>
            </a:extLst>
          </p:cNvPr>
          <p:cNvPicPr>
            <a:picLocks noChangeAspect="1"/>
          </p:cNvPicPr>
          <p:nvPr/>
        </p:nvPicPr>
        <p:blipFill rotWithShape="1">
          <a:blip r:embed="rId14"/>
          <a:srcRect l="4274" t="10272" r="1647"/>
          <a:stretch/>
        </p:blipFill>
        <p:spPr>
          <a:xfrm>
            <a:off x="8348490" y="849117"/>
            <a:ext cx="769220" cy="437667"/>
          </a:xfrm>
          <a:prstGeom prst="rect">
            <a:avLst/>
          </a:prstGeom>
        </p:spPr>
      </p:pic>
      <p:sp>
        <p:nvSpPr>
          <p:cNvPr id="3" name="TextBox 2">
            <a:extLst>
              <a:ext uri="{FF2B5EF4-FFF2-40B4-BE49-F238E27FC236}">
                <a16:creationId xmlns:a16="http://schemas.microsoft.com/office/drawing/2014/main" id="{280DF431-FDE0-4B34-A009-C46B4B199666}"/>
              </a:ext>
            </a:extLst>
          </p:cNvPr>
          <p:cNvSpPr txBox="1"/>
          <p:nvPr/>
        </p:nvSpPr>
        <p:spPr>
          <a:xfrm>
            <a:off x="9433249" y="4017779"/>
            <a:ext cx="886406" cy="830997"/>
          </a:xfrm>
          <a:prstGeom prst="rect">
            <a:avLst/>
          </a:prstGeom>
          <a:noFill/>
        </p:spPr>
        <p:txBody>
          <a:bodyPr wrap="square" rtlCol="0">
            <a:spAutoFit/>
          </a:bodyPr>
          <a:lstStyle/>
          <a:p>
            <a:r>
              <a:rPr lang="en-US" dirty="0"/>
              <a:t>Focus on this part</a:t>
            </a:r>
          </a:p>
        </p:txBody>
      </p:sp>
    </p:spTree>
    <p:extLst>
      <p:ext uri="{BB962C8B-B14F-4D97-AF65-F5344CB8AC3E}">
        <p14:creationId xmlns:p14="http://schemas.microsoft.com/office/powerpoint/2010/main" val="135315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5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9AC1A-C002-4724-B31D-18EB2A13D750}"/>
              </a:ext>
            </a:extLst>
          </p:cNvPr>
          <p:cNvSpPr>
            <a:spLocks noGrp="1"/>
          </p:cNvSpPr>
          <p:nvPr>
            <p:ph type="title"/>
          </p:nvPr>
        </p:nvSpPr>
        <p:spPr/>
        <p:txBody>
          <a:bodyPr/>
          <a:lstStyle/>
          <a:p>
            <a:r>
              <a:rPr lang="en-US" dirty="0"/>
              <a:t>VSM results</a:t>
            </a:r>
          </a:p>
        </p:txBody>
      </p:sp>
      <p:sp>
        <p:nvSpPr>
          <p:cNvPr id="3" name="Content Placeholder 2">
            <a:extLst>
              <a:ext uri="{FF2B5EF4-FFF2-40B4-BE49-F238E27FC236}">
                <a16:creationId xmlns:a16="http://schemas.microsoft.com/office/drawing/2014/main" id="{6F74ACDD-E8AE-4A8D-8F4A-B85190EBEA8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1ACDA74-4E02-4B81-A236-91639CF0D369}"/>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2CAC4853-CFEA-491A-83D0-85A5EB0332C1}"/>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2EEF57FE-AFAF-42C7-B925-E8C657D0836D}"/>
              </a:ext>
            </a:extLst>
          </p:cNvPr>
          <p:cNvSpPr>
            <a:spLocks noGrp="1"/>
          </p:cNvSpPr>
          <p:nvPr>
            <p:ph type="sldNum" sz="quarter" idx="12"/>
          </p:nvPr>
        </p:nvSpPr>
        <p:spPr/>
        <p:txBody>
          <a:bodyPr/>
          <a:lstStyle/>
          <a:p>
            <a:fld id="{ABF20D17-0043-4445-9B8B-9F103D2306E2}" type="slidenum">
              <a:rPr lang="en-IN" smtClean="0"/>
              <a:pPr/>
              <a:t>51</a:t>
            </a:fld>
            <a:endParaRPr lang="en-IN" dirty="0"/>
          </a:p>
        </p:txBody>
      </p:sp>
    </p:spTree>
    <p:extLst>
      <p:ext uri="{BB962C8B-B14F-4D97-AF65-F5344CB8AC3E}">
        <p14:creationId xmlns:p14="http://schemas.microsoft.com/office/powerpoint/2010/main" val="1971975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681E-E598-4FD3-A626-98F5A3203A4E}"/>
              </a:ext>
            </a:extLst>
          </p:cNvPr>
          <p:cNvSpPr>
            <a:spLocks noGrp="1"/>
          </p:cNvSpPr>
          <p:nvPr>
            <p:ph type="title"/>
          </p:nvPr>
        </p:nvSpPr>
        <p:spPr/>
        <p:txBody>
          <a:bodyPr/>
          <a:lstStyle/>
          <a:p>
            <a:r>
              <a:rPr lang="en-US" dirty="0"/>
              <a:t>Piezoelectric </a:t>
            </a:r>
          </a:p>
        </p:txBody>
      </p:sp>
      <p:sp>
        <p:nvSpPr>
          <p:cNvPr id="4" name="Date Placeholder 3">
            <a:extLst>
              <a:ext uri="{FF2B5EF4-FFF2-40B4-BE49-F238E27FC236}">
                <a16:creationId xmlns:a16="http://schemas.microsoft.com/office/drawing/2014/main" id="{B02AD97D-0B60-420D-919B-190E9193CB01}"/>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1443061A-A7C8-4DD7-887B-3C921E1E3607}"/>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A2481D6-8C58-4A83-9511-944C80EEE732}"/>
              </a:ext>
            </a:extLst>
          </p:cNvPr>
          <p:cNvSpPr>
            <a:spLocks noGrp="1"/>
          </p:cNvSpPr>
          <p:nvPr>
            <p:ph type="sldNum" sz="quarter" idx="12"/>
          </p:nvPr>
        </p:nvSpPr>
        <p:spPr/>
        <p:txBody>
          <a:bodyPr/>
          <a:lstStyle/>
          <a:p>
            <a:fld id="{ABF20D17-0043-4445-9B8B-9F103D2306E2}" type="slidenum">
              <a:rPr lang="en-IN" smtClean="0"/>
              <a:pPr/>
              <a:t>52</a:t>
            </a:fld>
            <a:endParaRPr lang="en-IN" dirty="0"/>
          </a:p>
        </p:txBody>
      </p:sp>
      <p:sp>
        <p:nvSpPr>
          <p:cNvPr id="7" name="TextBox 6">
            <a:extLst>
              <a:ext uri="{FF2B5EF4-FFF2-40B4-BE49-F238E27FC236}">
                <a16:creationId xmlns:a16="http://schemas.microsoft.com/office/drawing/2014/main" id="{0460954A-F929-4E12-8B43-F0BB8D91C4D5}"/>
              </a:ext>
            </a:extLst>
          </p:cNvPr>
          <p:cNvSpPr txBox="1"/>
          <p:nvPr/>
        </p:nvSpPr>
        <p:spPr>
          <a:xfrm>
            <a:off x="278261" y="1018485"/>
            <a:ext cx="5775855" cy="830997"/>
          </a:xfrm>
          <a:prstGeom prst="rect">
            <a:avLst/>
          </a:prstGeom>
          <a:noFill/>
        </p:spPr>
        <p:txBody>
          <a:bodyPr wrap="square" rtlCol="0">
            <a:spAutoFit/>
          </a:bodyPr>
          <a:lstStyle/>
          <a:p>
            <a:pPr algn="ctr"/>
            <a:r>
              <a:rPr lang="en-US" sz="2400" dirty="0">
                <a:latin typeface="+mn-lt"/>
              </a:rPr>
              <a:t>Piezoelectric materials can be polarized by electric field and mechanical stress</a:t>
            </a:r>
          </a:p>
        </p:txBody>
      </p:sp>
      <p:pic>
        <p:nvPicPr>
          <p:cNvPr id="20" name="Picture 19">
            <a:extLst>
              <a:ext uri="{FF2B5EF4-FFF2-40B4-BE49-F238E27FC236}">
                <a16:creationId xmlns:a16="http://schemas.microsoft.com/office/drawing/2014/main" id="{7D27C286-3283-4686-80A0-22A7031DD504}"/>
              </a:ext>
            </a:extLst>
          </p:cNvPr>
          <p:cNvPicPr>
            <a:picLocks noChangeAspect="1"/>
          </p:cNvPicPr>
          <p:nvPr/>
        </p:nvPicPr>
        <p:blipFill rotWithShape="1">
          <a:blip r:embed="rId3"/>
          <a:srcRect l="7500"/>
          <a:stretch/>
        </p:blipFill>
        <p:spPr>
          <a:xfrm>
            <a:off x="2207934" y="4586577"/>
            <a:ext cx="1990648" cy="2082812"/>
          </a:xfrm>
          <a:prstGeom prst="rect">
            <a:avLst/>
          </a:prstGeom>
        </p:spPr>
      </p:pic>
      <p:pic>
        <p:nvPicPr>
          <p:cNvPr id="22" name="Picture 21">
            <a:extLst>
              <a:ext uri="{FF2B5EF4-FFF2-40B4-BE49-F238E27FC236}">
                <a16:creationId xmlns:a16="http://schemas.microsoft.com/office/drawing/2014/main" id="{DFCD4E44-C7DE-4FFF-B3AC-B24C32BFE0ED}"/>
              </a:ext>
            </a:extLst>
          </p:cNvPr>
          <p:cNvPicPr>
            <a:picLocks noChangeAspect="1"/>
          </p:cNvPicPr>
          <p:nvPr/>
        </p:nvPicPr>
        <p:blipFill>
          <a:blip r:embed="rId4"/>
          <a:stretch>
            <a:fillRect/>
          </a:stretch>
        </p:blipFill>
        <p:spPr>
          <a:xfrm>
            <a:off x="4198582" y="5267308"/>
            <a:ext cx="3038475" cy="1266825"/>
          </a:xfrm>
          <a:prstGeom prst="rect">
            <a:avLst/>
          </a:prstGeom>
        </p:spPr>
      </p:pic>
      <p:sp>
        <p:nvSpPr>
          <p:cNvPr id="24" name="TextBox 23">
            <a:extLst>
              <a:ext uri="{FF2B5EF4-FFF2-40B4-BE49-F238E27FC236}">
                <a16:creationId xmlns:a16="http://schemas.microsoft.com/office/drawing/2014/main" id="{C0DFD1AA-8529-461F-8E60-B61D691483D5}"/>
              </a:ext>
            </a:extLst>
          </p:cNvPr>
          <p:cNvSpPr txBox="1"/>
          <p:nvPr/>
        </p:nvSpPr>
        <p:spPr>
          <a:xfrm>
            <a:off x="7237057" y="5256296"/>
            <a:ext cx="1791477" cy="1200329"/>
          </a:xfrm>
          <a:prstGeom prst="rect">
            <a:avLst/>
          </a:prstGeom>
          <a:solidFill>
            <a:schemeClr val="accent2">
              <a:lumMod val="20000"/>
              <a:lumOff val="80000"/>
            </a:schemeClr>
          </a:solidFill>
        </p:spPr>
        <p:txBody>
          <a:bodyPr wrap="square" rtlCol="0">
            <a:spAutoFit/>
          </a:bodyPr>
          <a:lstStyle/>
          <a:p>
            <a:pPr algn="ctr"/>
            <a:r>
              <a:rPr lang="en-IN" sz="2400" dirty="0">
                <a:latin typeface="+mn-lt"/>
              </a:rPr>
              <a:t>Converse piezoelectric effect</a:t>
            </a:r>
            <a:endParaRPr lang="en-US" sz="2400" dirty="0">
              <a:latin typeface="+mn-lt"/>
            </a:endParaRPr>
          </a:p>
        </p:txBody>
      </p:sp>
      <p:sp>
        <p:nvSpPr>
          <p:cNvPr id="25" name="TextBox 24">
            <a:extLst>
              <a:ext uri="{FF2B5EF4-FFF2-40B4-BE49-F238E27FC236}">
                <a16:creationId xmlns:a16="http://schemas.microsoft.com/office/drawing/2014/main" id="{02E6B6FC-D62E-4588-ACB8-A07D9042CF97}"/>
              </a:ext>
            </a:extLst>
          </p:cNvPr>
          <p:cNvSpPr txBox="1"/>
          <p:nvPr/>
        </p:nvSpPr>
        <p:spPr>
          <a:xfrm>
            <a:off x="183314" y="5239485"/>
            <a:ext cx="1791477" cy="1200329"/>
          </a:xfrm>
          <a:prstGeom prst="rect">
            <a:avLst/>
          </a:prstGeom>
          <a:solidFill>
            <a:schemeClr val="accent2">
              <a:lumMod val="20000"/>
              <a:lumOff val="80000"/>
            </a:schemeClr>
          </a:solidFill>
        </p:spPr>
        <p:txBody>
          <a:bodyPr wrap="square" rtlCol="0">
            <a:spAutoFit/>
          </a:bodyPr>
          <a:lstStyle/>
          <a:p>
            <a:pPr algn="ctr"/>
            <a:r>
              <a:rPr lang="en-IN" sz="2400" dirty="0">
                <a:latin typeface="+mn-lt"/>
              </a:rPr>
              <a:t>Hysteresis of piezoelectric material</a:t>
            </a:r>
            <a:endParaRPr lang="en-US" sz="2400" dirty="0">
              <a:latin typeface="+mn-lt"/>
            </a:endParaRPr>
          </a:p>
        </p:txBody>
      </p:sp>
      <p:sp>
        <p:nvSpPr>
          <p:cNvPr id="3" name="TextBox 2">
            <a:extLst>
              <a:ext uri="{FF2B5EF4-FFF2-40B4-BE49-F238E27FC236}">
                <a16:creationId xmlns:a16="http://schemas.microsoft.com/office/drawing/2014/main" id="{34AEFC05-536C-405B-9706-642537A8C77C}"/>
              </a:ext>
            </a:extLst>
          </p:cNvPr>
          <p:cNvSpPr txBox="1"/>
          <p:nvPr/>
        </p:nvSpPr>
        <p:spPr>
          <a:xfrm>
            <a:off x="9246635" y="908730"/>
            <a:ext cx="2939955" cy="584775"/>
          </a:xfrm>
          <a:prstGeom prst="rect">
            <a:avLst/>
          </a:prstGeom>
          <a:noFill/>
        </p:spPr>
        <p:txBody>
          <a:bodyPr wrap="square" rtlCol="0">
            <a:spAutoFit/>
          </a:bodyPr>
          <a:lstStyle/>
          <a:p>
            <a:r>
              <a:rPr lang="en-US" dirty="0"/>
              <a:t>Change the figures</a:t>
            </a:r>
          </a:p>
          <a:p>
            <a:r>
              <a:rPr lang="en-US" dirty="0"/>
              <a:t>Put in introduction chapter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C6261C-892A-4A68-8EBD-715C057B3904}"/>
                  </a:ext>
                </a:extLst>
              </p:cNvPr>
              <p:cNvSpPr txBox="1"/>
              <p:nvPr/>
            </p:nvSpPr>
            <p:spPr>
              <a:xfrm>
                <a:off x="274885" y="1930654"/>
                <a:ext cx="5751583" cy="830997"/>
              </a:xfrm>
              <a:prstGeom prst="rect">
                <a:avLst/>
              </a:prstGeom>
              <a:solidFill>
                <a:schemeClr val="accent1">
                  <a:lumMod val="20000"/>
                  <a:lumOff val="80000"/>
                </a:schemeClr>
              </a:solidFill>
            </p:spPr>
            <p:txBody>
              <a:bodyPr wrap="square" rtlCol="0">
                <a:spAutoFit/>
              </a:bodyPr>
              <a:lstStyle/>
              <a:p>
                <a:pPr algn="ctr"/>
                <a:r>
                  <a:rPr lang="en-US" sz="2400" b="1" dirty="0">
                    <a:latin typeface="+mn-lt"/>
                  </a:rPr>
                  <a:t>Direct piezoelectric effect :</a:t>
                </a:r>
                <a:r>
                  <a:rPr lang="en-US" sz="2400" b="1" dirty="0">
                    <a:latin typeface="+mn-lt"/>
                    <a:sym typeface="Wingdings" panose="05000000000000000000" pitchFamily="2" charset="2"/>
                  </a:rPr>
                  <a:t> </a:t>
                </a:r>
                <a14:m>
                  <m:oMath xmlns:m="http://schemas.openxmlformats.org/officeDocument/2006/math">
                    <m:r>
                      <a:rPr lang="en-US" sz="2400" i="1" dirty="0">
                        <a:latin typeface="Cambria Math" panose="02040503050406030204" pitchFamily="18" charset="0"/>
                        <a:sym typeface="Wingdings" panose="05000000000000000000" pitchFamily="2" charset="2"/>
                      </a:rPr>
                      <m:t>𝐷</m:t>
                    </m:r>
                    <m:r>
                      <a:rPr lang="en-US" sz="2400" i="1" dirty="0">
                        <a:latin typeface="Cambria Math" panose="02040503050406030204" pitchFamily="18" charset="0"/>
                        <a:sym typeface="Wingdings" panose="05000000000000000000" pitchFamily="2" charset="2"/>
                      </a:rPr>
                      <m:t> = </m:t>
                    </m:r>
                    <m:r>
                      <a:rPr lang="en-US" sz="2400" i="1" dirty="0" smtClean="0">
                        <a:latin typeface="Cambria Math" panose="02040503050406030204" pitchFamily="18" charset="0"/>
                        <a:sym typeface="Wingdings" panose="05000000000000000000" pitchFamily="2" charset="2"/>
                      </a:rPr>
                      <m:t>𝑑</m:t>
                    </m:r>
                    <m:r>
                      <a:rPr lang="en-US" sz="2400" i="1" baseline="-25000" dirty="0" smtClean="0">
                        <a:latin typeface="Cambria Math" panose="02040503050406030204" pitchFamily="18" charset="0"/>
                        <a:sym typeface="Wingdings" panose="05000000000000000000" pitchFamily="2" charset="2"/>
                      </a:rPr>
                      <m:t>𝐷</m:t>
                    </m:r>
                    <m:r>
                      <a:rPr lang="en-US" sz="2400" i="1" dirty="0" smtClean="0">
                        <a:latin typeface="Cambria Math" panose="02040503050406030204" pitchFamily="18" charset="0"/>
                        <a:sym typeface="Wingdings" panose="05000000000000000000" pitchFamily="2" charset="2"/>
                      </a:rPr>
                      <m:t>∗</m:t>
                    </m:r>
                    <m:r>
                      <a:rPr lang="en-US" sz="2400" i="1" dirty="0" smtClean="0">
                        <a:latin typeface="Cambria Math" panose="02040503050406030204" pitchFamily="18" charset="0"/>
                        <a:ea typeface="Cambria Math" panose="02040503050406030204" pitchFamily="18" charset="0"/>
                        <a:sym typeface="Wingdings" panose="05000000000000000000" pitchFamily="2" charset="2"/>
                      </a:rPr>
                      <m:t>𝜎</m:t>
                    </m:r>
                  </m:oMath>
                </a14:m>
                <a:endParaRPr lang="en-US" sz="2400" b="0" dirty="0">
                  <a:sym typeface="Wingdings" panose="05000000000000000000" pitchFamily="2" charset="2"/>
                </a:endParaRPr>
              </a:p>
              <a:p>
                <a:pPr algn="ctr"/>
                <a:r>
                  <a:rPr lang="en-US" sz="2400" b="1" dirty="0">
                    <a:latin typeface="+mn-lt"/>
                  </a:rPr>
                  <a:t>Converse piezoelectric effect :</a:t>
                </a:r>
                <a:r>
                  <a:rPr lang="en-US" sz="2400" b="1" i="1" dirty="0">
                    <a:latin typeface="Cambria Math" panose="02040503050406030204" pitchFamily="18" charset="0"/>
                  </a:rPr>
                  <a:t> </a:t>
                </a:r>
                <a14:m>
                  <m:oMath xmlns:m="http://schemas.openxmlformats.org/officeDocument/2006/math">
                    <m:r>
                      <a:rPr lang="en-US" sz="2400" i="1" dirty="0">
                        <a:latin typeface="Cambria Math" panose="02040503050406030204" pitchFamily="18" charset="0"/>
                        <a:ea typeface="Cambria Math" panose="02040503050406030204" pitchFamily="18" charset="0"/>
                        <a:sym typeface="Wingdings" panose="05000000000000000000" pitchFamily="2" charset="2"/>
                      </a:rPr>
                      <m:t>𝜀</m:t>
                    </m:r>
                    <m:r>
                      <a:rPr lang="en-US" sz="2400" i="1" dirty="0">
                        <a:latin typeface="Cambria Math" panose="02040503050406030204" pitchFamily="18" charset="0"/>
                        <a:ea typeface="Cambria Math" panose="02040503050406030204" pitchFamily="18" charset="0"/>
                      </a:rPr>
                      <m:t> </m:t>
                    </m:r>
                    <m:r>
                      <a:rPr lang="en-US" sz="2400" i="1" dirty="0" smtClean="0">
                        <a:latin typeface="Cambria Math" panose="02040503050406030204" pitchFamily="18" charset="0"/>
                      </a:rPr>
                      <m:t>=</m:t>
                    </m:r>
                    <m:r>
                      <a:rPr lang="en-US" sz="2400" i="1" dirty="0">
                        <a:latin typeface="Cambria Math" panose="02040503050406030204" pitchFamily="18" charset="0"/>
                        <a:sym typeface="Wingdings" panose="05000000000000000000" pitchFamily="2" charset="2"/>
                      </a:rPr>
                      <m:t>𝑑</m:t>
                    </m:r>
                    <m:r>
                      <a:rPr lang="en-US" sz="2400" b="0" i="1" baseline="-25000" dirty="0" smtClean="0">
                        <a:latin typeface="Cambria Math" panose="02040503050406030204" pitchFamily="18" charset="0"/>
                        <a:sym typeface="Wingdings" panose="05000000000000000000" pitchFamily="2" charset="2"/>
                      </a:rPr>
                      <m:t>𝐶</m:t>
                    </m:r>
                    <m:r>
                      <a:rPr lang="en-US" sz="2400" i="1" dirty="0" smtClean="0">
                        <a:latin typeface="Cambria Math" panose="02040503050406030204" pitchFamily="18" charset="0"/>
                      </a:rPr>
                      <m:t>∗ </m:t>
                    </m:r>
                    <m:r>
                      <a:rPr lang="en-US" sz="2400" i="1" dirty="0" smtClean="0">
                        <a:latin typeface="Cambria Math" panose="02040503050406030204" pitchFamily="18" charset="0"/>
                      </a:rPr>
                      <m:t>𝐸</m:t>
                    </m:r>
                  </m:oMath>
                </a14:m>
                <a:endParaRPr lang="en-US" sz="240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08C6261C-892A-4A68-8EBD-715C057B3904}"/>
                  </a:ext>
                </a:extLst>
              </p:cNvPr>
              <p:cNvSpPr txBox="1">
                <a:spLocks noRot="1" noChangeAspect="1" noMove="1" noResize="1" noEditPoints="1" noAdjustHandles="1" noChangeArrowheads="1" noChangeShapeType="1" noTextEdit="1"/>
              </p:cNvSpPr>
              <p:nvPr/>
            </p:nvSpPr>
            <p:spPr>
              <a:xfrm>
                <a:off x="274885" y="1930654"/>
                <a:ext cx="5751583" cy="830997"/>
              </a:xfrm>
              <a:prstGeom prst="rect">
                <a:avLst/>
              </a:prstGeom>
              <a:blipFill>
                <a:blip r:embed="rId5"/>
                <a:stretch>
                  <a:fillRect t="-5882" b="-16176"/>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8B20858A-FBEF-4D10-B85E-2D267466C83C}"/>
              </a:ext>
            </a:extLst>
          </p:cNvPr>
          <p:cNvGrpSpPr/>
          <p:nvPr/>
        </p:nvGrpSpPr>
        <p:grpSpPr>
          <a:xfrm>
            <a:off x="785634" y="2913559"/>
            <a:ext cx="4295095" cy="1439341"/>
            <a:chOff x="2294792" y="2012147"/>
            <a:chExt cx="4514841" cy="1416853"/>
          </a:xfrm>
        </p:grpSpPr>
        <p:sp>
          <p:nvSpPr>
            <p:cNvPr id="21" name="Double Bracket 20">
              <a:extLst>
                <a:ext uri="{FF2B5EF4-FFF2-40B4-BE49-F238E27FC236}">
                  <a16:creationId xmlns:a16="http://schemas.microsoft.com/office/drawing/2014/main" id="{54EF8C14-8F50-441F-ABEC-73DFF6F8CBC5}"/>
                </a:ext>
              </a:extLst>
            </p:cNvPr>
            <p:cNvSpPr/>
            <p:nvPr/>
          </p:nvSpPr>
          <p:spPr>
            <a:xfrm>
              <a:off x="2409092" y="2042316"/>
              <a:ext cx="571500" cy="1371600"/>
            </a:xfrm>
            <a:prstGeom prst="bracketPair">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F3F5D33-82C6-4171-A1F7-3267630B080B}"/>
                    </a:ext>
                  </a:extLst>
                </p:cNvPr>
                <p:cNvSpPr txBox="1"/>
                <p:nvPr/>
              </p:nvSpPr>
              <p:spPr>
                <a:xfrm>
                  <a:off x="2294792" y="2027232"/>
                  <a:ext cx="800100" cy="333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US" b="1" i="1" dirty="0">
                                <a:latin typeface="Cambria Math" panose="02040503050406030204" pitchFamily="18" charset="0"/>
                                <a:ea typeface="Cambria Math" panose="02040503050406030204" pitchFamily="18" charset="0"/>
                                <a:sym typeface="Wingdings" panose="05000000000000000000" pitchFamily="2" charset="2"/>
                              </a:rPr>
                              <m:t>𝜺</m:t>
                            </m:r>
                          </m:e>
                          <m:sub>
                            <m:r>
                              <a:rPr lang="en-IN" b="1" i="1" smtClean="0">
                                <a:latin typeface="Cambria Math" panose="02040503050406030204" pitchFamily="18" charset="0"/>
                              </a:rPr>
                              <m:t>𝒙</m:t>
                            </m:r>
                          </m:sub>
                        </m:sSub>
                      </m:oMath>
                    </m:oMathPara>
                  </a14:m>
                  <a:endParaRPr lang="en-IN" b="1" dirty="0"/>
                </a:p>
              </p:txBody>
            </p:sp>
          </mc:Choice>
          <mc:Fallback xmlns="">
            <p:sp>
              <p:nvSpPr>
                <p:cNvPr id="23" name="TextBox 22">
                  <a:extLst>
                    <a:ext uri="{FF2B5EF4-FFF2-40B4-BE49-F238E27FC236}">
                      <a16:creationId xmlns:a16="http://schemas.microsoft.com/office/drawing/2014/main" id="{EF3F5D33-82C6-4171-A1F7-3267630B080B}"/>
                    </a:ext>
                  </a:extLst>
                </p:cNvPr>
                <p:cNvSpPr txBox="1">
                  <a:spLocks noRot="1" noChangeAspect="1" noMove="1" noResize="1" noEditPoints="1" noAdjustHandles="1" noChangeArrowheads="1" noChangeShapeType="1" noTextEdit="1"/>
                </p:cNvSpPr>
                <p:nvPr/>
              </p:nvSpPr>
              <p:spPr>
                <a:xfrm>
                  <a:off x="2294792" y="2027232"/>
                  <a:ext cx="800100" cy="33326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45B97E1-B266-42A5-B304-6015740BB779}"/>
                    </a:ext>
                  </a:extLst>
                </p:cNvPr>
                <p:cNvSpPr txBox="1"/>
                <p:nvPr/>
              </p:nvSpPr>
              <p:spPr>
                <a:xfrm>
                  <a:off x="2409092" y="2532485"/>
                  <a:ext cx="571500" cy="3554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US" b="1" i="1" dirty="0">
                                <a:latin typeface="Cambria Math" panose="02040503050406030204" pitchFamily="18" charset="0"/>
                                <a:ea typeface="Cambria Math" panose="02040503050406030204" pitchFamily="18" charset="0"/>
                                <a:sym typeface="Wingdings" panose="05000000000000000000" pitchFamily="2" charset="2"/>
                              </a:rPr>
                              <m:t>𝜺</m:t>
                            </m:r>
                          </m:e>
                          <m:sub>
                            <m:r>
                              <a:rPr lang="en-IN" b="1" i="1" smtClean="0">
                                <a:latin typeface="Cambria Math" panose="02040503050406030204" pitchFamily="18" charset="0"/>
                              </a:rPr>
                              <m:t>𝒚</m:t>
                            </m:r>
                          </m:sub>
                        </m:sSub>
                      </m:oMath>
                    </m:oMathPara>
                  </a14:m>
                  <a:endParaRPr lang="en-IN" b="1" dirty="0"/>
                </a:p>
              </p:txBody>
            </p:sp>
          </mc:Choice>
          <mc:Fallback xmlns="">
            <p:sp>
              <p:nvSpPr>
                <p:cNvPr id="26" name="TextBox 25">
                  <a:extLst>
                    <a:ext uri="{FF2B5EF4-FFF2-40B4-BE49-F238E27FC236}">
                      <a16:creationId xmlns:a16="http://schemas.microsoft.com/office/drawing/2014/main" id="{545B97E1-B266-42A5-B304-6015740BB779}"/>
                    </a:ext>
                  </a:extLst>
                </p:cNvPr>
                <p:cNvSpPr txBox="1">
                  <a:spLocks noRot="1" noChangeAspect="1" noMove="1" noResize="1" noEditPoints="1" noAdjustHandles="1" noChangeArrowheads="1" noChangeShapeType="1" noTextEdit="1"/>
                </p:cNvSpPr>
                <p:nvPr/>
              </p:nvSpPr>
              <p:spPr>
                <a:xfrm>
                  <a:off x="2409092" y="2532485"/>
                  <a:ext cx="571500" cy="355483"/>
                </a:xfrm>
                <a:prstGeom prst="rect">
                  <a:avLst/>
                </a:prstGeom>
                <a:blipFill>
                  <a:blip r:embed="rId7"/>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DCA374-82CB-4CE2-8E2E-07AA454E43D2}"/>
                    </a:ext>
                  </a:extLst>
                </p:cNvPr>
                <p:cNvSpPr txBox="1"/>
                <p:nvPr/>
              </p:nvSpPr>
              <p:spPr>
                <a:xfrm>
                  <a:off x="2514601" y="3059668"/>
                  <a:ext cx="360484" cy="333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US" b="1" i="1" dirty="0">
                                <a:latin typeface="Cambria Math" panose="02040503050406030204" pitchFamily="18" charset="0"/>
                                <a:ea typeface="Cambria Math" panose="02040503050406030204" pitchFamily="18" charset="0"/>
                                <a:sym typeface="Wingdings" panose="05000000000000000000" pitchFamily="2" charset="2"/>
                              </a:rPr>
                              <m:t>𝜺</m:t>
                            </m:r>
                          </m:e>
                          <m:sub>
                            <m:r>
                              <a:rPr lang="en-IN" b="1" i="1" smtClean="0">
                                <a:latin typeface="Cambria Math" panose="02040503050406030204" pitchFamily="18" charset="0"/>
                              </a:rPr>
                              <m:t>𝒛</m:t>
                            </m:r>
                          </m:sub>
                        </m:sSub>
                      </m:oMath>
                    </m:oMathPara>
                  </a14:m>
                  <a:endParaRPr lang="en-IN" b="1" dirty="0"/>
                </a:p>
              </p:txBody>
            </p:sp>
          </mc:Choice>
          <mc:Fallback xmlns="">
            <p:sp>
              <p:nvSpPr>
                <p:cNvPr id="27" name="TextBox 26">
                  <a:extLst>
                    <a:ext uri="{FF2B5EF4-FFF2-40B4-BE49-F238E27FC236}">
                      <a16:creationId xmlns:a16="http://schemas.microsoft.com/office/drawing/2014/main" id="{0DDCA374-82CB-4CE2-8E2E-07AA454E43D2}"/>
                    </a:ext>
                  </a:extLst>
                </p:cNvPr>
                <p:cNvSpPr txBox="1">
                  <a:spLocks noRot="1" noChangeAspect="1" noMove="1" noResize="1" noEditPoints="1" noAdjustHandles="1" noChangeArrowheads="1" noChangeShapeType="1" noTextEdit="1"/>
                </p:cNvSpPr>
                <p:nvPr/>
              </p:nvSpPr>
              <p:spPr>
                <a:xfrm>
                  <a:off x="2514601" y="3059668"/>
                  <a:ext cx="360484" cy="333264"/>
                </a:xfrm>
                <a:prstGeom prst="rect">
                  <a:avLst/>
                </a:prstGeom>
                <a:blipFill>
                  <a:blip r:embed="rId8"/>
                  <a:stretch>
                    <a:fillRect/>
                  </a:stretch>
                </a:blipFill>
              </p:spPr>
              <p:txBody>
                <a:bodyPr/>
                <a:lstStyle/>
                <a:p>
                  <a:r>
                    <a:rPr lang="en-US">
                      <a:noFill/>
                    </a:rPr>
                    <a:t> </a:t>
                  </a:r>
                </a:p>
              </p:txBody>
            </p:sp>
          </mc:Fallback>
        </mc:AlternateContent>
        <p:sp>
          <p:nvSpPr>
            <p:cNvPr id="28" name="Equals 27">
              <a:extLst>
                <a:ext uri="{FF2B5EF4-FFF2-40B4-BE49-F238E27FC236}">
                  <a16:creationId xmlns:a16="http://schemas.microsoft.com/office/drawing/2014/main" id="{C4DE3441-5B3A-4E74-B9EB-63716E14EE96}"/>
                </a:ext>
              </a:extLst>
            </p:cNvPr>
            <p:cNvSpPr/>
            <p:nvPr/>
          </p:nvSpPr>
          <p:spPr>
            <a:xfrm>
              <a:off x="3200399" y="2532485"/>
              <a:ext cx="685800" cy="29710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sp>
          <p:nvSpPr>
            <p:cNvPr id="29" name="Double Bracket 28">
              <a:extLst>
                <a:ext uri="{FF2B5EF4-FFF2-40B4-BE49-F238E27FC236}">
                  <a16:creationId xmlns:a16="http://schemas.microsoft.com/office/drawing/2014/main" id="{8487ECDD-0C31-4477-B459-2A96C3379D51}"/>
                </a:ext>
              </a:extLst>
            </p:cNvPr>
            <p:cNvSpPr/>
            <p:nvPr/>
          </p:nvSpPr>
          <p:spPr>
            <a:xfrm>
              <a:off x="4088422" y="2027232"/>
              <a:ext cx="1811215" cy="1371600"/>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5111759-0CB1-4A63-82DD-FEA8F30EAF28}"/>
                    </a:ext>
                  </a:extLst>
                </p:cNvPr>
                <p:cNvSpPr txBox="1"/>
                <p:nvPr/>
              </p:nvSpPr>
              <p:spPr>
                <a:xfrm>
                  <a:off x="4242287" y="2105275"/>
                  <a:ext cx="3780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𝒅</m:t>
                            </m:r>
                          </m:e>
                          <m:sub>
                            <m:r>
                              <a:rPr lang="en-IN" b="1" i="1" smtClean="0">
                                <a:latin typeface="Cambria Math" panose="02040503050406030204" pitchFamily="18" charset="0"/>
                              </a:rPr>
                              <m:t>𝟏𝟏</m:t>
                            </m:r>
                          </m:sub>
                        </m:sSub>
                      </m:oMath>
                    </m:oMathPara>
                  </a14:m>
                  <a:endParaRPr lang="en-IN" b="1" dirty="0"/>
                </a:p>
              </p:txBody>
            </p:sp>
          </mc:Choice>
          <mc:Fallback xmlns="">
            <p:sp>
              <p:nvSpPr>
                <p:cNvPr id="30" name="TextBox 29">
                  <a:extLst>
                    <a:ext uri="{FF2B5EF4-FFF2-40B4-BE49-F238E27FC236}">
                      <a16:creationId xmlns:a16="http://schemas.microsoft.com/office/drawing/2014/main" id="{A5111759-0CB1-4A63-82DD-FEA8F30EAF28}"/>
                    </a:ext>
                  </a:extLst>
                </p:cNvPr>
                <p:cNvSpPr txBox="1">
                  <a:spLocks noRot="1" noChangeAspect="1" noMove="1" noResize="1" noEditPoints="1" noAdjustHandles="1" noChangeArrowheads="1" noChangeShapeType="1" noTextEdit="1"/>
                </p:cNvSpPr>
                <p:nvPr/>
              </p:nvSpPr>
              <p:spPr>
                <a:xfrm>
                  <a:off x="4242287" y="2105275"/>
                  <a:ext cx="378069" cy="369332"/>
                </a:xfrm>
                <a:prstGeom prst="rect">
                  <a:avLst/>
                </a:prstGeom>
                <a:blipFill>
                  <a:blip r:embed="rId9"/>
                  <a:stretch>
                    <a:fillRect r="-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37E7C26-7E66-4A5D-9FCB-C6A97BE67873}"/>
                    </a:ext>
                  </a:extLst>
                </p:cNvPr>
                <p:cNvSpPr txBox="1"/>
                <p:nvPr/>
              </p:nvSpPr>
              <p:spPr>
                <a:xfrm>
                  <a:off x="4765422" y="2121700"/>
                  <a:ext cx="3780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𝒅</m:t>
                            </m:r>
                          </m:e>
                          <m:sub>
                            <m:r>
                              <a:rPr lang="en-IN" b="1" i="1" smtClean="0">
                                <a:latin typeface="Cambria Math" panose="02040503050406030204" pitchFamily="18" charset="0"/>
                              </a:rPr>
                              <m:t>𝟏𝟐</m:t>
                            </m:r>
                          </m:sub>
                        </m:sSub>
                      </m:oMath>
                    </m:oMathPara>
                  </a14:m>
                  <a:endParaRPr lang="en-IN" b="1" dirty="0"/>
                </a:p>
              </p:txBody>
            </p:sp>
          </mc:Choice>
          <mc:Fallback xmlns="">
            <p:sp>
              <p:nvSpPr>
                <p:cNvPr id="31" name="TextBox 30">
                  <a:extLst>
                    <a:ext uri="{FF2B5EF4-FFF2-40B4-BE49-F238E27FC236}">
                      <a16:creationId xmlns:a16="http://schemas.microsoft.com/office/drawing/2014/main" id="{137E7C26-7E66-4A5D-9FCB-C6A97BE67873}"/>
                    </a:ext>
                  </a:extLst>
                </p:cNvPr>
                <p:cNvSpPr txBox="1">
                  <a:spLocks noRot="1" noChangeAspect="1" noMove="1" noResize="1" noEditPoints="1" noAdjustHandles="1" noChangeArrowheads="1" noChangeShapeType="1" noTextEdit="1"/>
                </p:cNvSpPr>
                <p:nvPr/>
              </p:nvSpPr>
              <p:spPr>
                <a:xfrm>
                  <a:off x="4765422" y="2121700"/>
                  <a:ext cx="378069" cy="369332"/>
                </a:xfrm>
                <a:prstGeom prst="rect">
                  <a:avLst/>
                </a:prstGeom>
                <a:blipFill>
                  <a:blip r:embed="rId10"/>
                  <a:stretch>
                    <a:fillRect r="-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ECADF26-B704-4262-A853-6DF107F39BB5}"/>
                    </a:ext>
                  </a:extLst>
                </p:cNvPr>
                <p:cNvSpPr txBox="1"/>
                <p:nvPr/>
              </p:nvSpPr>
              <p:spPr>
                <a:xfrm>
                  <a:off x="5290769" y="2105275"/>
                  <a:ext cx="3912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𝒅</m:t>
                            </m:r>
                          </m:e>
                          <m:sub>
                            <m:r>
                              <a:rPr lang="en-IN" b="1" i="1" smtClean="0">
                                <a:latin typeface="Cambria Math" panose="02040503050406030204" pitchFamily="18" charset="0"/>
                              </a:rPr>
                              <m:t>𝟏𝟑</m:t>
                            </m:r>
                          </m:sub>
                        </m:sSub>
                      </m:oMath>
                    </m:oMathPara>
                  </a14:m>
                  <a:endParaRPr lang="en-IN" b="1" dirty="0"/>
                </a:p>
              </p:txBody>
            </p:sp>
          </mc:Choice>
          <mc:Fallback xmlns="">
            <p:sp>
              <p:nvSpPr>
                <p:cNvPr id="32" name="TextBox 31">
                  <a:extLst>
                    <a:ext uri="{FF2B5EF4-FFF2-40B4-BE49-F238E27FC236}">
                      <a16:creationId xmlns:a16="http://schemas.microsoft.com/office/drawing/2014/main" id="{6ECADF26-B704-4262-A853-6DF107F39BB5}"/>
                    </a:ext>
                  </a:extLst>
                </p:cNvPr>
                <p:cNvSpPr txBox="1">
                  <a:spLocks noRot="1" noChangeAspect="1" noMove="1" noResize="1" noEditPoints="1" noAdjustHandles="1" noChangeArrowheads="1" noChangeShapeType="1" noTextEdit="1"/>
                </p:cNvSpPr>
                <p:nvPr/>
              </p:nvSpPr>
              <p:spPr>
                <a:xfrm>
                  <a:off x="5290769" y="2105275"/>
                  <a:ext cx="391257" cy="369332"/>
                </a:xfrm>
                <a:prstGeom prst="rect">
                  <a:avLst/>
                </a:prstGeom>
                <a:blipFill>
                  <a:blip r:embed="rId11"/>
                  <a:stretch>
                    <a:fillRect r="-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8F6190-846D-4D2B-90AF-92CCA96CF5B0}"/>
                    </a:ext>
                  </a:extLst>
                </p:cNvPr>
                <p:cNvSpPr txBox="1"/>
                <p:nvPr/>
              </p:nvSpPr>
              <p:spPr>
                <a:xfrm>
                  <a:off x="4244484" y="2543449"/>
                  <a:ext cx="3780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𝒅</m:t>
                            </m:r>
                          </m:e>
                          <m:sub>
                            <m:r>
                              <a:rPr lang="en-IN" b="1" i="1" smtClean="0">
                                <a:latin typeface="Cambria Math" panose="02040503050406030204" pitchFamily="18" charset="0"/>
                              </a:rPr>
                              <m:t>𝟐𝟏</m:t>
                            </m:r>
                          </m:sub>
                        </m:sSub>
                      </m:oMath>
                    </m:oMathPara>
                  </a14:m>
                  <a:endParaRPr lang="en-IN" b="1" dirty="0"/>
                </a:p>
              </p:txBody>
            </p:sp>
          </mc:Choice>
          <mc:Fallback xmlns="">
            <p:sp>
              <p:nvSpPr>
                <p:cNvPr id="33" name="TextBox 32">
                  <a:extLst>
                    <a:ext uri="{FF2B5EF4-FFF2-40B4-BE49-F238E27FC236}">
                      <a16:creationId xmlns:a16="http://schemas.microsoft.com/office/drawing/2014/main" id="{7B8F6190-846D-4D2B-90AF-92CCA96CF5B0}"/>
                    </a:ext>
                  </a:extLst>
                </p:cNvPr>
                <p:cNvSpPr txBox="1">
                  <a:spLocks noRot="1" noChangeAspect="1" noMove="1" noResize="1" noEditPoints="1" noAdjustHandles="1" noChangeArrowheads="1" noChangeShapeType="1" noTextEdit="1"/>
                </p:cNvSpPr>
                <p:nvPr/>
              </p:nvSpPr>
              <p:spPr>
                <a:xfrm>
                  <a:off x="4244484" y="2543449"/>
                  <a:ext cx="378069" cy="369332"/>
                </a:xfrm>
                <a:prstGeom prst="rect">
                  <a:avLst/>
                </a:prstGeom>
                <a:blipFill>
                  <a:blip r:embed="rId12"/>
                  <a:stretch>
                    <a:fillRect r="-23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CB1B59E-6CF9-4EBB-A5D0-BA07C44B06D7}"/>
                    </a:ext>
                  </a:extLst>
                </p:cNvPr>
                <p:cNvSpPr txBox="1"/>
                <p:nvPr/>
              </p:nvSpPr>
              <p:spPr>
                <a:xfrm>
                  <a:off x="4244484" y="2981623"/>
                  <a:ext cx="3780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𝒅</m:t>
                            </m:r>
                          </m:e>
                          <m:sub>
                            <m:r>
                              <a:rPr lang="en-IN" b="1" i="1" smtClean="0">
                                <a:latin typeface="Cambria Math" panose="02040503050406030204" pitchFamily="18" charset="0"/>
                              </a:rPr>
                              <m:t>𝟑𝟏</m:t>
                            </m:r>
                          </m:sub>
                        </m:sSub>
                      </m:oMath>
                    </m:oMathPara>
                  </a14:m>
                  <a:endParaRPr lang="en-IN" b="1" dirty="0"/>
                </a:p>
              </p:txBody>
            </p:sp>
          </mc:Choice>
          <mc:Fallback xmlns="">
            <p:sp>
              <p:nvSpPr>
                <p:cNvPr id="34" name="TextBox 33">
                  <a:extLst>
                    <a:ext uri="{FF2B5EF4-FFF2-40B4-BE49-F238E27FC236}">
                      <a16:creationId xmlns:a16="http://schemas.microsoft.com/office/drawing/2014/main" id="{8CB1B59E-6CF9-4EBB-A5D0-BA07C44B06D7}"/>
                    </a:ext>
                  </a:extLst>
                </p:cNvPr>
                <p:cNvSpPr txBox="1">
                  <a:spLocks noRot="1" noChangeAspect="1" noMove="1" noResize="1" noEditPoints="1" noAdjustHandles="1" noChangeArrowheads="1" noChangeShapeType="1" noTextEdit="1"/>
                </p:cNvSpPr>
                <p:nvPr/>
              </p:nvSpPr>
              <p:spPr>
                <a:xfrm>
                  <a:off x="4244484" y="2981623"/>
                  <a:ext cx="378069" cy="369332"/>
                </a:xfrm>
                <a:prstGeom prst="rect">
                  <a:avLst/>
                </a:prstGeom>
                <a:blipFill>
                  <a:blip r:embed="rId13"/>
                  <a:stretch>
                    <a:fillRect r="-23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0204D72-BA21-473D-90C2-C773D98EFAA5}"/>
                    </a:ext>
                  </a:extLst>
                </p:cNvPr>
                <p:cNvSpPr txBox="1"/>
                <p:nvPr/>
              </p:nvSpPr>
              <p:spPr>
                <a:xfrm>
                  <a:off x="4765421" y="2559874"/>
                  <a:ext cx="3780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𝒅</m:t>
                            </m:r>
                          </m:e>
                          <m:sub>
                            <m:r>
                              <a:rPr lang="en-IN" b="1" i="1" smtClean="0">
                                <a:latin typeface="Cambria Math" panose="02040503050406030204" pitchFamily="18" charset="0"/>
                              </a:rPr>
                              <m:t>𝟐𝟐</m:t>
                            </m:r>
                          </m:sub>
                        </m:sSub>
                      </m:oMath>
                    </m:oMathPara>
                  </a14:m>
                  <a:endParaRPr lang="en-IN" b="1" dirty="0"/>
                </a:p>
              </p:txBody>
            </p:sp>
          </mc:Choice>
          <mc:Fallback xmlns="">
            <p:sp>
              <p:nvSpPr>
                <p:cNvPr id="35" name="TextBox 34">
                  <a:extLst>
                    <a:ext uri="{FF2B5EF4-FFF2-40B4-BE49-F238E27FC236}">
                      <a16:creationId xmlns:a16="http://schemas.microsoft.com/office/drawing/2014/main" id="{80204D72-BA21-473D-90C2-C773D98EFAA5}"/>
                    </a:ext>
                  </a:extLst>
                </p:cNvPr>
                <p:cNvSpPr txBox="1">
                  <a:spLocks noRot="1" noChangeAspect="1" noMove="1" noResize="1" noEditPoints="1" noAdjustHandles="1" noChangeArrowheads="1" noChangeShapeType="1" noTextEdit="1"/>
                </p:cNvSpPr>
                <p:nvPr/>
              </p:nvSpPr>
              <p:spPr>
                <a:xfrm>
                  <a:off x="4765421" y="2559874"/>
                  <a:ext cx="378069" cy="369332"/>
                </a:xfrm>
                <a:prstGeom prst="rect">
                  <a:avLst/>
                </a:prstGeom>
                <a:blipFill>
                  <a:blip r:embed="rId14"/>
                  <a:stretch>
                    <a:fillRect r="-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F58CE1-ABE5-4824-A4FF-D724C8A66119}"/>
                    </a:ext>
                  </a:extLst>
                </p:cNvPr>
                <p:cNvSpPr txBox="1"/>
                <p:nvPr/>
              </p:nvSpPr>
              <p:spPr>
                <a:xfrm>
                  <a:off x="5302855" y="2543449"/>
                  <a:ext cx="3780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𝒅</m:t>
                            </m:r>
                          </m:e>
                          <m:sub>
                            <m:r>
                              <a:rPr lang="en-IN" b="1" i="1" smtClean="0">
                                <a:latin typeface="Cambria Math" panose="02040503050406030204" pitchFamily="18" charset="0"/>
                              </a:rPr>
                              <m:t>𝟐𝟑</m:t>
                            </m:r>
                          </m:sub>
                        </m:sSub>
                      </m:oMath>
                    </m:oMathPara>
                  </a14:m>
                  <a:endParaRPr lang="en-IN" b="1" dirty="0"/>
                </a:p>
              </p:txBody>
            </p:sp>
          </mc:Choice>
          <mc:Fallback xmlns="">
            <p:sp>
              <p:nvSpPr>
                <p:cNvPr id="36" name="TextBox 35">
                  <a:extLst>
                    <a:ext uri="{FF2B5EF4-FFF2-40B4-BE49-F238E27FC236}">
                      <a16:creationId xmlns:a16="http://schemas.microsoft.com/office/drawing/2014/main" id="{D0F58CE1-ABE5-4824-A4FF-D724C8A66119}"/>
                    </a:ext>
                  </a:extLst>
                </p:cNvPr>
                <p:cNvSpPr txBox="1">
                  <a:spLocks noRot="1" noChangeAspect="1" noMove="1" noResize="1" noEditPoints="1" noAdjustHandles="1" noChangeArrowheads="1" noChangeShapeType="1" noTextEdit="1"/>
                </p:cNvSpPr>
                <p:nvPr/>
              </p:nvSpPr>
              <p:spPr>
                <a:xfrm>
                  <a:off x="5302855" y="2543449"/>
                  <a:ext cx="378069" cy="369332"/>
                </a:xfrm>
                <a:prstGeom prst="rect">
                  <a:avLst/>
                </a:prstGeom>
                <a:blipFill>
                  <a:blip r:embed="rId15"/>
                  <a:stretch>
                    <a:fillRect r="-23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B53913F-011C-4A35-BB7A-7188D43EDCD8}"/>
                    </a:ext>
                  </a:extLst>
                </p:cNvPr>
                <p:cNvSpPr txBox="1"/>
                <p:nvPr/>
              </p:nvSpPr>
              <p:spPr>
                <a:xfrm>
                  <a:off x="4778615" y="2979353"/>
                  <a:ext cx="3780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𝒅</m:t>
                            </m:r>
                          </m:e>
                          <m:sub>
                            <m:r>
                              <a:rPr lang="en-IN" b="1" i="1" smtClean="0">
                                <a:latin typeface="Cambria Math" panose="02040503050406030204" pitchFamily="18" charset="0"/>
                              </a:rPr>
                              <m:t>𝟑𝟐</m:t>
                            </m:r>
                          </m:sub>
                        </m:sSub>
                      </m:oMath>
                    </m:oMathPara>
                  </a14:m>
                  <a:endParaRPr lang="en-IN" b="1" dirty="0"/>
                </a:p>
              </p:txBody>
            </p:sp>
          </mc:Choice>
          <mc:Fallback xmlns="">
            <p:sp>
              <p:nvSpPr>
                <p:cNvPr id="37" name="TextBox 36">
                  <a:extLst>
                    <a:ext uri="{FF2B5EF4-FFF2-40B4-BE49-F238E27FC236}">
                      <a16:creationId xmlns:a16="http://schemas.microsoft.com/office/drawing/2014/main" id="{8B53913F-011C-4A35-BB7A-7188D43EDCD8}"/>
                    </a:ext>
                  </a:extLst>
                </p:cNvPr>
                <p:cNvSpPr txBox="1">
                  <a:spLocks noRot="1" noChangeAspect="1" noMove="1" noResize="1" noEditPoints="1" noAdjustHandles="1" noChangeArrowheads="1" noChangeShapeType="1" noTextEdit="1"/>
                </p:cNvSpPr>
                <p:nvPr/>
              </p:nvSpPr>
              <p:spPr>
                <a:xfrm>
                  <a:off x="4778615" y="2979353"/>
                  <a:ext cx="378069" cy="369332"/>
                </a:xfrm>
                <a:prstGeom prst="rect">
                  <a:avLst/>
                </a:prstGeom>
                <a:blipFill>
                  <a:blip r:embed="rId16"/>
                  <a:stretch>
                    <a:fillRect r="-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888490B-7308-4984-B223-73080D063B1B}"/>
                    </a:ext>
                  </a:extLst>
                </p:cNvPr>
                <p:cNvSpPr txBox="1"/>
                <p:nvPr/>
              </p:nvSpPr>
              <p:spPr>
                <a:xfrm>
                  <a:off x="5302855" y="2979353"/>
                  <a:ext cx="3780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𝒅</m:t>
                            </m:r>
                          </m:e>
                          <m:sub>
                            <m:r>
                              <a:rPr lang="en-IN" b="1" i="1" smtClean="0">
                                <a:latin typeface="Cambria Math" panose="02040503050406030204" pitchFamily="18" charset="0"/>
                              </a:rPr>
                              <m:t>𝟑𝟑</m:t>
                            </m:r>
                          </m:sub>
                        </m:sSub>
                      </m:oMath>
                    </m:oMathPara>
                  </a14:m>
                  <a:endParaRPr lang="en-IN" b="1" dirty="0"/>
                </a:p>
              </p:txBody>
            </p:sp>
          </mc:Choice>
          <mc:Fallback xmlns="">
            <p:sp>
              <p:nvSpPr>
                <p:cNvPr id="38" name="TextBox 37">
                  <a:extLst>
                    <a:ext uri="{FF2B5EF4-FFF2-40B4-BE49-F238E27FC236}">
                      <a16:creationId xmlns:a16="http://schemas.microsoft.com/office/drawing/2014/main" id="{6888490B-7308-4984-B223-73080D063B1B}"/>
                    </a:ext>
                  </a:extLst>
                </p:cNvPr>
                <p:cNvSpPr txBox="1">
                  <a:spLocks noRot="1" noChangeAspect="1" noMove="1" noResize="1" noEditPoints="1" noAdjustHandles="1" noChangeArrowheads="1" noChangeShapeType="1" noTextEdit="1"/>
                </p:cNvSpPr>
                <p:nvPr/>
              </p:nvSpPr>
              <p:spPr>
                <a:xfrm>
                  <a:off x="5302855" y="2979353"/>
                  <a:ext cx="378069" cy="369332"/>
                </a:xfrm>
                <a:prstGeom prst="rect">
                  <a:avLst/>
                </a:prstGeom>
                <a:blipFill>
                  <a:blip r:embed="rId17"/>
                  <a:stretch>
                    <a:fillRect r="-23729"/>
                  </a:stretch>
                </a:blipFill>
              </p:spPr>
              <p:txBody>
                <a:bodyPr/>
                <a:lstStyle/>
                <a:p>
                  <a:r>
                    <a:rPr lang="en-US">
                      <a:noFill/>
                    </a:rPr>
                    <a:t> </a:t>
                  </a:r>
                </a:p>
              </p:txBody>
            </p:sp>
          </mc:Fallback>
        </mc:AlternateContent>
        <p:sp>
          <p:nvSpPr>
            <p:cNvPr id="39" name="Double Bracket 38">
              <a:extLst>
                <a:ext uri="{FF2B5EF4-FFF2-40B4-BE49-F238E27FC236}">
                  <a16:creationId xmlns:a16="http://schemas.microsoft.com/office/drawing/2014/main" id="{99ACDC29-8481-46B6-85F4-3030980DF656}"/>
                </a:ext>
              </a:extLst>
            </p:cNvPr>
            <p:cNvSpPr/>
            <p:nvPr/>
          </p:nvSpPr>
          <p:spPr>
            <a:xfrm>
              <a:off x="6101860" y="2027232"/>
              <a:ext cx="571500" cy="1371600"/>
            </a:xfrm>
            <a:prstGeom prst="bracketPair">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30EF158-3CDB-4FCA-B503-8D5B24D7E4EE}"/>
                    </a:ext>
                  </a:extLst>
                </p:cNvPr>
                <p:cNvSpPr txBox="1"/>
                <p:nvPr/>
              </p:nvSpPr>
              <p:spPr>
                <a:xfrm>
                  <a:off x="6101860" y="2517401"/>
                  <a:ext cx="571500" cy="391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𝑬</m:t>
                            </m:r>
                          </m:e>
                          <m:sub>
                            <m:r>
                              <a:rPr lang="en-IN" b="1" i="1" smtClean="0">
                                <a:latin typeface="Cambria Math" panose="02040503050406030204" pitchFamily="18" charset="0"/>
                              </a:rPr>
                              <m:t>𝒚</m:t>
                            </m:r>
                          </m:sub>
                        </m:sSub>
                      </m:oMath>
                    </m:oMathPara>
                  </a14:m>
                  <a:endParaRPr lang="en-IN" b="1" dirty="0"/>
                </a:p>
              </p:txBody>
            </p:sp>
          </mc:Choice>
          <mc:Fallback xmlns="">
            <p:sp>
              <p:nvSpPr>
                <p:cNvPr id="40" name="TextBox 39">
                  <a:extLst>
                    <a:ext uri="{FF2B5EF4-FFF2-40B4-BE49-F238E27FC236}">
                      <a16:creationId xmlns:a16="http://schemas.microsoft.com/office/drawing/2014/main" id="{D30EF158-3CDB-4FCA-B503-8D5B24D7E4EE}"/>
                    </a:ext>
                  </a:extLst>
                </p:cNvPr>
                <p:cNvSpPr txBox="1">
                  <a:spLocks noRot="1" noChangeAspect="1" noMove="1" noResize="1" noEditPoints="1" noAdjustHandles="1" noChangeArrowheads="1" noChangeShapeType="1" noTextEdit="1"/>
                </p:cNvSpPr>
                <p:nvPr/>
              </p:nvSpPr>
              <p:spPr>
                <a:xfrm>
                  <a:off x="6101860" y="2517401"/>
                  <a:ext cx="571500" cy="391261"/>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556C068-FDC6-49F6-B212-71646009EA18}"/>
                    </a:ext>
                  </a:extLst>
                </p:cNvPr>
                <p:cNvSpPr txBox="1"/>
                <p:nvPr/>
              </p:nvSpPr>
              <p:spPr>
                <a:xfrm>
                  <a:off x="6207368" y="3059668"/>
                  <a:ext cx="3604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𝑬</m:t>
                            </m:r>
                          </m:e>
                          <m:sub>
                            <m:r>
                              <a:rPr lang="en-IN" b="1" i="1" smtClean="0">
                                <a:latin typeface="Cambria Math" panose="02040503050406030204" pitchFamily="18" charset="0"/>
                              </a:rPr>
                              <m:t>𝒛</m:t>
                            </m:r>
                          </m:sub>
                        </m:sSub>
                      </m:oMath>
                    </m:oMathPara>
                  </a14:m>
                  <a:endParaRPr lang="en-IN" b="1" dirty="0"/>
                </a:p>
              </p:txBody>
            </p:sp>
          </mc:Choice>
          <mc:Fallback xmlns="">
            <p:sp>
              <p:nvSpPr>
                <p:cNvPr id="41" name="TextBox 40">
                  <a:extLst>
                    <a:ext uri="{FF2B5EF4-FFF2-40B4-BE49-F238E27FC236}">
                      <a16:creationId xmlns:a16="http://schemas.microsoft.com/office/drawing/2014/main" id="{C556C068-FDC6-49F6-B212-71646009EA18}"/>
                    </a:ext>
                  </a:extLst>
                </p:cNvPr>
                <p:cNvSpPr txBox="1">
                  <a:spLocks noRot="1" noChangeAspect="1" noMove="1" noResize="1" noEditPoints="1" noAdjustHandles="1" noChangeArrowheads="1" noChangeShapeType="1" noTextEdit="1"/>
                </p:cNvSpPr>
                <p:nvPr/>
              </p:nvSpPr>
              <p:spPr>
                <a:xfrm>
                  <a:off x="6207368" y="3059668"/>
                  <a:ext cx="360484"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A2F15F5-D1F2-49DF-8BC6-3D6705F7A8B0}"/>
                    </a:ext>
                  </a:extLst>
                </p:cNvPr>
                <p:cNvSpPr txBox="1"/>
                <p:nvPr/>
              </p:nvSpPr>
              <p:spPr>
                <a:xfrm>
                  <a:off x="6009533" y="2012147"/>
                  <a:ext cx="800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𝑬</m:t>
                            </m:r>
                          </m:e>
                          <m:sub>
                            <m:r>
                              <a:rPr lang="en-IN" b="1" i="1" smtClean="0">
                                <a:latin typeface="Cambria Math" panose="02040503050406030204" pitchFamily="18" charset="0"/>
                              </a:rPr>
                              <m:t>𝒙</m:t>
                            </m:r>
                          </m:sub>
                        </m:sSub>
                      </m:oMath>
                    </m:oMathPara>
                  </a14:m>
                  <a:endParaRPr lang="en-IN" b="1" dirty="0"/>
                </a:p>
              </p:txBody>
            </p:sp>
          </mc:Choice>
          <mc:Fallback xmlns="">
            <p:sp>
              <p:nvSpPr>
                <p:cNvPr id="42" name="TextBox 41">
                  <a:extLst>
                    <a:ext uri="{FF2B5EF4-FFF2-40B4-BE49-F238E27FC236}">
                      <a16:creationId xmlns:a16="http://schemas.microsoft.com/office/drawing/2014/main" id="{CA2F15F5-D1F2-49DF-8BC6-3D6705F7A8B0}"/>
                    </a:ext>
                  </a:extLst>
                </p:cNvPr>
                <p:cNvSpPr txBox="1">
                  <a:spLocks noRot="1" noChangeAspect="1" noMove="1" noResize="1" noEditPoints="1" noAdjustHandles="1" noChangeArrowheads="1" noChangeShapeType="1" noTextEdit="1"/>
                </p:cNvSpPr>
                <p:nvPr/>
              </p:nvSpPr>
              <p:spPr>
                <a:xfrm>
                  <a:off x="6009533" y="2012147"/>
                  <a:ext cx="800100" cy="369332"/>
                </a:xfrm>
                <a:prstGeom prst="rect">
                  <a:avLst/>
                </a:prstGeom>
                <a:blipFill>
                  <a:blip r:embed="rId20"/>
                  <a:stretch>
                    <a:fillRect/>
                  </a:stretch>
                </a:blipFill>
              </p:spPr>
              <p:txBody>
                <a:bodyPr/>
                <a:lstStyle/>
                <a:p>
                  <a:r>
                    <a:rPr lang="en-US">
                      <a:noFill/>
                    </a:rPr>
                    <a:t> </a:t>
                  </a:r>
                </a:p>
              </p:txBody>
            </p:sp>
          </mc:Fallback>
        </mc:AlternateContent>
      </p:grpSp>
      <p:sp>
        <p:nvSpPr>
          <p:cNvPr id="17" name="TextBox 16">
            <a:extLst>
              <a:ext uri="{FF2B5EF4-FFF2-40B4-BE49-F238E27FC236}">
                <a16:creationId xmlns:a16="http://schemas.microsoft.com/office/drawing/2014/main" id="{35865329-136E-4DAD-A78F-6E24F2E07B2F}"/>
              </a:ext>
            </a:extLst>
          </p:cNvPr>
          <p:cNvSpPr txBox="1"/>
          <p:nvPr/>
        </p:nvSpPr>
        <p:spPr>
          <a:xfrm>
            <a:off x="6132474" y="859921"/>
            <a:ext cx="2529840" cy="461665"/>
          </a:xfrm>
          <a:prstGeom prst="rect">
            <a:avLst/>
          </a:prstGeom>
          <a:noFill/>
        </p:spPr>
        <p:txBody>
          <a:bodyPr wrap="square" rtlCol="0">
            <a:spAutoFit/>
          </a:bodyPr>
          <a:lstStyle/>
          <a:p>
            <a:pPr algn="ctr"/>
            <a:r>
              <a:rPr lang="en-IN" sz="2400" dirty="0">
                <a:latin typeface="+mn-lt"/>
              </a:rPr>
              <a:t>Polarized by stress</a:t>
            </a:r>
            <a:endParaRPr lang="en-US" sz="2400" dirty="0">
              <a:latin typeface="+mn-lt"/>
            </a:endParaRPr>
          </a:p>
        </p:txBody>
      </p:sp>
      <p:grpSp>
        <p:nvGrpSpPr>
          <p:cNvPr id="76" name="Group 75">
            <a:extLst>
              <a:ext uri="{FF2B5EF4-FFF2-40B4-BE49-F238E27FC236}">
                <a16:creationId xmlns:a16="http://schemas.microsoft.com/office/drawing/2014/main" id="{15A838A2-69EE-4D3F-922C-6DF97E2E9B99}"/>
              </a:ext>
            </a:extLst>
          </p:cNvPr>
          <p:cNvGrpSpPr/>
          <p:nvPr/>
        </p:nvGrpSpPr>
        <p:grpSpPr>
          <a:xfrm>
            <a:off x="5588982" y="3258889"/>
            <a:ext cx="3342331" cy="1831112"/>
            <a:chOff x="5682268" y="3005640"/>
            <a:chExt cx="3342331" cy="1831112"/>
          </a:xfrm>
        </p:grpSpPr>
        <p:sp>
          <p:nvSpPr>
            <p:cNvPr id="18" name="TextBox 17">
              <a:extLst>
                <a:ext uri="{FF2B5EF4-FFF2-40B4-BE49-F238E27FC236}">
                  <a16:creationId xmlns:a16="http://schemas.microsoft.com/office/drawing/2014/main" id="{6890A459-0217-4C05-805B-3CC85127517E}"/>
                </a:ext>
              </a:extLst>
            </p:cNvPr>
            <p:cNvSpPr txBox="1"/>
            <p:nvPr/>
          </p:nvSpPr>
          <p:spPr>
            <a:xfrm>
              <a:off x="5682268" y="4375087"/>
              <a:ext cx="3342331" cy="461665"/>
            </a:xfrm>
            <a:prstGeom prst="rect">
              <a:avLst/>
            </a:prstGeom>
            <a:noFill/>
          </p:spPr>
          <p:txBody>
            <a:bodyPr wrap="square" rtlCol="0">
              <a:spAutoFit/>
            </a:bodyPr>
            <a:lstStyle/>
            <a:p>
              <a:pPr algn="ctr"/>
              <a:r>
                <a:rPr lang="en-IN" sz="2400" dirty="0">
                  <a:latin typeface="+mn-lt"/>
                </a:rPr>
                <a:t>Polarized by electric field </a:t>
              </a:r>
              <a:endParaRPr lang="en-US" sz="2400" dirty="0">
                <a:latin typeface="+mn-lt"/>
              </a:endParaRPr>
            </a:p>
          </p:txBody>
        </p:sp>
        <p:grpSp>
          <p:nvGrpSpPr>
            <p:cNvPr id="71" name="Group 70">
              <a:extLst>
                <a:ext uri="{FF2B5EF4-FFF2-40B4-BE49-F238E27FC236}">
                  <a16:creationId xmlns:a16="http://schemas.microsoft.com/office/drawing/2014/main" id="{E4ADE9F6-3D41-4510-8284-F0C7FAF66061}"/>
                </a:ext>
              </a:extLst>
            </p:cNvPr>
            <p:cNvGrpSpPr/>
            <p:nvPr/>
          </p:nvGrpSpPr>
          <p:grpSpPr>
            <a:xfrm>
              <a:off x="5825331" y="3005640"/>
              <a:ext cx="3021611" cy="1362076"/>
              <a:chOff x="5849937" y="3012939"/>
              <a:chExt cx="3021611" cy="1362076"/>
            </a:xfrm>
          </p:grpSpPr>
          <p:grpSp>
            <p:nvGrpSpPr>
              <p:cNvPr id="15" name="Group 14">
                <a:extLst>
                  <a:ext uri="{FF2B5EF4-FFF2-40B4-BE49-F238E27FC236}">
                    <a16:creationId xmlns:a16="http://schemas.microsoft.com/office/drawing/2014/main" id="{2D534EED-1487-4F88-8377-070CE49BE270}"/>
                  </a:ext>
                </a:extLst>
              </p:cNvPr>
              <p:cNvGrpSpPr/>
              <p:nvPr/>
            </p:nvGrpSpPr>
            <p:grpSpPr>
              <a:xfrm>
                <a:off x="6054780" y="3103609"/>
                <a:ext cx="2653961" cy="1173997"/>
                <a:chOff x="6054780" y="3103609"/>
                <a:chExt cx="2653961" cy="1173997"/>
              </a:xfrm>
            </p:grpSpPr>
            <p:grpSp>
              <p:nvGrpSpPr>
                <p:cNvPr id="47" name="Group 46">
                  <a:extLst>
                    <a:ext uri="{FF2B5EF4-FFF2-40B4-BE49-F238E27FC236}">
                      <a16:creationId xmlns:a16="http://schemas.microsoft.com/office/drawing/2014/main" id="{4C5F737B-EE96-4E45-9EEE-1DD71226D3EC}"/>
                    </a:ext>
                  </a:extLst>
                </p:cNvPr>
                <p:cNvGrpSpPr/>
                <p:nvPr/>
              </p:nvGrpSpPr>
              <p:grpSpPr>
                <a:xfrm>
                  <a:off x="6054780" y="3122237"/>
                  <a:ext cx="1275663" cy="564770"/>
                  <a:chOff x="6472403" y="1234469"/>
                  <a:chExt cx="1884784" cy="782299"/>
                </a:xfrm>
              </p:grpSpPr>
              <p:sp>
                <p:nvSpPr>
                  <p:cNvPr id="48" name="Oval 47">
                    <a:extLst>
                      <a:ext uri="{FF2B5EF4-FFF2-40B4-BE49-F238E27FC236}">
                        <a16:creationId xmlns:a16="http://schemas.microsoft.com/office/drawing/2014/main" id="{2C018276-2D91-47F5-A005-0B6DA77A836B}"/>
                      </a:ext>
                    </a:extLst>
                  </p:cNvPr>
                  <p:cNvSpPr/>
                  <p:nvPr/>
                </p:nvSpPr>
                <p:spPr>
                  <a:xfrm>
                    <a:off x="6472403" y="1234469"/>
                    <a:ext cx="1884784" cy="7822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D7DDF08-72EC-4918-9994-F0D489E0942E}"/>
                      </a:ext>
                    </a:extLst>
                  </p:cNvPr>
                  <p:cNvSpPr/>
                  <p:nvPr/>
                </p:nvSpPr>
                <p:spPr>
                  <a:xfrm>
                    <a:off x="6604757" y="1427948"/>
                    <a:ext cx="403133" cy="395340"/>
                  </a:xfrm>
                  <a:prstGeom prst="ellipse">
                    <a:avLst/>
                  </a:prstGeom>
                  <a:solidFill>
                    <a:schemeClr val="accent1">
                      <a:lumMod val="20000"/>
                      <a:lumOff val="80000"/>
                      <a:alpha val="82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FF0000"/>
                        </a:solidFill>
                        <a:latin typeface="Calibri"/>
                        <a:sym typeface="Mathematica1"/>
                      </a:rPr>
                      <a:t>+</a:t>
                    </a: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sp>
                <p:nvSpPr>
                  <p:cNvPr id="50" name="Oval 49">
                    <a:extLst>
                      <a:ext uri="{FF2B5EF4-FFF2-40B4-BE49-F238E27FC236}">
                        <a16:creationId xmlns:a16="http://schemas.microsoft.com/office/drawing/2014/main" id="{6FA95CB3-409F-4CE0-9CBA-2ADF71617417}"/>
                      </a:ext>
                    </a:extLst>
                  </p:cNvPr>
                  <p:cNvSpPr/>
                  <p:nvPr/>
                </p:nvSpPr>
                <p:spPr>
                  <a:xfrm>
                    <a:off x="7811974" y="1429641"/>
                    <a:ext cx="403133" cy="395340"/>
                  </a:xfrm>
                  <a:prstGeom prst="ellipse">
                    <a:avLst/>
                  </a:prstGeom>
                  <a:solidFill>
                    <a:schemeClr val="accent1">
                      <a:lumMod val="20000"/>
                      <a:lumOff val="80000"/>
                      <a:alpha val="82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mn-ea"/>
                        <a:cs typeface="+mn-cs"/>
                        <a:sym typeface="Mathematica1"/>
                      </a:rPr>
                      <a:t>-</a:t>
                    </a: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grpSp>
            <p:grpSp>
              <p:nvGrpSpPr>
                <p:cNvPr id="55" name="Group 54">
                  <a:extLst>
                    <a:ext uri="{FF2B5EF4-FFF2-40B4-BE49-F238E27FC236}">
                      <a16:creationId xmlns:a16="http://schemas.microsoft.com/office/drawing/2014/main" id="{BCFC526D-898B-4926-AAAE-58E6844A253E}"/>
                    </a:ext>
                  </a:extLst>
                </p:cNvPr>
                <p:cNvGrpSpPr/>
                <p:nvPr/>
              </p:nvGrpSpPr>
              <p:grpSpPr>
                <a:xfrm>
                  <a:off x="7385110" y="3103609"/>
                  <a:ext cx="1275663" cy="564770"/>
                  <a:chOff x="6472403" y="1234469"/>
                  <a:chExt cx="1884784" cy="782299"/>
                </a:xfrm>
              </p:grpSpPr>
              <p:sp>
                <p:nvSpPr>
                  <p:cNvPr id="56" name="Oval 55">
                    <a:extLst>
                      <a:ext uri="{FF2B5EF4-FFF2-40B4-BE49-F238E27FC236}">
                        <a16:creationId xmlns:a16="http://schemas.microsoft.com/office/drawing/2014/main" id="{C84C2242-8AFE-462D-872A-739CBDFBBC40}"/>
                      </a:ext>
                    </a:extLst>
                  </p:cNvPr>
                  <p:cNvSpPr/>
                  <p:nvPr/>
                </p:nvSpPr>
                <p:spPr>
                  <a:xfrm>
                    <a:off x="6472403" y="1234469"/>
                    <a:ext cx="1884784" cy="7822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DAFDBEA-9639-4FAF-BD8C-507DA912F710}"/>
                      </a:ext>
                    </a:extLst>
                  </p:cNvPr>
                  <p:cNvSpPr/>
                  <p:nvPr/>
                </p:nvSpPr>
                <p:spPr>
                  <a:xfrm>
                    <a:off x="6604757" y="1427948"/>
                    <a:ext cx="403133" cy="395340"/>
                  </a:xfrm>
                  <a:prstGeom prst="ellipse">
                    <a:avLst/>
                  </a:prstGeom>
                  <a:solidFill>
                    <a:schemeClr val="accent1">
                      <a:lumMod val="20000"/>
                      <a:lumOff val="80000"/>
                      <a:alpha val="82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FF0000"/>
                        </a:solidFill>
                        <a:latin typeface="Calibri"/>
                        <a:sym typeface="Mathematica1"/>
                      </a:rPr>
                      <a:t>+</a:t>
                    </a: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sp>
                <p:nvSpPr>
                  <p:cNvPr id="58" name="Oval 57">
                    <a:extLst>
                      <a:ext uri="{FF2B5EF4-FFF2-40B4-BE49-F238E27FC236}">
                        <a16:creationId xmlns:a16="http://schemas.microsoft.com/office/drawing/2014/main" id="{23D213E5-EBB9-4046-8A3B-739E54A7F7FE}"/>
                      </a:ext>
                    </a:extLst>
                  </p:cNvPr>
                  <p:cNvSpPr/>
                  <p:nvPr/>
                </p:nvSpPr>
                <p:spPr>
                  <a:xfrm>
                    <a:off x="7811974" y="1429641"/>
                    <a:ext cx="403133" cy="395340"/>
                  </a:xfrm>
                  <a:prstGeom prst="ellipse">
                    <a:avLst/>
                  </a:prstGeom>
                  <a:solidFill>
                    <a:schemeClr val="accent1">
                      <a:lumMod val="20000"/>
                      <a:lumOff val="80000"/>
                      <a:alpha val="82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mn-ea"/>
                        <a:cs typeface="+mn-cs"/>
                        <a:sym typeface="Mathematica1"/>
                      </a:rPr>
                      <a:t>-</a:t>
                    </a: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grpSp>
            <p:grpSp>
              <p:nvGrpSpPr>
                <p:cNvPr id="59" name="Group 58">
                  <a:extLst>
                    <a:ext uri="{FF2B5EF4-FFF2-40B4-BE49-F238E27FC236}">
                      <a16:creationId xmlns:a16="http://schemas.microsoft.com/office/drawing/2014/main" id="{20ECD095-131F-47DF-B713-9B0C7C9EC6D6}"/>
                    </a:ext>
                  </a:extLst>
                </p:cNvPr>
                <p:cNvGrpSpPr/>
                <p:nvPr/>
              </p:nvGrpSpPr>
              <p:grpSpPr>
                <a:xfrm>
                  <a:off x="6102748" y="3712836"/>
                  <a:ext cx="1275663" cy="564770"/>
                  <a:chOff x="6472403" y="1234469"/>
                  <a:chExt cx="1884784" cy="782299"/>
                </a:xfrm>
              </p:grpSpPr>
              <p:sp>
                <p:nvSpPr>
                  <p:cNvPr id="60" name="Oval 59">
                    <a:extLst>
                      <a:ext uri="{FF2B5EF4-FFF2-40B4-BE49-F238E27FC236}">
                        <a16:creationId xmlns:a16="http://schemas.microsoft.com/office/drawing/2014/main" id="{433363D3-F761-4856-94D9-FE39F1FCF63B}"/>
                      </a:ext>
                    </a:extLst>
                  </p:cNvPr>
                  <p:cNvSpPr/>
                  <p:nvPr/>
                </p:nvSpPr>
                <p:spPr>
                  <a:xfrm>
                    <a:off x="6472403" y="1234469"/>
                    <a:ext cx="1884784" cy="7822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81F933A-2FA0-49CC-9656-082DE57F169E}"/>
                      </a:ext>
                    </a:extLst>
                  </p:cNvPr>
                  <p:cNvSpPr/>
                  <p:nvPr/>
                </p:nvSpPr>
                <p:spPr>
                  <a:xfrm>
                    <a:off x="6604757" y="1427948"/>
                    <a:ext cx="403133" cy="395340"/>
                  </a:xfrm>
                  <a:prstGeom prst="ellipse">
                    <a:avLst/>
                  </a:prstGeom>
                  <a:solidFill>
                    <a:schemeClr val="accent1">
                      <a:lumMod val="20000"/>
                      <a:lumOff val="80000"/>
                      <a:alpha val="82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FF0000"/>
                        </a:solidFill>
                        <a:latin typeface="Calibri"/>
                        <a:sym typeface="Mathematica1"/>
                      </a:rPr>
                      <a:t>+</a:t>
                    </a: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sp>
                <p:nvSpPr>
                  <p:cNvPr id="62" name="Oval 61">
                    <a:extLst>
                      <a:ext uri="{FF2B5EF4-FFF2-40B4-BE49-F238E27FC236}">
                        <a16:creationId xmlns:a16="http://schemas.microsoft.com/office/drawing/2014/main" id="{75B1AD6E-95CA-47B2-B765-D05304F2A266}"/>
                      </a:ext>
                    </a:extLst>
                  </p:cNvPr>
                  <p:cNvSpPr/>
                  <p:nvPr/>
                </p:nvSpPr>
                <p:spPr>
                  <a:xfrm>
                    <a:off x="7811974" y="1429641"/>
                    <a:ext cx="403133" cy="395340"/>
                  </a:xfrm>
                  <a:prstGeom prst="ellipse">
                    <a:avLst/>
                  </a:prstGeom>
                  <a:solidFill>
                    <a:schemeClr val="accent1">
                      <a:lumMod val="20000"/>
                      <a:lumOff val="80000"/>
                      <a:alpha val="82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mn-ea"/>
                        <a:cs typeface="+mn-cs"/>
                        <a:sym typeface="Mathematica1"/>
                      </a:rPr>
                      <a:t>-</a:t>
                    </a: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grpSp>
            <p:grpSp>
              <p:nvGrpSpPr>
                <p:cNvPr id="63" name="Group 62">
                  <a:extLst>
                    <a:ext uri="{FF2B5EF4-FFF2-40B4-BE49-F238E27FC236}">
                      <a16:creationId xmlns:a16="http://schemas.microsoft.com/office/drawing/2014/main" id="{A4DDB426-2A26-495F-BA5B-1C43EF7D9062}"/>
                    </a:ext>
                  </a:extLst>
                </p:cNvPr>
                <p:cNvGrpSpPr/>
                <p:nvPr/>
              </p:nvGrpSpPr>
              <p:grpSpPr>
                <a:xfrm>
                  <a:off x="7433078" y="3694208"/>
                  <a:ext cx="1275663" cy="564770"/>
                  <a:chOff x="6472403" y="1234469"/>
                  <a:chExt cx="1884784" cy="782299"/>
                </a:xfrm>
              </p:grpSpPr>
              <p:sp>
                <p:nvSpPr>
                  <p:cNvPr id="64" name="Oval 63">
                    <a:extLst>
                      <a:ext uri="{FF2B5EF4-FFF2-40B4-BE49-F238E27FC236}">
                        <a16:creationId xmlns:a16="http://schemas.microsoft.com/office/drawing/2014/main" id="{47CE4C82-D486-4418-9D9C-600225B89326}"/>
                      </a:ext>
                    </a:extLst>
                  </p:cNvPr>
                  <p:cNvSpPr/>
                  <p:nvPr/>
                </p:nvSpPr>
                <p:spPr>
                  <a:xfrm>
                    <a:off x="6472403" y="1234469"/>
                    <a:ext cx="1884784" cy="7822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412A5D2-4149-4B34-AFD6-4E9C3DD0A6A2}"/>
                      </a:ext>
                    </a:extLst>
                  </p:cNvPr>
                  <p:cNvSpPr/>
                  <p:nvPr/>
                </p:nvSpPr>
                <p:spPr>
                  <a:xfrm>
                    <a:off x="6604757" y="1427948"/>
                    <a:ext cx="403133" cy="395340"/>
                  </a:xfrm>
                  <a:prstGeom prst="ellipse">
                    <a:avLst/>
                  </a:prstGeom>
                  <a:solidFill>
                    <a:schemeClr val="accent1">
                      <a:lumMod val="20000"/>
                      <a:lumOff val="80000"/>
                      <a:alpha val="82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FF0000"/>
                        </a:solidFill>
                        <a:latin typeface="Calibri"/>
                        <a:sym typeface="Mathematica1"/>
                      </a:rPr>
                      <a:t>+</a:t>
                    </a: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sp>
                <p:nvSpPr>
                  <p:cNvPr id="66" name="Oval 65">
                    <a:extLst>
                      <a:ext uri="{FF2B5EF4-FFF2-40B4-BE49-F238E27FC236}">
                        <a16:creationId xmlns:a16="http://schemas.microsoft.com/office/drawing/2014/main" id="{EDE51975-FB2C-4CFF-ACAD-31F024489741}"/>
                      </a:ext>
                    </a:extLst>
                  </p:cNvPr>
                  <p:cNvSpPr/>
                  <p:nvPr/>
                </p:nvSpPr>
                <p:spPr>
                  <a:xfrm>
                    <a:off x="7811974" y="1429641"/>
                    <a:ext cx="403133" cy="395340"/>
                  </a:xfrm>
                  <a:prstGeom prst="ellipse">
                    <a:avLst/>
                  </a:prstGeom>
                  <a:solidFill>
                    <a:schemeClr val="accent1">
                      <a:lumMod val="20000"/>
                      <a:lumOff val="80000"/>
                      <a:alpha val="82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mn-ea"/>
                        <a:cs typeface="+mn-cs"/>
                        <a:sym typeface="Mathematica1"/>
                      </a:rPr>
                      <a:t>-</a:t>
                    </a: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grpSp>
          </p:grpSp>
          <p:sp>
            <p:nvSpPr>
              <p:cNvPr id="16" name="Oval 15">
                <a:extLst>
                  <a:ext uri="{FF2B5EF4-FFF2-40B4-BE49-F238E27FC236}">
                    <a16:creationId xmlns:a16="http://schemas.microsoft.com/office/drawing/2014/main" id="{2A3DC297-0EB6-4EDB-AF5F-582FAA9C692B}"/>
                  </a:ext>
                </a:extLst>
              </p:cNvPr>
              <p:cNvSpPr/>
              <p:nvPr/>
            </p:nvSpPr>
            <p:spPr>
              <a:xfrm>
                <a:off x="6814423" y="3139915"/>
                <a:ext cx="1010519" cy="499776"/>
              </a:xfrm>
              <a:prstGeom prst="ellipse">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F4BF805-2EA6-4D92-AA39-8A80A2DA899D}"/>
                  </a:ext>
                </a:extLst>
              </p:cNvPr>
              <p:cNvSpPr/>
              <p:nvPr/>
            </p:nvSpPr>
            <p:spPr>
              <a:xfrm>
                <a:off x="6900485" y="3748350"/>
                <a:ext cx="1010519" cy="499776"/>
              </a:xfrm>
              <a:prstGeom prst="ellipse">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54EB9AB-A6B9-4609-BA0E-97DAAC813DA6}"/>
                  </a:ext>
                </a:extLst>
              </p:cNvPr>
              <p:cNvSpPr/>
              <p:nvPr/>
            </p:nvSpPr>
            <p:spPr>
              <a:xfrm>
                <a:off x="5849937" y="3012939"/>
                <a:ext cx="3021611" cy="13620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 name="Group 77">
            <a:extLst>
              <a:ext uri="{FF2B5EF4-FFF2-40B4-BE49-F238E27FC236}">
                <a16:creationId xmlns:a16="http://schemas.microsoft.com/office/drawing/2014/main" id="{0B3CE721-3F82-4E84-BAB9-F078F1979ADC}"/>
              </a:ext>
            </a:extLst>
          </p:cNvPr>
          <p:cNvGrpSpPr/>
          <p:nvPr/>
        </p:nvGrpSpPr>
        <p:grpSpPr>
          <a:xfrm>
            <a:off x="6368002" y="1374472"/>
            <a:ext cx="2031846" cy="1719895"/>
            <a:chOff x="6562340" y="1134499"/>
            <a:chExt cx="2031846" cy="1719895"/>
          </a:xfrm>
        </p:grpSpPr>
        <p:grpSp>
          <p:nvGrpSpPr>
            <p:cNvPr id="72" name="Group 71">
              <a:extLst>
                <a:ext uri="{FF2B5EF4-FFF2-40B4-BE49-F238E27FC236}">
                  <a16:creationId xmlns:a16="http://schemas.microsoft.com/office/drawing/2014/main" id="{884A1CB9-48B9-429D-BAB1-D618217A185A}"/>
                </a:ext>
              </a:extLst>
            </p:cNvPr>
            <p:cNvGrpSpPr/>
            <p:nvPr/>
          </p:nvGrpSpPr>
          <p:grpSpPr>
            <a:xfrm>
              <a:off x="6635762" y="1172125"/>
              <a:ext cx="1884784" cy="1607467"/>
              <a:chOff x="6472403" y="796531"/>
              <a:chExt cx="1884784" cy="1607467"/>
            </a:xfrm>
          </p:grpSpPr>
          <p:sp>
            <p:nvSpPr>
              <p:cNvPr id="9" name="Flowchart: Connector 8">
                <a:extLst>
                  <a:ext uri="{FF2B5EF4-FFF2-40B4-BE49-F238E27FC236}">
                    <a16:creationId xmlns:a16="http://schemas.microsoft.com/office/drawing/2014/main" id="{A65BFEF8-0FEE-40A4-ACB6-ADA78D7CAD77}"/>
                  </a:ext>
                </a:extLst>
              </p:cNvPr>
              <p:cNvSpPr/>
              <p:nvPr/>
            </p:nvSpPr>
            <p:spPr>
              <a:xfrm>
                <a:off x="6912789" y="1168538"/>
                <a:ext cx="1031168" cy="949908"/>
              </a:xfrm>
              <a:prstGeom prst="flowChartConnecto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2B535C60-5086-45B0-8860-6CE4E8E007A8}"/>
                  </a:ext>
                </a:extLst>
              </p:cNvPr>
              <p:cNvGrpSpPr/>
              <p:nvPr/>
            </p:nvGrpSpPr>
            <p:grpSpPr>
              <a:xfrm>
                <a:off x="6472403" y="1286375"/>
                <a:ext cx="1884784" cy="693069"/>
                <a:chOff x="6472403" y="1286375"/>
                <a:chExt cx="1884784" cy="693069"/>
              </a:xfrm>
            </p:grpSpPr>
            <p:sp>
              <p:nvSpPr>
                <p:cNvPr id="10" name="Oval 9">
                  <a:extLst>
                    <a:ext uri="{FF2B5EF4-FFF2-40B4-BE49-F238E27FC236}">
                      <a16:creationId xmlns:a16="http://schemas.microsoft.com/office/drawing/2014/main" id="{9896B960-46D7-48F9-BBBB-5CFF7AF441EE}"/>
                    </a:ext>
                  </a:extLst>
                </p:cNvPr>
                <p:cNvSpPr/>
                <p:nvPr/>
              </p:nvSpPr>
              <p:spPr>
                <a:xfrm>
                  <a:off x="6472403" y="1286375"/>
                  <a:ext cx="1884784" cy="69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34AFBC0-87FA-48C4-956F-05EAFC098F39}"/>
                    </a:ext>
                  </a:extLst>
                </p:cNvPr>
                <p:cNvSpPr/>
                <p:nvPr/>
              </p:nvSpPr>
              <p:spPr>
                <a:xfrm>
                  <a:off x="6604757" y="1427948"/>
                  <a:ext cx="403133" cy="395340"/>
                </a:xfrm>
                <a:prstGeom prst="ellipse">
                  <a:avLst/>
                </a:prstGeom>
                <a:solidFill>
                  <a:schemeClr val="accent1">
                    <a:lumMod val="20000"/>
                    <a:lumOff val="80000"/>
                    <a:alpha val="82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kern="1200" dirty="0">
                      <a:solidFill>
                        <a:srgbClr val="FF0000"/>
                      </a:solidFill>
                      <a:latin typeface="Calibri"/>
                      <a:sym typeface="Mathematica1"/>
                    </a:rPr>
                    <a:t>+</a:t>
                  </a:r>
                  <a:endParaRPr kumimoji="0" lang="en-US" sz="3600" b="1" i="0" u="none" strike="noStrike" kern="1200" cap="none" spc="0" normalizeH="0" baseline="0" noProof="0" dirty="0">
                    <a:ln>
                      <a:noFill/>
                    </a:ln>
                    <a:solidFill>
                      <a:srgbClr val="FF0000"/>
                    </a:solidFill>
                    <a:effectLst/>
                    <a:uLnTx/>
                    <a:uFillTx/>
                    <a:latin typeface="Calibri"/>
                    <a:ea typeface="+mn-ea"/>
                    <a:cs typeface="+mn-cs"/>
                  </a:endParaRPr>
                </a:p>
              </p:txBody>
            </p:sp>
            <p:sp>
              <p:nvSpPr>
                <p:cNvPr id="45" name="Oval 44">
                  <a:extLst>
                    <a:ext uri="{FF2B5EF4-FFF2-40B4-BE49-F238E27FC236}">
                      <a16:creationId xmlns:a16="http://schemas.microsoft.com/office/drawing/2014/main" id="{C101668B-A5F5-4ECD-8FB2-2A881DF7B696}"/>
                    </a:ext>
                  </a:extLst>
                </p:cNvPr>
                <p:cNvSpPr/>
                <p:nvPr/>
              </p:nvSpPr>
              <p:spPr>
                <a:xfrm>
                  <a:off x="7811974" y="1429641"/>
                  <a:ext cx="403133" cy="395340"/>
                </a:xfrm>
                <a:prstGeom prst="ellipse">
                  <a:avLst/>
                </a:prstGeom>
                <a:solidFill>
                  <a:schemeClr val="accent1">
                    <a:lumMod val="20000"/>
                    <a:lumOff val="80000"/>
                    <a:alpha val="82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sym typeface="Mathematica1"/>
                    </a:rPr>
                    <a:t>-</a:t>
                  </a:r>
                  <a:endParaRPr kumimoji="0" lang="en-US" sz="3600" b="1" i="0" u="none" strike="noStrike" kern="1200" cap="none" spc="0" normalizeH="0" baseline="0" noProof="0" dirty="0">
                    <a:ln>
                      <a:noFill/>
                    </a:ln>
                    <a:solidFill>
                      <a:srgbClr val="FF0000"/>
                    </a:solidFill>
                    <a:effectLst/>
                    <a:uLnTx/>
                    <a:uFillTx/>
                    <a:latin typeface="Calibri"/>
                    <a:ea typeface="+mn-ea"/>
                    <a:cs typeface="+mn-cs"/>
                  </a:endParaRPr>
                </a:p>
              </p:txBody>
            </p:sp>
          </p:grpSp>
          <p:sp>
            <p:nvSpPr>
              <p:cNvPr id="13" name="Arrow: Down 12">
                <a:extLst>
                  <a:ext uri="{FF2B5EF4-FFF2-40B4-BE49-F238E27FC236}">
                    <a16:creationId xmlns:a16="http://schemas.microsoft.com/office/drawing/2014/main" id="{92EDACDC-D126-4DE7-B33E-FC1D02D074DD}"/>
                  </a:ext>
                </a:extLst>
              </p:cNvPr>
              <p:cNvSpPr/>
              <p:nvPr/>
            </p:nvSpPr>
            <p:spPr>
              <a:xfrm>
                <a:off x="7237751" y="796531"/>
                <a:ext cx="348731" cy="294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Down 45">
                <a:extLst>
                  <a:ext uri="{FF2B5EF4-FFF2-40B4-BE49-F238E27FC236}">
                    <a16:creationId xmlns:a16="http://schemas.microsoft.com/office/drawing/2014/main" id="{0956AEEF-A8F8-41E1-85BD-6CE8A23D86FC}"/>
                  </a:ext>
                </a:extLst>
              </p:cNvPr>
              <p:cNvSpPr/>
              <p:nvPr/>
            </p:nvSpPr>
            <p:spPr>
              <a:xfrm rot="10800000">
                <a:off x="7237750" y="2147811"/>
                <a:ext cx="348731" cy="2561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A1DA4153-1423-4C9F-B8CE-80B35AB5FD12}"/>
                </a:ext>
              </a:extLst>
            </p:cNvPr>
            <p:cNvSpPr/>
            <p:nvPr/>
          </p:nvSpPr>
          <p:spPr>
            <a:xfrm>
              <a:off x="6562340" y="1134499"/>
              <a:ext cx="2031846" cy="1719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4078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animBg="1"/>
      <p:bldP spid="25" grpId="0" animBg="1"/>
      <p:bldP spid="8" grpId="0" animBg="1"/>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E78B-E392-4082-9FEA-A8857A6A4E28}"/>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72577DB3-DE12-43EB-9770-296717D00C3F}"/>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5D76AE61-0803-4512-A376-D0ABCC37B121}"/>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4D9329E-FB80-4406-9674-2124C6B06363}"/>
              </a:ext>
            </a:extLst>
          </p:cNvPr>
          <p:cNvSpPr>
            <a:spLocks noGrp="1"/>
          </p:cNvSpPr>
          <p:nvPr>
            <p:ph type="sldNum" sz="quarter" idx="12"/>
          </p:nvPr>
        </p:nvSpPr>
        <p:spPr/>
        <p:txBody>
          <a:bodyPr/>
          <a:lstStyle/>
          <a:p>
            <a:fld id="{ABF20D17-0043-4445-9B8B-9F103D2306E2}" type="slidenum">
              <a:rPr lang="en-IN" smtClean="0"/>
              <a:pPr/>
              <a:t>53</a:t>
            </a:fld>
            <a:endParaRPr lang="en-IN" dirty="0"/>
          </a:p>
        </p:txBody>
      </p:sp>
      <p:grpSp>
        <p:nvGrpSpPr>
          <p:cNvPr id="7" name="Group 6">
            <a:extLst>
              <a:ext uri="{FF2B5EF4-FFF2-40B4-BE49-F238E27FC236}">
                <a16:creationId xmlns:a16="http://schemas.microsoft.com/office/drawing/2014/main" id="{16D2B80D-DC77-4CE1-A0C2-B642C417AD73}"/>
              </a:ext>
            </a:extLst>
          </p:cNvPr>
          <p:cNvGrpSpPr/>
          <p:nvPr/>
        </p:nvGrpSpPr>
        <p:grpSpPr>
          <a:xfrm>
            <a:off x="-48608" y="2798266"/>
            <a:ext cx="6020096" cy="1184429"/>
            <a:chOff x="85331" y="2762774"/>
            <a:chExt cx="6020096" cy="1184429"/>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D777FA-EDAE-4535-80AD-9ED487AF1782}"/>
                    </a:ext>
                  </a:extLst>
                </p:cNvPr>
                <p:cNvSpPr txBox="1"/>
                <p:nvPr/>
              </p:nvSpPr>
              <p:spPr>
                <a:xfrm>
                  <a:off x="85331" y="3153652"/>
                  <a:ext cx="5473272"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400" b="0" i="1" smtClean="0">
                                <a:solidFill>
                                  <a:schemeClr val="tx1"/>
                                </a:solidFill>
                                <a:latin typeface="Cambria Math" panose="02040503050406030204" pitchFamily="18" charset="0"/>
                              </a:rPr>
                            </m:ctrlPr>
                          </m:fPr>
                          <m:num>
                            <m:r>
                              <a:rPr lang="en-IN" sz="2400" i="1" smtClean="0">
                                <a:solidFill>
                                  <a:schemeClr val="tx1"/>
                                </a:solidFill>
                                <a:latin typeface="Cambria Math" panose="02040503050406030204" pitchFamily="18" charset="0"/>
                              </a:rPr>
                              <m:t>𝐾</m:t>
                            </m:r>
                          </m:num>
                          <m:den>
                            <m:r>
                              <a:rPr lang="el-GR" sz="2400" i="1" dirty="0">
                                <a:solidFill>
                                  <a:schemeClr val="tx1"/>
                                </a:solidFill>
                                <a:latin typeface="Cambria Math" panose="02040503050406030204" pitchFamily="18" charset="0"/>
                                <a:cs typeface="Arial" panose="020B0604020202020204" pitchFamily="34" charset="0"/>
                              </a:rPr>
                              <m:t>Ω</m:t>
                            </m:r>
                          </m:den>
                        </m:f>
                        <m:r>
                          <a:rPr lang="en-IN" sz="240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a:solidFill>
                                  <a:schemeClr val="tx1"/>
                                </a:solidFill>
                                <a:latin typeface="Cambria Math" panose="02040503050406030204" pitchFamily="18" charset="0"/>
                              </a:rPr>
                              <m:t>1</m:t>
                            </m:r>
                          </m:num>
                          <m:den>
                            <m:r>
                              <a:rPr lang="en-IN" sz="2400">
                                <a:solidFill>
                                  <a:schemeClr val="tx1"/>
                                </a:solidFill>
                                <a:latin typeface="Cambria Math" panose="02040503050406030204" pitchFamily="18" charset="0"/>
                              </a:rPr>
                              <m:t>2</m:t>
                            </m:r>
                          </m:den>
                        </m:f>
                        <m:sSub>
                          <m:sSubPr>
                            <m:ctrlPr>
                              <a:rPr lang="en-IN" sz="2400" i="1">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cs typeface="Arial" panose="020B0604020202020204" pitchFamily="34" charset="0"/>
                              </a:rPr>
                              <m:t> </m:t>
                            </m:r>
                            <m:r>
                              <a:rPr lang="en-IN" sz="2400" i="1">
                                <a:solidFill>
                                  <a:schemeClr val="tx1"/>
                                </a:solidFill>
                                <a:latin typeface="Cambria Math" panose="02040503050406030204" pitchFamily="18" charset="0"/>
                              </a:rPr>
                              <m:t>𝜇</m:t>
                            </m:r>
                          </m:e>
                          <m:sub>
                            <m:r>
                              <a:rPr lang="en-IN" sz="2400">
                                <a:solidFill>
                                  <a:schemeClr val="tx1"/>
                                </a:solidFill>
                                <a:latin typeface="Cambria Math" panose="02040503050406030204" pitchFamily="18" charset="0"/>
                              </a:rPr>
                              <m:t>0</m:t>
                            </m:r>
                          </m:sub>
                        </m:sSub>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𝑀</m:t>
                            </m:r>
                          </m:e>
                          <m:sub>
                            <m:r>
                              <a:rPr lang="en-IN" sz="2400" i="1">
                                <a:solidFill>
                                  <a:schemeClr val="tx1"/>
                                </a:solidFill>
                                <a:latin typeface="Cambria Math" panose="02040503050406030204" pitchFamily="18" charset="0"/>
                              </a:rPr>
                              <m:t>𝑠</m:t>
                            </m:r>
                          </m:sub>
                          <m:sup>
                            <m:r>
                              <a:rPr lang="en-IN" sz="2400" i="1">
                                <a:solidFill>
                                  <a:schemeClr val="tx1"/>
                                </a:solidFill>
                                <a:latin typeface="Cambria Math" panose="02040503050406030204" pitchFamily="18" charset="0"/>
                              </a:rPr>
                              <m:t>2</m:t>
                            </m:r>
                          </m:sup>
                        </m:sSubSup>
                        <m:d>
                          <m:dPr>
                            <m:ctrlPr>
                              <a:rPr lang="en-IN" sz="2400" i="1" smtClean="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𝑁</m:t>
                                </m:r>
                              </m:e>
                              <m: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𝑑</m:t>
                                    </m:r>
                                  </m:e>
                                  <m:sub>
                                    <m:r>
                                      <a:rPr lang="en-IN" sz="2400" dirty="0">
                                        <a:solidFill>
                                          <a:schemeClr val="tx1"/>
                                        </a:solidFill>
                                        <a:latin typeface="Cambria Math" panose="02040503050406030204" pitchFamily="18" charset="0"/>
                                      </a:rPr>
                                      <m:t>−</m:t>
                                    </m:r>
                                  </m:sub>
                                </m:sSub>
                                <m:r>
                                  <a:rPr lang="en-IN" sz="2400" i="1" dirty="0">
                                    <a:solidFill>
                                      <a:schemeClr val="tx1"/>
                                    </a:solidFill>
                                    <a:latin typeface="Cambria Math" panose="02040503050406030204" pitchFamily="18" charset="0"/>
                                  </a:rPr>
                                  <m:t>𝑦𝑦</m:t>
                                </m:r>
                              </m:sub>
                            </m:sSub>
                            <m:r>
                              <a:rPr lang="en-IN" sz="240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𝑁</m:t>
                                </m:r>
                              </m:e>
                              <m: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𝑑</m:t>
                                    </m:r>
                                  </m:e>
                                  <m:sub>
                                    <m:r>
                                      <a:rPr lang="en-IN" sz="2400" dirty="0">
                                        <a:solidFill>
                                          <a:schemeClr val="tx1"/>
                                        </a:solidFill>
                                        <a:latin typeface="Cambria Math" panose="02040503050406030204" pitchFamily="18" charset="0"/>
                                      </a:rPr>
                                      <m:t>−</m:t>
                                    </m:r>
                                  </m:sub>
                                </m:sSub>
                                <m:r>
                                  <a:rPr lang="en-IN" sz="2400" i="1" dirty="0">
                                    <a:solidFill>
                                      <a:schemeClr val="tx1"/>
                                    </a:solidFill>
                                    <a:latin typeface="Cambria Math" panose="02040503050406030204" pitchFamily="18" charset="0"/>
                                  </a:rPr>
                                  <m:t>𝑧𝑧</m:t>
                                </m:r>
                              </m:sub>
                            </m:sSub>
                          </m:e>
                        </m:d>
                        <m:r>
                          <a:rPr lang="en-IN" sz="2400" b="0" i="1" smtClean="0">
                            <a:solidFill>
                              <a:schemeClr val="tx1"/>
                            </a:solidFill>
                            <a:latin typeface="Cambria Math" panose="02040503050406030204" pitchFamily="18" charset="0"/>
                          </a:rPr>
                          <m:t>+</m:t>
                        </m:r>
                        <m:f>
                          <m:fPr>
                            <m:ctrlPr>
                              <a:rPr lang="en-IN" sz="2400" i="1" dirty="0" smtClean="0">
                                <a:solidFill>
                                  <a:schemeClr val="tx1"/>
                                </a:solidFill>
                                <a:latin typeface="Cambria Math" panose="02040503050406030204" pitchFamily="18" charset="0"/>
                              </a:rPr>
                            </m:ctrlPr>
                          </m:fPr>
                          <m:num>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𝑘</m:t>
                                </m:r>
                              </m:e>
                              <m:sub>
                                <m:r>
                                  <m:rPr>
                                    <m:sty m:val="p"/>
                                  </m:rPr>
                                  <a:rPr lang="en-IN" sz="2400" b="0" i="0" dirty="0" smtClean="0">
                                    <a:solidFill>
                                      <a:schemeClr val="tx1"/>
                                    </a:solidFill>
                                    <a:latin typeface="Cambria Math" panose="02040503050406030204" pitchFamily="18" charset="0"/>
                                  </a:rPr>
                                  <m:t>i</m:t>
                                </m:r>
                              </m:sub>
                            </m:sSub>
                          </m:num>
                          <m:den>
                            <m:r>
                              <a:rPr lang="en-IN" sz="2400" b="0" i="1" dirty="0" smtClean="0">
                                <a:solidFill>
                                  <a:schemeClr val="tx1"/>
                                </a:solidFill>
                                <a:latin typeface="Cambria Math" panose="02040503050406030204" pitchFamily="18" charset="0"/>
                              </a:rPr>
                              <m:t>𝑡</m:t>
                            </m:r>
                            <m:r>
                              <a:rPr lang="en-IN" sz="2400" b="0" i="1" baseline="-25000" dirty="0" smtClean="0">
                                <a:solidFill>
                                  <a:schemeClr val="tx1"/>
                                </a:solidFill>
                                <a:latin typeface="Cambria Math" panose="02040503050406030204" pitchFamily="18" charset="0"/>
                              </a:rPr>
                              <m:t>𝐶𝑜𝐹𝑒𝐵</m:t>
                            </m:r>
                          </m:den>
                        </m:f>
                      </m:oMath>
                    </m:oMathPara>
                  </a14:m>
                  <a:endParaRPr lang="en-IN" sz="2400" dirty="0">
                    <a:solidFill>
                      <a:schemeClr val="tx1"/>
                    </a:solidFill>
                  </a:endParaRPr>
                </a:p>
              </p:txBody>
            </p:sp>
          </mc:Choice>
          <mc:Fallback xmlns="">
            <p:sp>
              <p:nvSpPr>
                <p:cNvPr id="54" name="TextBox 53">
                  <a:extLst>
                    <a:ext uri="{FF2B5EF4-FFF2-40B4-BE49-F238E27FC236}">
                      <a16:creationId xmlns:a16="http://schemas.microsoft.com/office/drawing/2014/main" id="{130DCE47-D530-4936-A683-E59ECF6B01EF}"/>
                    </a:ext>
                  </a:extLst>
                </p:cNvPr>
                <p:cNvSpPr txBox="1">
                  <a:spLocks noRot="1" noChangeAspect="1" noMove="1" noResize="1" noEditPoints="1" noAdjustHandles="1" noChangeArrowheads="1" noChangeShapeType="1" noTextEdit="1"/>
                </p:cNvSpPr>
                <p:nvPr/>
              </p:nvSpPr>
              <p:spPr>
                <a:xfrm>
                  <a:off x="85331" y="3153652"/>
                  <a:ext cx="5473272" cy="793551"/>
                </a:xfrm>
                <a:prstGeom prst="rect">
                  <a:avLst/>
                </a:prstGeom>
                <a:blipFill>
                  <a:blip r:embed="rId4"/>
                  <a:stretch>
                    <a:fillRect b="-3077"/>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6E4F1696-31C4-461B-BB10-1281972945C9}"/>
                </a:ext>
              </a:extLst>
            </p:cNvPr>
            <p:cNvSpPr txBox="1"/>
            <p:nvPr/>
          </p:nvSpPr>
          <p:spPr>
            <a:xfrm>
              <a:off x="3265210" y="2769385"/>
              <a:ext cx="2840217" cy="461665"/>
            </a:xfrm>
            <a:prstGeom prst="rect">
              <a:avLst/>
            </a:prstGeom>
            <a:noFill/>
          </p:spPr>
          <p:txBody>
            <a:bodyPr wrap="square" rtlCol="0">
              <a:spAutoFit/>
            </a:bodyPr>
            <a:lstStyle/>
            <a:p>
              <a:r>
                <a:rPr lang="en-IN" sz="2400" dirty="0">
                  <a:latin typeface="+mn-lt"/>
                </a:rPr>
                <a:t>Interfacial anisotropy</a:t>
              </a:r>
            </a:p>
          </p:txBody>
        </p:sp>
        <p:cxnSp>
          <p:nvCxnSpPr>
            <p:cNvPr id="10" name="Straight Arrow Connector 9">
              <a:extLst>
                <a:ext uri="{FF2B5EF4-FFF2-40B4-BE49-F238E27FC236}">
                  <a16:creationId xmlns:a16="http://schemas.microsoft.com/office/drawing/2014/main" id="{C1FC3B6D-F089-4DF8-AB30-0E58C261D5AD}"/>
                </a:ext>
              </a:extLst>
            </p:cNvPr>
            <p:cNvCxnSpPr>
              <a:cxnSpLocks/>
            </p:cNvCxnSpPr>
            <p:nvPr/>
          </p:nvCxnSpPr>
          <p:spPr>
            <a:xfrm flipH="1">
              <a:off x="5126972" y="3108332"/>
              <a:ext cx="199615" cy="23320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049B7122-3711-49E4-BC61-0598824FF9C1}"/>
                </a:ext>
              </a:extLst>
            </p:cNvPr>
            <p:cNvSpPr txBox="1"/>
            <p:nvPr/>
          </p:nvSpPr>
          <p:spPr>
            <a:xfrm>
              <a:off x="1941512" y="2762774"/>
              <a:ext cx="812512" cy="461665"/>
            </a:xfrm>
            <a:prstGeom prst="rect">
              <a:avLst/>
            </a:prstGeom>
            <a:noFill/>
          </p:spPr>
          <p:txBody>
            <a:bodyPr wrap="square" rtlCol="0">
              <a:spAutoFit/>
            </a:bodyPr>
            <a:lstStyle/>
            <a:p>
              <a:r>
                <a:rPr lang="en-IN" sz="2400" dirty="0">
                  <a:latin typeface="+mn-lt"/>
                </a:rPr>
                <a:t>Bulk</a:t>
              </a:r>
            </a:p>
          </p:txBody>
        </p:sp>
        <p:cxnSp>
          <p:nvCxnSpPr>
            <p:cNvPr id="12" name="Straight Arrow Connector 11">
              <a:extLst>
                <a:ext uri="{FF2B5EF4-FFF2-40B4-BE49-F238E27FC236}">
                  <a16:creationId xmlns:a16="http://schemas.microsoft.com/office/drawing/2014/main" id="{D3BCFC95-D042-41C3-B1F4-D39338EF67F0}"/>
                </a:ext>
              </a:extLst>
            </p:cNvPr>
            <p:cNvCxnSpPr>
              <a:cxnSpLocks/>
            </p:cNvCxnSpPr>
            <p:nvPr/>
          </p:nvCxnSpPr>
          <p:spPr>
            <a:xfrm flipH="1">
              <a:off x="1636385" y="3121688"/>
              <a:ext cx="530579" cy="29677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D6862D8E-56E4-4995-852D-321EAD394563}"/>
              </a:ext>
            </a:extLst>
          </p:cNvPr>
          <p:cNvGrpSpPr/>
          <p:nvPr/>
        </p:nvGrpSpPr>
        <p:grpSpPr>
          <a:xfrm>
            <a:off x="5533521" y="2158474"/>
            <a:ext cx="3819336" cy="2383548"/>
            <a:chOff x="5381201" y="577707"/>
            <a:chExt cx="3688553" cy="2204469"/>
          </a:xfrm>
        </p:grpSpPr>
        <p:grpSp>
          <p:nvGrpSpPr>
            <p:cNvPr id="14" name="Group 13">
              <a:extLst>
                <a:ext uri="{FF2B5EF4-FFF2-40B4-BE49-F238E27FC236}">
                  <a16:creationId xmlns:a16="http://schemas.microsoft.com/office/drawing/2014/main" id="{234A03BE-78EA-41B0-AD75-BBA5148E90C3}"/>
                </a:ext>
              </a:extLst>
            </p:cNvPr>
            <p:cNvGrpSpPr/>
            <p:nvPr/>
          </p:nvGrpSpPr>
          <p:grpSpPr>
            <a:xfrm>
              <a:off x="6059464" y="878436"/>
              <a:ext cx="3010290" cy="1903740"/>
              <a:chOff x="6231456" y="4370035"/>
              <a:chExt cx="2979210" cy="1903740"/>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8F80DD3-9D51-48CA-A32B-4BF8FAC261D3}"/>
                      </a:ext>
                    </a:extLst>
                  </p:cNvPr>
                  <p:cNvSpPr txBox="1"/>
                  <p:nvPr/>
                </p:nvSpPr>
                <p:spPr>
                  <a:xfrm>
                    <a:off x="7012534" y="4827439"/>
                    <a:ext cx="2198132"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𝑡</m:t>
                          </m:r>
                          <m:r>
                            <a:rPr lang="en-IN" sz="2400" i="1" baseline="-25000" dirty="0">
                              <a:latin typeface="Cambria Math" panose="02040503050406030204" pitchFamily="18" charset="0"/>
                            </a:rPr>
                            <m:t>𝐶𝑜𝐹𝑒𝐵</m:t>
                          </m:r>
                          <m:r>
                            <a:rPr lang="en-IN" sz="2400" i="1" dirty="0">
                              <a:latin typeface="Cambria Math" panose="02040503050406030204" pitchFamily="18" charset="0"/>
                            </a:rPr>
                            <m:t>&lt;</m:t>
                          </m:r>
                          <m:r>
                            <a:rPr lang="en-IN" sz="2400" i="1" dirty="0" smtClean="0">
                              <a:latin typeface="Cambria Math" panose="02040503050406030204" pitchFamily="18" charset="0"/>
                            </a:rPr>
                            <m:t>1.3 </m:t>
                          </m:r>
                          <m:r>
                            <a:rPr lang="en-IN" sz="2400" i="1" dirty="0">
                              <a:latin typeface="Cambria Math" panose="02040503050406030204" pitchFamily="18" charset="0"/>
                            </a:rPr>
                            <m:t>𝑛𝑚</m:t>
                          </m:r>
                        </m:oMath>
                      </m:oMathPara>
                    </a14:m>
                    <a:endParaRPr lang="en-IN" sz="2400" baseline="-25000" dirty="0"/>
                  </a:p>
                </p:txBody>
              </p:sp>
            </mc:Choice>
            <mc:Fallback xmlns="">
              <p:sp>
                <p:nvSpPr>
                  <p:cNvPr id="69" name="TextBox 68">
                    <a:extLst>
                      <a:ext uri="{FF2B5EF4-FFF2-40B4-BE49-F238E27FC236}">
                        <a16:creationId xmlns:a16="http://schemas.microsoft.com/office/drawing/2014/main" id="{055CD10F-9605-458C-81FC-CAC04F299D89}"/>
                      </a:ext>
                    </a:extLst>
                  </p:cNvPr>
                  <p:cNvSpPr txBox="1">
                    <a:spLocks noRot="1" noChangeAspect="1" noMove="1" noResize="1" noEditPoints="1" noAdjustHandles="1" noChangeArrowheads="1" noChangeShapeType="1" noTextEdit="1"/>
                  </p:cNvSpPr>
                  <p:nvPr/>
                </p:nvSpPr>
                <p:spPr>
                  <a:xfrm>
                    <a:off x="7012534" y="4827439"/>
                    <a:ext cx="2198132" cy="453137"/>
                  </a:xfrm>
                  <a:prstGeom prst="rect">
                    <a:avLst/>
                  </a:prstGeom>
                  <a:blipFill>
                    <a:blip r:embed="rId5"/>
                    <a:stretch>
                      <a:fillRect/>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25774125-7F18-43F3-9EE0-9B9FCA45330A}"/>
                  </a:ext>
                </a:extLst>
              </p:cNvPr>
              <p:cNvGrpSpPr/>
              <p:nvPr/>
            </p:nvGrpSpPr>
            <p:grpSpPr>
              <a:xfrm>
                <a:off x="6231456" y="4370035"/>
                <a:ext cx="1931349" cy="1903740"/>
                <a:chOff x="6247692" y="4371879"/>
                <a:chExt cx="1931349" cy="1903740"/>
              </a:xfrm>
            </p:grpSpPr>
            <p:sp>
              <p:nvSpPr>
                <p:cNvPr id="24" name="TextBox 23">
                  <a:extLst>
                    <a:ext uri="{FF2B5EF4-FFF2-40B4-BE49-F238E27FC236}">
                      <a16:creationId xmlns:a16="http://schemas.microsoft.com/office/drawing/2014/main" id="{B9EB99DE-1800-4034-9C51-C525372AA591}"/>
                    </a:ext>
                  </a:extLst>
                </p:cNvPr>
                <p:cNvSpPr txBox="1"/>
                <p:nvPr/>
              </p:nvSpPr>
              <p:spPr>
                <a:xfrm>
                  <a:off x="7120124" y="4446458"/>
                  <a:ext cx="1058917" cy="461665"/>
                </a:xfrm>
                <a:prstGeom prst="rect">
                  <a:avLst/>
                </a:prstGeom>
                <a:noFill/>
              </p:spPr>
              <p:txBody>
                <a:bodyPr wrap="square" rtlCol="0">
                  <a:spAutoFit/>
                </a:bodyPr>
                <a:lstStyle/>
                <a:p>
                  <a:r>
                    <a:rPr lang="en-IN" sz="2400" dirty="0">
                      <a:latin typeface="+mj-lt"/>
                    </a:rPr>
                    <a:t>MgO</a:t>
                  </a:r>
                  <a:endParaRPr lang="en-IN" sz="2400" dirty="0"/>
                </a:p>
              </p:txBody>
            </p:sp>
            <p:sp>
              <p:nvSpPr>
                <p:cNvPr id="25" name="TextBox 24">
                  <a:extLst>
                    <a:ext uri="{FF2B5EF4-FFF2-40B4-BE49-F238E27FC236}">
                      <a16:creationId xmlns:a16="http://schemas.microsoft.com/office/drawing/2014/main" id="{27978B46-429A-43E6-B028-D10C0D41E952}"/>
                    </a:ext>
                  </a:extLst>
                </p:cNvPr>
                <p:cNvSpPr txBox="1"/>
                <p:nvPr/>
              </p:nvSpPr>
              <p:spPr>
                <a:xfrm>
                  <a:off x="6247692" y="5813954"/>
                  <a:ext cx="1334036" cy="461665"/>
                </a:xfrm>
                <a:prstGeom prst="rect">
                  <a:avLst/>
                </a:prstGeom>
                <a:solidFill>
                  <a:schemeClr val="bg1">
                    <a:lumMod val="85000"/>
                  </a:schemeClr>
                </a:solidFill>
              </p:spPr>
              <p:txBody>
                <a:bodyPr wrap="square" rtlCol="0">
                  <a:spAutoFit/>
                </a:bodyPr>
                <a:lstStyle/>
                <a:p>
                  <a:pPr algn="ctr"/>
                  <a:r>
                    <a:rPr lang="en-IN" sz="2400" b="1" dirty="0">
                      <a:solidFill>
                        <a:srgbClr val="C00000"/>
                      </a:solidFill>
                      <a:latin typeface="+mj-lt"/>
                      <a:cs typeface="Arial" panose="020B0604020202020204" pitchFamily="34" charset="0"/>
                    </a:rPr>
                    <a:t>Interface</a:t>
                  </a:r>
                  <a:endParaRPr lang="en-IN" sz="2400" b="1" dirty="0">
                    <a:solidFill>
                      <a:srgbClr val="C00000"/>
                    </a:solidFill>
                    <a:cs typeface="Arial" panose="020B0604020202020204" pitchFamily="34" charset="0"/>
                  </a:endParaRPr>
                </a:p>
              </p:txBody>
            </p:sp>
            <p:sp>
              <p:nvSpPr>
                <p:cNvPr id="26" name="Cylinder 25">
                  <a:extLst>
                    <a:ext uri="{FF2B5EF4-FFF2-40B4-BE49-F238E27FC236}">
                      <a16:creationId xmlns:a16="http://schemas.microsoft.com/office/drawing/2014/main" id="{F9FF213C-947A-4E98-ABBD-0C68F67400D6}"/>
                    </a:ext>
                  </a:extLst>
                </p:cNvPr>
                <p:cNvSpPr/>
                <p:nvPr/>
              </p:nvSpPr>
              <p:spPr>
                <a:xfrm>
                  <a:off x="6260406" y="4371879"/>
                  <a:ext cx="828068" cy="875824"/>
                </a:xfrm>
                <a:prstGeom prst="can">
                  <a:avLst/>
                </a:prstGeom>
                <a:solidFill>
                  <a:schemeClr val="accent6">
                    <a:lumMod val="75000"/>
                  </a:schemeClr>
                </a:solidFill>
                <a:ln>
                  <a:solidFill>
                    <a:schemeClr val="accent1">
                      <a:shade val="50000"/>
                      <a:alpha val="9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Cylinder 26">
                  <a:extLst>
                    <a:ext uri="{FF2B5EF4-FFF2-40B4-BE49-F238E27FC236}">
                      <a16:creationId xmlns:a16="http://schemas.microsoft.com/office/drawing/2014/main" id="{40594FC4-4D05-47F4-A425-1AB8E6EA418A}"/>
                    </a:ext>
                  </a:extLst>
                </p:cNvPr>
                <p:cNvSpPr/>
                <p:nvPr/>
              </p:nvSpPr>
              <p:spPr>
                <a:xfrm>
                  <a:off x="6257932" y="4938129"/>
                  <a:ext cx="828068" cy="875825"/>
                </a:xfrm>
                <a:prstGeom prst="can">
                  <a:avLst/>
                </a:prstGeom>
                <a:solidFill>
                  <a:schemeClr val="accent1">
                    <a:lumMod val="75000"/>
                    <a:alpha val="40000"/>
                  </a:schemeClr>
                </a:solidFill>
                <a:ln w="25400">
                  <a:solidFill>
                    <a:schemeClr val="accent1">
                      <a:lumMod val="50000"/>
                      <a:alpha val="70000"/>
                    </a:schemeClr>
                  </a:solidFill>
                </a:ln>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Left-Right 27">
                  <a:extLst>
                    <a:ext uri="{FF2B5EF4-FFF2-40B4-BE49-F238E27FC236}">
                      <a16:creationId xmlns:a16="http://schemas.microsoft.com/office/drawing/2014/main" id="{F61EEE78-7913-4677-9E54-CE6D55099735}"/>
                    </a:ext>
                  </a:extLst>
                </p:cNvPr>
                <p:cNvSpPr/>
                <p:nvPr/>
              </p:nvSpPr>
              <p:spPr>
                <a:xfrm rot="16200000">
                  <a:off x="6388297" y="5248531"/>
                  <a:ext cx="567591" cy="255021"/>
                </a:xfrm>
                <a:prstGeom prst="leftRightArrow">
                  <a:avLst/>
                </a:prstGeom>
                <a:solidFill>
                  <a:schemeClr val="accent1">
                    <a:lumMod val="40000"/>
                    <a:lumOff val="60000"/>
                  </a:schemeClr>
                </a:solidFill>
                <a:ln>
                  <a:solidFill>
                    <a:schemeClr val="accent1">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cxnSp>
          <p:nvCxnSpPr>
            <p:cNvPr id="15" name="Straight Arrow Connector 14">
              <a:extLst>
                <a:ext uri="{FF2B5EF4-FFF2-40B4-BE49-F238E27FC236}">
                  <a16:creationId xmlns:a16="http://schemas.microsoft.com/office/drawing/2014/main" id="{FDAC6C9F-C63B-41ED-B3C7-0D592B3C5610}"/>
                </a:ext>
              </a:extLst>
            </p:cNvPr>
            <p:cNvCxnSpPr>
              <a:cxnSpLocks/>
            </p:cNvCxnSpPr>
            <p:nvPr/>
          </p:nvCxnSpPr>
          <p:spPr>
            <a:xfrm flipH="1" flipV="1">
              <a:off x="6488163" y="738984"/>
              <a:ext cx="9661" cy="113043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A192729-D236-4E37-834C-50CDE2464C22}"/>
                </a:ext>
              </a:extLst>
            </p:cNvPr>
            <p:cNvCxnSpPr/>
            <p:nvPr/>
          </p:nvCxnSpPr>
          <p:spPr>
            <a:xfrm>
              <a:off x="6497914" y="1875401"/>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2702D4-A2CB-4E6F-BB25-958C1460613B}"/>
                </a:ext>
              </a:extLst>
            </p:cNvPr>
            <p:cNvCxnSpPr/>
            <p:nvPr/>
          </p:nvCxnSpPr>
          <p:spPr>
            <a:xfrm flipH="1">
              <a:off x="5688352" y="1875401"/>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B76CB-7110-48F5-AA90-139C92C91EE1}"/>
                </a:ext>
              </a:extLst>
            </p:cNvPr>
            <p:cNvSpPr txBox="1"/>
            <p:nvPr/>
          </p:nvSpPr>
          <p:spPr>
            <a:xfrm>
              <a:off x="6106444" y="577707"/>
              <a:ext cx="362122" cy="461665"/>
            </a:xfrm>
            <a:prstGeom prst="rect">
              <a:avLst/>
            </a:prstGeom>
            <a:noFill/>
          </p:spPr>
          <p:txBody>
            <a:bodyPr wrap="square" rtlCol="0">
              <a:spAutoFit/>
            </a:bodyPr>
            <a:lstStyle/>
            <a:p>
              <a:r>
                <a:rPr lang="en-IN" sz="2400" b="1" dirty="0"/>
                <a:t>z</a:t>
              </a:r>
            </a:p>
          </p:txBody>
        </p:sp>
        <p:sp>
          <p:nvSpPr>
            <p:cNvPr id="19" name="TextBox 18">
              <a:extLst>
                <a:ext uri="{FF2B5EF4-FFF2-40B4-BE49-F238E27FC236}">
                  <a16:creationId xmlns:a16="http://schemas.microsoft.com/office/drawing/2014/main" id="{36516D43-3142-43CF-9007-AC8854ABFCF6}"/>
                </a:ext>
              </a:extLst>
            </p:cNvPr>
            <p:cNvSpPr txBox="1"/>
            <p:nvPr/>
          </p:nvSpPr>
          <p:spPr>
            <a:xfrm>
              <a:off x="7707866" y="1587528"/>
              <a:ext cx="361946" cy="461665"/>
            </a:xfrm>
            <a:prstGeom prst="rect">
              <a:avLst/>
            </a:prstGeom>
            <a:noFill/>
          </p:spPr>
          <p:txBody>
            <a:bodyPr wrap="square" rtlCol="0">
              <a:spAutoFit/>
            </a:bodyPr>
            <a:lstStyle/>
            <a:p>
              <a:r>
                <a:rPr lang="en-IN" sz="2400" b="1" dirty="0"/>
                <a:t>y</a:t>
              </a:r>
            </a:p>
          </p:txBody>
        </p:sp>
        <p:sp>
          <p:nvSpPr>
            <p:cNvPr id="20" name="TextBox 19">
              <a:extLst>
                <a:ext uri="{FF2B5EF4-FFF2-40B4-BE49-F238E27FC236}">
                  <a16:creationId xmlns:a16="http://schemas.microsoft.com/office/drawing/2014/main" id="{F63ECC9D-DAA8-428D-BB05-CDAFEF33138E}"/>
                </a:ext>
              </a:extLst>
            </p:cNvPr>
            <p:cNvSpPr txBox="1"/>
            <p:nvPr/>
          </p:nvSpPr>
          <p:spPr>
            <a:xfrm>
              <a:off x="5381201" y="2215777"/>
              <a:ext cx="362122" cy="461665"/>
            </a:xfrm>
            <a:prstGeom prst="rect">
              <a:avLst/>
            </a:prstGeom>
            <a:noFill/>
          </p:spPr>
          <p:txBody>
            <a:bodyPr wrap="square" rtlCol="0">
              <a:spAutoFit/>
            </a:bodyPr>
            <a:lstStyle/>
            <a:p>
              <a:r>
                <a:rPr lang="en-IN" sz="2400" b="1" dirty="0"/>
                <a:t>x</a:t>
              </a:r>
            </a:p>
          </p:txBody>
        </p:sp>
        <p:sp>
          <p:nvSpPr>
            <p:cNvPr id="21" name="TextBox 20">
              <a:extLst>
                <a:ext uri="{FF2B5EF4-FFF2-40B4-BE49-F238E27FC236}">
                  <a16:creationId xmlns:a16="http://schemas.microsoft.com/office/drawing/2014/main" id="{6B32FDE0-A7F3-4F40-AFAE-092D775B669A}"/>
                </a:ext>
              </a:extLst>
            </p:cNvPr>
            <p:cNvSpPr txBox="1"/>
            <p:nvPr/>
          </p:nvSpPr>
          <p:spPr>
            <a:xfrm>
              <a:off x="6904273" y="1880186"/>
              <a:ext cx="1069963" cy="461665"/>
            </a:xfrm>
            <a:prstGeom prst="rect">
              <a:avLst/>
            </a:prstGeom>
            <a:noFill/>
          </p:spPr>
          <p:txBody>
            <a:bodyPr wrap="square" rtlCol="0">
              <a:spAutoFit/>
            </a:bodyPr>
            <a:lstStyle/>
            <a:p>
              <a:r>
                <a:rPr lang="en-IN" sz="2400" i="0" dirty="0">
                  <a:latin typeface="+mj-lt"/>
                </a:rPr>
                <a:t>CoFeB</a:t>
              </a:r>
              <a:endParaRPr lang="en-IN" sz="2400" dirty="0"/>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53701C-4DED-4722-88CD-11DB42121D34}"/>
                  </a:ext>
                </a:extLst>
              </p:cNvPr>
              <p:cNvSpPr txBox="1"/>
              <p:nvPr/>
            </p:nvSpPr>
            <p:spPr>
              <a:xfrm>
                <a:off x="66718" y="4056678"/>
                <a:ext cx="4845377"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400" i="1" smtClean="0">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𝐾</m:t>
                          </m:r>
                        </m:num>
                        <m:den>
                          <m:r>
                            <a:rPr lang="el-GR" sz="2400" i="1" dirty="0">
                              <a:solidFill>
                                <a:schemeClr val="tx1"/>
                              </a:solidFill>
                              <a:latin typeface="Cambria Math" panose="02040503050406030204" pitchFamily="18" charset="0"/>
                              <a:cs typeface="Arial" panose="020B0604020202020204" pitchFamily="34" charset="0"/>
                            </a:rPr>
                            <m:t>Ω</m:t>
                          </m:r>
                        </m:den>
                      </m:f>
                      <m:r>
                        <a:rPr lang="en-IN" sz="2400" i="1">
                          <a:solidFill>
                            <a:schemeClr val="tx1"/>
                          </a:solidFill>
                          <a:latin typeface="Cambria Math" panose="02040503050406030204" pitchFamily="18" charset="0"/>
                        </a:rPr>
                        <m:t>𝑡</m:t>
                      </m:r>
                      <m:r>
                        <a:rPr lang="en-IN" sz="2400" i="1" baseline="-25000">
                          <a:solidFill>
                            <a:schemeClr val="tx1"/>
                          </a:solidFill>
                          <a:latin typeface="Cambria Math" panose="02040503050406030204" pitchFamily="18" charset="0"/>
                        </a:rPr>
                        <m:t>𝐶𝑜𝐹𝑒𝐵</m:t>
                      </m:r>
                      <m:r>
                        <a:rPr lang="en-IN" sz="2400" i="1" smtClean="0">
                          <a:solidFill>
                            <a:schemeClr val="tx1"/>
                          </a:solidFill>
                          <a:latin typeface="Cambria Math" panose="02040503050406030204" pitchFamily="18" charset="0"/>
                        </a:rPr>
                        <m:t>=−</m:t>
                      </m:r>
                      <m:d>
                        <m:dPr>
                          <m:ctrlPr>
                            <a:rPr lang="en-IN" sz="2400" i="1" smtClean="0">
                              <a:solidFill>
                                <a:schemeClr val="tx1"/>
                              </a:solidFill>
                              <a:latin typeface="Cambria Math" panose="02040503050406030204" pitchFamily="18" charset="0"/>
                            </a:rPr>
                          </m:ctrlPr>
                        </m:dPr>
                        <m:e>
                          <m:f>
                            <m:fPr>
                              <m:ctrlPr>
                                <a:rPr lang="en-IN" sz="2400" i="1">
                                  <a:solidFill>
                                    <a:schemeClr val="tx1"/>
                                  </a:solidFill>
                                  <a:latin typeface="Cambria Math" panose="02040503050406030204" pitchFamily="18" charset="0"/>
                                </a:rPr>
                              </m:ctrlPr>
                            </m:fPr>
                            <m:num>
                              <m:r>
                                <a:rPr lang="en-IN" sz="2400">
                                  <a:solidFill>
                                    <a:schemeClr val="tx1"/>
                                  </a:solidFill>
                                  <a:latin typeface="Cambria Math" panose="02040503050406030204" pitchFamily="18" charset="0"/>
                                </a:rPr>
                                <m:t>1</m:t>
                              </m:r>
                            </m:num>
                            <m:den>
                              <m:r>
                                <a:rPr lang="en-IN" sz="2400">
                                  <a:solidFill>
                                    <a:schemeClr val="tx1"/>
                                  </a:solidFill>
                                  <a:latin typeface="Cambria Math" panose="02040503050406030204" pitchFamily="18" charset="0"/>
                                </a:rPr>
                                <m:t>2</m:t>
                              </m:r>
                            </m:den>
                          </m:f>
                          <m:sSub>
                            <m:sSubPr>
                              <m:ctrlPr>
                                <a:rPr lang="en-IN" sz="2400" i="1">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cs typeface="Arial" panose="020B0604020202020204" pitchFamily="34" charset="0"/>
                                </a:rPr>
                                <m:t> </m:t>
                              </m:r>
                              <m:r>
                                <a:rPr lang="en-IN" sz="2400" i="1">
                                  <a:solidFill>
                                    <a:schemeClr val="tx1"/>
                                  </a:solidFill>
                                  <a:latin typeface="Cambria Math" panose="02040503050406030204" pitchFamily="18" charset="0"/>
                                </a:rPr>
                                <m:t>𝜇</m:t>
                              </m:r>
                            </m:e>
                            <m:sub>
                              <m:r>
                                <a:rPr lang="en-IN" sz="2400">
                                  <a:solidFill>
                                    <a:schemeClr val="tx1"/>
                                  </a:solidFill>
                                  <a:latin typeface="Cambria Math" panose="02040503050406030204" pitchFamily="18" charset="0"/>
                                </a:rPr>
                                <m:t>0</m:t>
                              </m:r>
                            </m:sub>
                          </m:sSub>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𝑀</m:t>
                              </m:r>
                            </m:e>
                            <m:sub>
                              <m:r>
                                <a:rPr lang="en-IN" sz="2400" i="1">
                                  <a:solidFill>
                                    <a:schemeClr val="tx1"/>
                                  </a:solidFill>
                                  <a:latin typeface="Cambria Math" panose="02040503050406030204" pitchFamily="18" charset="0"/>
                                </a:rPr>
                                <m:t>𝑠</m:t>
                              </m:r>
                            </m:sub>
                            <m:sup>
                              <m:r>
                                <a:rPr lang="en-IN" sz="2400" i="1">
                                  <a:solidFill>
                                    <a:schemeClr val="tx1"/>
                                  </a:solidFill>
                                  <a:latin typeface="Cambria Math" panose="02040503050406030204" pitchFamily="18" charset="0"/>
                                </a:rPr>
                                <m:t>2</m:t>
                              </m:r>
                            </m:sup>
                          </m:sSubSup>
                        </m:e>
                      </m:d>
                      <m:r>
                        <a:rPr lang="en-IN" sz="2400" i="1" smtClean="0">
                          <a:solidFill>
                            <a:schemeClr val="tx1"/>
                          </a:solidFill>
                          <a:latin typeface="Cambria Math" panose="02040503050406030204" pitchFamily="18" charset="0"/>
                        </a:rPr>
                        <m:t>𝑡</m:t>
                      </m:r>
                      <m:r>
                        <a:rPr lang="en-IN" sz="2400" i="1" baseline="-25000" smtClean="0">
                          <a:solidFill>
                            <a:schemeClr val="tx1"/>
                          </a:solidFill>
                          <a:latin typeface="Cambria Math" panose="02040503050406030204" pitchFamily="18" charset="0"/>
                        </a:rPr>
                        <m:t>𝐶</m:t>
                      </m:r>
                      <m:r>
                        <a:rPr lang="en-IN" sz="2400" b="0" i="1" baseline="-25000" smtClean="0">
                          <a:solidFill>
                            <a:schemeClr val="tx1"/>
                          </a:solidFill>
                          <a:latin typeface="Cambria Math" panose="02040503050406030204" pitchFamily="18" charset="0"/>
                        </a:rPr>
                        <m:t>𝑜</m:t>
                      </m:r>
                      <m:r>
                        <a:rPr lang="en-IN" sz="2400" i="1" baseline="-25000" smtClean="0">
                          <a:solidFill>
                            <a:schemeClr val="tx1"/>
                          </a:solidFill>
                          <a:latin typeface="Cambria Math" panose="02040503050406030204" pitchFamily="18" charset="0"/>
                        </a:rPr>
                        <m:t>𝐹</m:t>
                      </m:r>
                      <m:r>
                        <a:rPr lang="en-IN" sz="2400" b="0" i="1" baseline="-25000" smtClean="0">
                          <a:solidFill>
                            <a:schemeClr val="tx1"/>
                          </a:solidFill>
                          <a:latin typeface="Cambria Math" panose="02040503050406030204" pitchFamily="18" charset="0"/>
                        </a:rPr>
                        <m:t>𝑒</m:t>
                      </m:r>
                      <m:r>
                        <a:rPr lang="en-IN" sz="2400" i="1" baseline="-25000" smtClean="0">
                          <a:solidFill>
                            <a:schemeClr val="tx1"/>
                          </a:solidFill>
                          <a:latin typeface="Cambria Math" panose="02040503050406030204" pitchFamily="18" charset="0"/>
                        </a:rPr>
                        <m:t>𝐵</m:t>
                      </m:r>
                      <m:r>
                        <a:rPr lang="en-IN" sz="2400" b="0" i="1" smtClean="0">
                          <a:solidFill>
                            <a:schemeClr val="tx1"/>
                          </a:solidFill>
                          <a:latin typeface="Cambria Math" panose="02040503050406030204" pitchFamily="18" charset="0"/>
                        </a:rPr>
                        <m:t>+</m:t>
                      </m:r>
                      <m:sSub>
                        <m:sSubPr>
                          <m:ctrlPr>
                            <a:rPr lang="en-IN" sz="2400" b="0" i="1" baseline="-25000"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𝑘</m:t>
                          </m:r>
                        </m:e>
                        <m:sub>
                          <m:r>
                            <a:rPr lang="en-IN" sz="2400" b="0" i="1" smtClean="0">
                              <a:solidFill>
                                <a:schemeClr val="tx1"/>
                              </a:solidFill>
                              <a:latin typeface="Cambria Math" panose="02040503050406030204" pitchFamily="18" charset="0"/>
                            </a:rPr>
                            <m:t>𝑖</m:t>
                          </m:r>
                        </m:sub>
                      </m:sSub>
                    </m:oMath>
                  </m:oMathPara>
                </a14:m>
                <a:endParaRPr lang="en-IN" sz="2400" baseline="-25000" dirty="0">
                  <a:solidFill>
                    <a:schemeClr val="tx1"/>
                  </a:solidFill>
                </a:endParaRPr>
              </a:p>
            </p:txBody>
          </p:sp>
        </mc:Choice>
        <mc:Fallback xmlns="">
          <p:sp>
            <p:nvSpPr>
              <p:cNvPr id="29" name="TextBox 28">
                <a:extLst>
                  <a:ext uri="{FF2B5EF4-FFF2-40B4-BE49-F238E27FC236}">
                    <a16:creationId xmlns:a16="http://schemas.microsoft.com/office/drawing/2014/main" id="{DC53701C-4DED-4722-88CD-11DB42121D34}"/>
                  </a:ext>
                </a:extLst>
              </p:cNvPr>
              <p:cNvSpPr txBox="1">
                <a:spLocks noRot="1" noChangeAspect="1" noMove="1" noResize="1" noEditPoints="1" noAdjustHandles="1" noChangeArrowheads="1" noChangeShapeType="1" noTextEdit="1"/>
              </p:cNvSpPr>
              <p:nvPr/>
            </p:nvSpPr>
            <p:spPr>
              <a:xfrm>
                <a:off x="66718" y="4056678"/>
                <a:ext cx="4845377" cy="92217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0E6CEEF-BEAA-4F49-9AD8-2B82875C6291}"/>
                  </a:ext>
                </a:extLst>
              </p:cNvPr>
              <p:cNvSpPr txBox="1"/>
              <p:nvPr/>
            </p:nvSpPr>
            <p:spPr>
              <a:xfrm>
                <a:off x="0" y="2314969"/>
                <a:ext cx="2863651" cy="4934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dirty="0">
                                  <a:latin typeface="Cambria Math" panose="02040503050406030204" pitchFamily="18" charset="0"/>
                                </a:rPr>
                                <m:t>−</m:t>
                              </m:r>
                            </m:sub>
                          </m:sSub>
                          <m:r>
                            <a:rPr lang="en-IN" sz="2400" i="1" dirty="0">
                              <a:latin typeface="Cambria Math" panose="02040503050406030204" pitchFamily="18" charset="0"/>
                            </a:rPr>
                            <m:t>𝑧𝑧</m:t>
                          </m:r>
                        </m:sub>
                      </m:sSub>
                      <m:r>
                        <a:rPr lang="en-IN" sz="2400" b="0" i="1" dirty="0" smtClean="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dirty="0">
                                  <a:latin typeface="Cambria Math" panose="02040503050406030204" pitchFamily="18" charset="0"/>
                                </a:rPr>
                                <m:t>−</m:t>
                              </m:r>
                            </m:sub>
                          </m:sSub>
                          <m:r>
                            <a:rPr lang="en-IN" sz="2400" i="1" dirty="0">
                              <a:latin typeface="Cambria Math" panose="02040503050406030204" pitchFamily="18" charset="0"/>
                            </a:rPr>
                            <m:t>𝑦𝑦</m:t>
                          </m:r>
                        </m:sub>
                      </m:sSub>
                      <m:r>
                        <a:rPr lang="en-IN" sz="2400" b="0" i="1" dirty="0" smtClean="0">
                          <a:latin typeface="Cambria Math" panose="02040503050406030204" pitchFamily="18" charset="0"/>
                        </a:rPr>
                        <m:t>≃1</m:t>
                      </m:r>
                    </m:oMath>
                  </m:oMathPara>
                </a14:m>
                <a:endParaRPr lang="en-IN" sz="2400" dirty="0"/>
              </a:p>
            </p:txBody>
          </p:sp>
        </mc:Choice>
        <mc:Fallback xmlns="">
          <p:sp>
            <p:nvSpPr>
              <p:cNvPr id="30" name="TextBox 29">
                <a:extLst>
                  <a:ext uri="{FF2B5EF4-FFF2-40B4-BE49-F238E27FC236}">
                    <a16:creationId xmlns:a16="http://schemas.microsoft.com/office/drawing/2014/main" id="{10E6CEEF-BEAA-4F49-9AD8-2B82875C6291}"/>
                  </a:ext>
                </a:extLst>
              </p:cNvPr>
              <p:cNvSpPr txBox="1">
                <a:spLocks noRot="1" noChangeAspect="1" noMove="1" noResize="1" noEditPoints="1" noAdjustHandles="1" noChangeArrowheads="1" noChangeShapeType="1" noTextEdit="1"/>
              </p:cNvSpPr>
              <p:nvPr/>
            </p:nvSpPr>
            <p:spPr>
              <a:xfrm>
                <a:off x="0" y="2314969"/>
                <a:ext cx="2863651" cy="493405"/>
              </a:xfrm>
              <a:prstGeom prst="rect">
                <a:avLst/>
              </a:prstGeom>
              <a:blipFill>
                <a:blip r:embed="rId7"/>
                <a:stretch>
                  <a:fillRect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61B0EF-647A-45D7-B6F7-5F46F7D5AD85}"/>
                  </a:ext>
                </a:extLst>
              </p:cNvPr>
              <p:cNvSpPr txBox="1"/>
              <p:nvPr/>
            </p:nvSpPr>
            <p:spPr>
              <a:xfrm>
                <a:off x="3275135" y="2288747"/>
                <a:ext cx="2260405" cy="460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b="0" i="1" baseline="-25000"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𝑖</m:t>
                          </m:r>
                        </m:sub>
                      </m:sSub>
                      <m:r>
                        <a:rPr lang="en-IN" sz="2400" b="0" i="1" smtClean="0">
                          <a:latin typeface="Cambria Math" panose="02040503050406030204" pitchFamily="18" charset="0"/>
                        </a:rPr>
                        <m:t>=1.3 </m:t>
                      </m:r>
                      <m:r>
                        <a:rPr lang="en-IN" sz="2400" b="0" i="1" smtClean="0">
                          <a:latin typeface="Cambria Math" panose="02040503050406030204" pitchFamily="18" charset="0"/>
                        </a:rPr>
                        <m:t>𝑚𝐽</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𝑚</m:t>
                          </m:r>
                        </m:e>
                        <m:sup>
                          <m:r>
                            <a:rPr lang="en-IN" sz="2400" b="0" i="1" smtClean="0">
                              <a:latin typeface="Cambria Math" panose="02040503050406030204" pitchFamily="18" charset="0"/>
                            </a:rPr>
                            <m:t>2</m:t>
                          </m:r>
                        </m:sup>
                      </m:sSup>
                    </m:oMath>
                  </m:oMathPara>
                </a14:m>
                <a:endParaRPr lang="en-IN" sz="2400" baseline="-25000" dirty="0"/>
              </a:p>
            </p:txBody>
          </p:sp>
        </mc:Choice>
        <mc:Fallback xmlns="">
          <p:sp>
            <p:nvSpPr>
              <p:cNvPr id="31" name="TextBox 30">
                <a:extLst>
                  <a:ext uri="{FF2B5EF4-FFF2-40B4-BE49-F238E27FC236}">
                    <a16:creationId xmlns:a16="http://schemas.microsoft.com/office/drawing/2014/main" id="{4061B0EF-647A-45D7-B6F7-5F46F7D5AD85}"/>
                  </a:ext>
                </a:extLst>
              </p:cNvPr>
              <p:cNvSpPr txBox="1">
                <a:spLocks noRot="1" noChangeAspect="1" noMove="1" noResize="1" noEditPoints="1" noAdjustHandles="1" noChangeArrowheads="1" noChangeShapeType="1" noTextEdit="1"/>
              </p:cNvSpPr>
              <p:nvPr/>
            </p:nvSpPr>
            <p:spPr>
              <a:xfrm>
                <a:off x="3275135" y="2288747"/>
                <a:ext cx="2260405" cy="460575"/>
              </a:xfrm>
              <a:prstGeom prst="rect">
                <a:avLst/>
              </a:prstGeom>
              <a:blipFill>
                <a:blip r:embed="rId8"/>
                <a:stretch>
                  <a:fillRect l="-270" b="-21053"/>
                </a:stretch>
              </a:blipFill>
            </p:spPr>
            <p:txBody>
              <a:bodyPr/>
              <a:lstStyle/>
              <a:p>
                <a:r>
                  <a:rPr lang="en-US">
                    <a:noFill/>
                  </a:rPr>
                  <a:t> </a:t>
                </a:r>
              </a:p>
            </p:txBody>
          </p:sp>
        </mc:Fallback>
      </mc:AlternateContent>
    </p:spTree>
    <p:extLst>
      <p:ext uri="{BB962C8B-B14F-4D97-AF65-F5344CB8AC3E}">
        <p14:creationId xmlns:p14="http://schemas.microsoft.com/office/powerpoint/2010/main" val="2491560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72F1-D30F-405F-A676-776B841E5A4B}"/>
              </a:ext>
            </a:extLst>
          </p:cNvPr>
          <p:cNvSpPr>
            <a:spLocks noGrp="1"/>
          </p:cNvSpPr>
          <p:nvPr>
            <p:ph type="title"/>
          </p:nvPr>
        </p:nvSpPr>
        <p:spPr/>
        <p:txBody>
          <a:bodyPr/>
          <a:lstStyle/>
          <a:p>
            <a:r>
              <a:rPr lang="en-US" dirty="0"/>
              <a:t>Stress - strain machine</a:t>
            </a:r>
          </a:p>
        </p:txBody>
      </p:sp>
      <p:sp>
        <p:nvSpPr>
          <p:cNvPr id="4" name="Date Placeholder 3">
            <a:extLst>
              <a:ext uri="{FF2B5EF4-FFF2-40B4-BE49-F238E27FC236}">
                <a16:creationId xmlns:a16="http://schemas.microsoft.com/office/drawing/2014/main" id="{79E2E026-6485-4C0E-A14B-DB5CBBAA4A64}"/>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2EC2BBA1-59F9-4518-919B-C1E75EB9208F}"/>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2D847121-D517-46D9-9129-09708C36F1A9}"/>
              </a:ext>
            </a:extLst>
          </p:cNvPr>
          <p:cNvSpPr>
            <a:spLocks noGrp="1"/>
          </p:cNvSpPr>
          <p:nvPr>
            <p:ph type="sldNum" sz="quarter" idx="12"/>
          </p:nvPr>
        </p:nvSpPr>
        <p:spPr/>
        <p:txBody>
          <a:bodyPr/>
          <a:lstStyle/>
          <a:p>
            <a:fld id="{ABF20D17-0043-4445-9B8B-9F103D2306E2}" type="slidenum">
              <a:rPr lang="en-IN" smtClean="0"/>
              <a:pPr/>
              <a:t>54</a:t>
            </a:fld>
            <a:endParaRPr lang="en-IN" dirty="0"/>
          </a:p>
        </p:txBody>
      </p:sp>
      <p:pic>
        <p:nvPicPr>
          <p:cNvPr id="47" name="Picture 46">
            <a:extLst>
              <a:ext uri="{FF2B5EF4-FFF2-40B4-BE49-F238E27FC236}">
                <a16:creationId xmlns:a16="http://schemas.microsoft.com/office/drawing/2014/main" id="{5E3B9A53-A15E-4ABE-A5C2-C6A0158B5C98}"/>
              </a:ext>
            </a:extLst>
          </p:cNvPr>
          <p:cNvPicPr>
            <a:picLocks noChangeAspect="1"/>
          </p:cNvPicPr>
          <p:nvPr/>
        </p:nvPicPr>
        <p:blipFill rotWithShape="1">
          <a:blip r:embed="rId3"/>
          <a:srcRect l="28543" t="4260" r="23771" b="32155"/>
          <a:stretch/>
        </p:blipFill>
        <p:spPr>
          <a:xfrm>
            <a:off x="127129" y="840211"/>
            <a:ext cx="2793081" cy="2793199"/>
          </a:xfrm>
          <a:prstGeom prst="rect">
            <a:avLst/>
          </a:prstGeom>
        </p:spPr>
      </p:pic>
      <p:sp>
        <p:nvSpPr>
          <p:cNvPr id="21" name="TextBox 20">
            <a:extLst>
              <a:ext uri="{FF2B5EF4-FFF2-40B4-BE49-F238E27FC236}">
                <a16:creationId xmlns:a16="http://schemas.microsoft.com/office/drawing/2014/main" id="{E26F68A9-3EEC-44A7-9385-462C1D064E94}"/>
              </a:ext>
            </a:extLst>
          </p:cNvPr>
          <p:cNvSpPr txBox="1"/>
          <p:nvPr/>
        </p:nvSpPr>
        <p:spPr>
          <a:xfrm>
            <a:off x="4053838" y="1742366"/>
            <a:ext cx="4086808"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Load cell strain with elongation and  compression load</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A54882-D04A-4AF2-BE3A-0442B9BB6848}"/>
                  </a:ext>
                </a:extLst>
              </p:cNvPr>
              <p:cNvSpPr txBox="1"/>
              <p:nvPr/>
            </p:nvSpPr>
            <p:spPr>
              <a:xfrm>
                <a:off x="3136970" y="799013"/>
                <a:ext cx="5790269" cy="830997"/>
              </a:xfrm>
              <a:prstGeom prst="rect">
                <a:avLst/>
              </a:prstGeom>
              <a:solidFill>
                <a:schemeClr val="accent1">
                  <a:lumMod val="20000"/>
                  <a:lumOff val="80000"/>
                </a:schemeClr>
              </a:solidFill>
            </p:spPr>
            <p:txBody>
              <a:bodyPr wrap="square" rtlCol="0">
                <a:spAutoFit/>
              </a:bodyPr>
              <a:lstStyle/>
              <a:p>
                <a:pPr algn="ctr"/>
                <a:r>
                  <a:rPr lang="en-US" sz="2400" kern="1200" dirty="0">
                    <a:latin typeface="+mn-lt"/>
                    <a:ea typeface="+mn-ea"/>
                  </a:rPr>
                  <a:t>Deformation (strain </a:t>
                </a:r>
                <a14:m>
                  <m:oMath xmlns:m="http://schemas.openxmlformats.org/officeDocument/2006/math">
                    <m:r>
                      <a:rPr lang="en-US" sz="2400" i="1">
                        <a:solidFill>
                          <a:schemeClr val="tx1">
                            <a:lumMod val="95000"/>
                            <a:lumOff val="5000"/>
                          </a:schemeClr>
                        </a:solidFill>
                        <a:latin typeface="Cambria Math" panose="02040503050406030204" pitchFamily="18" charset="0"/>
                        <a:ea typeface="Cambria Math" panose="02040503050406030204" pitchFamily="18" charset="0"/>
                      </a:rPr>
                      <m:t>𝜀</m:t>
                    </m:r>
                  </m:oMath>
                </a14:m>
                <a:r>
                  <a:rPr lang="en-US" sz="2400" kern="1200" dirty="0">
                    <a:latin typeface="+mn-lt"/>
                    <a:ea typeface="+mn-ea"/>
                  </a:rPr>
                  <a:t>)of material, when Load (stress </a:t>
                </a:r>
                <a14:m>
                  <m:oMath xmlns:m="http://schemas.openxmlformats.org/officeDocument/2006/math">
                    <m:r>
                      <a:rPr lang="en-US" sz="2400" i="1">
                        <a:solidFill>
                          <a:schemeClr val="tx1">
                            <a:lumMod val="95000"/>
                            <a:lumOff val="5000"/>
                          </a:schemeClr>
                        </a:solidFill>
                        <a:latin typeface="Cambria Math" panose="02040503050406030204" pitchFamily="18" charset="0"/>
                        <a:ea typeface="Cambria Math" panose="02040503050406030204" pitchFamily="18" charset="0"/>
                      </a:rPr>
                      <m:t>𝜎</m:t>
                    </m:r>
                  </m:oMath>
                </a14:m>
                <a:r>
                  <a:rPr lang="en-US" sz="2400" kern="1200" dirty="0">
                    <a:latin typeface="+mn-lt"/>
                    <a:ea typeface="+mn-ea"/>
                  </a:rPr>
                  <a:t>) is applied on it</a:t>
                </a:r>
              </a:p>
            </p:txBody>
          </p:sp>
        </mc:Choice>
        <mc:Fallback xmlns="">
          <p:sp>
            <p:nvSpPr>
              <p:cNvPr id="7" name="TextBox 6">
                <a:extLst>
                  <a:ext uri="{FF2B5EF4-FFF2-40B4-BE49-F238E27FC236}">
                    <a16:creationId xmlns:a16="http://schemas.microsoft.com/office/drawing/2014/main" id="{7CA54882-D04A-4AF2-BE3A-0442B9BB6848}"/>
                  </a:ext>
                </a:extLst>
              </p:cNvPr>
              <p:cNvSpPr txBox="1">
                <a:spLocks noRot="1" noChangeAspect="1" noMove="1" noResize="1" noEditPoints="1" noAdjustHandles="1" noChangeArrowheads="1" noChangeShapeType="1" noTextEdit="1"/>
              </p:cNvSpPr>
              <p:nvPr/>
            </p:nvSpPr>
            <p:spPr>
              <a:xfrm>
                <a:off x="3136970" y="799013"/>
                <a:ext cx="5790269" cy="830997"/>
              </a:xfrm>
              <a:prstGeom prst="rect">
                <a:avLst/>
              </a:prstGeom>
              <a:blipFill>
                <a:blip r:embed="rId4"/>
                <a:stretch>
                  <a:fillRect l="-1475" t="-5882" r="-2529" b="-16176"/>
                </a:stretch>
              </a:blipFill>
            </p:spPr>
            <p:txBody>
              <a:bodyPr/>
              <a:lstStyle/>
              <a:p>
                <a:r>
                  <a:rPr lang="en-US">
                    <a:noFill/>
                  </a:rPr>
                  <a:t> </a:t>
                </a:r>
              </a:p>
            </p:txBody>
          </p:sp>
        </mc:Fallback>
      </mc:AlternateContent>
      <p:graphicFrame>
        <p:nvGraphicFramePr>
          <p:cNvPr id="14" name="Chart 13">
            <a:extLst>
              <a:ext uri="{FF2B5EF4-FFF2-40B4-BE49-F238E27FC236}">
                <a16:creationId xmlns:a16="http://schemas.microsoft.com/office/drawing/2014/main" id="{EDCE4B83-8A4E-466F-8039-9D18AFE4101A}"/>
              </a:ext>
            </a:extLst>
          </p:cNvPr>
          <p:cNvGraphicFramePr>
            <a:graphicFrameLocks/>
          </p:cNvGraphicFramePr>
          <p:nvPr>
            <p:extLst>
              <p:ext uri="{D42A27DB-BD31-4B8C-83A1-F6EECF244321}">
                <p14:modId xmlns:p14="http://schemas.microsoft.com/office/powerpoint/2010/main" val="4041530003"/>
              </p:ext>
            </p:extLst>
          </p:nvPr>
        </p:nvGraphicFramePr>
        <p:xfrm>
          <a:off x="2659224" y="3429000"/>
          <a:ext cx="6268015" cy="3310117"/>
        </p:xfrm>
        <a:graphic>
          <a:graphicData uri="http://schemas.openxmlformats.org/drawingml/2006/chart">
            <c:chart xmlns:c="http://schemas.openxmlformats.org/drawingml/2006/chart" xmlns:r="http://schemas.openxmlformats.org/officeDocument/2006/relationships" r:id="rId5"/>
          </a:graphicData>
        </a:graphic>
      </p:graphicFrame>
      <p:grpSp>
        <p:nvGrpSpPr>
          <p:cNvPr id="3" name="Group 2">
            <a:extLst>
              <a:ext uri="{FF2B5EF4-FFF2-40B4-BE49-F238E27FC236}">
                <a16:creationId xmlns:a16="http://schemas.microsoft.com/office/drawing/2014/main" id="{B0820483-9B27-4BB9-B724-93CD6BAA8421}"/>
              </a:ext>
            </a:extLst>
          </p:cNvPr>
          <p:cNvGrpSpPr/>
          <p:nvPr/>
        </p:nvGrpSpPr>
        <p:grpSpPr>
          <a:xfrm>
            <a:off x="466248" y="3732246"/>
            <a:ext cx="2057400" cy="2712499"/>
            <a:chOff x="6857373" y="743613"/>
            <a:chExt cx="1753168" cy="2423914"/>
          </a:xfrm>
        </p:grpSpPr>
        <p:sp>
          <p:nvSpPr>
            <p:cNvPr id="13" name="TextBox 12">
              <a:extLst>
                <a:ext uri="{FF2B5EF4-FFF2-40B4-BE49-F238E27FC236}">
                  <a16:creationId xmlns:a16="http://schemas.microsoft.com/office/drawing/2014/main" id="{79AFFF60-F2D1-4E05-82BB-5718851DBE32}"/>
                </a:ext>
              </a:extLst>
            </p:cNvPr>
            <p:cNvSpPr txBox="1"/>
            <p:nvPr/>
          </p:nvSpPr>
          <p:spPr>
            <a:xfrm>
              <a:off x="6964238" y="2705862"/>
              <a:ext cx="1492525" cy="461665"/>
            </a:xfrm>
            <a:prstGeom prst="rect">
              <a:avLst/>
            </a:prstGeom>
            <a:solidFill>
              <a:schemeClr val="accent1">
                <a:lumMod val="20000"/>
                <a:lumOff val="80000"/>
              </a:schemeClr>
            </a:solidFill>
          </p:spPr>
          <p:txBody>
            <a:bodyPr wrap="square" rtlCol="0">
              <a:spAutoFit/>
            </a:bodyPr>
            <a:lstStyle/>
            <a:p>
              <a:pPr algn="ctr"/>
              <a:r>
                <a:rPr lang="en-US" sz="2400" dirty="0">
                  <a:latin typeface="+mn-lt"/>
                </a:rPr>
                <a:t>Load cell</a:t>
              </a:r>
            </a:p>
          </p:txBody>
        </p:sp>
        <p:pic>
          <p:nvPicPr>
            <p:cNvPr id="15" name="Picture 14">
              <a:extLst>
                <a:ext uri="{FF2B5EF4-FFF2-40B4-BE49-F238E27FC236}">
                  <a16:creationId xmlns:a16="http://schemas.microsoft.com/office/drawing/2014/main" id="{80184601-E06D-4F08-BA94-84E83484253B}"/>
                </a:ext>
              </a:extLst>
            </p:cNvPr>
            <p:cNvPicPr>
              <a:picLocks noChangeAspect="1"/>
            </p:cNvPicPr>
            <p:nvPr/>
          </p:nvPicPr>
          <p:blipFill rotWithShape="1">
            <a:blip r:embed="rId3"/>
            <a:srcRect l="51488" t="19737" r="28195" b="50454"/>
            <a:stretch/>
          </p:blipFill>
          <p:spPr>
            <a:xfrm>
              <a:off x="6857373" y="743613"/>
              <a:ext cx="1753168" cy="1929154"/>
            </a:xfrm>
            <a:prstGeom prst="rect">
              <a:avLst/>
            </a:prstGeom>
          </p:spPr>
        </p:pic>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D948D4C-8D52-430E-9A24-0251D29351DA}"/>
                  </a:ext>
                </a:extLst>
              </p:cNvPr>
              <p:cNvSpPr txBox="1"/>
              <p:nvPr/>
            </p:nvSpPr>
            <p:spPr>
              <a:xfrm>
                <a:off x="3916692" y="2694459"/>
                <a:ext cx="4396716" cy="739241"/>
              </a:xfrm>
              <a:prstGeom prst="rect">
                <a:avLst/>
              </a:prstGeom>
              <a:solidFill>
                <a:schemeClr val="accent2">
                  <a:lumMod val="20000"/>
                  <a:lumOff val="80000"/>
                </a:schemeClr>
              </a:solidFill>
              <a:ln>
                <a:solidFill>
                  <a:schemeClr val="accent2">
                    <a:lumMod val="50000"/>
                  </a:schemeClr>
                </a:solidFill>
              </a:ln>
            </p:spPr>
            <p:txBody>
              <a:bodyPr wrap="square" rtlCol="0">
                <a:spAutoFit/>
              </a:bodyPr>
              <a:lstStyle/>
              <a:p>
                <a:pPr algn="ctr"/>
                <a:r>
                  <a:rPr lang="en-US" sz="2400" b="0" dirty="0">
                    <a:solidFill>
                      <a:schemeClr val="tx1">
                        <a:lumMod val="95000"/>
                        <a:lumOff val="5000"/>
                      </a:schemeClr>
                    </a:solidFill>
                    <a:latin typeface="+mn-lt"/>
                    <a:ea typeface="Cambria Math" panose="02040503050406030204" pitchFamily="18" charset="0"/>
                  </a:rPr>
                  <a:t>Young’s modulus  </a:t>
                </a:r>
                <a14:m>
                  <m:oMath xmlns:m="http://schemas.openxmlformats.org/officeDocument/2006/math">
                    <m:r>
                      <m:rPr>
                        <m:sty m:val="p"/>
                      </m:rPr>
                      <a:rPr lang="el-GR" sz="2400" b="0" i="1" smtClean="0">
                        <a:solidFill>
                          <a:schemeClr val="tx1">
                            <a:lumMod val="95000"/>
                            <a:lumOff val="5000"/>
                          </a:schemeClr>
                        </a:solidFill>
                        <a:latin typeface="Cambria Math" panose="02040503050406030204" pitchFamily="18" charset="0"/>
                        <a:ea typeface="Cambria Math" panose="02040503050406030204" pitchFamily="18" charset="0"/>
                      </a:rPr>
                      <m:t>Ε</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2400"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2400" i="1">
                            <a:solidFill>
                              <a:schemeClr val="tx1">
                                <a:lumMod val="95000"/>
                                <a:lumOff val="5000"/>
                              </a:schemeClr>
                            </a:solidFill>
                            <a:latin typeface="Cambria Math" panose="02040503050406030204" pitchFamily="18" charset="0"/>
                            <a:ea typeface="Cambria Math" panose="02040503050406030204" pitchFamily="18" charset="0"/>
                          </a:rPr>
                          <m:t>𝜎</m:t>
                        </m:r>
                      </m:num>
                      <m:den>
                        <m:r>
                          <a:rPr lang="en-US" sz="2400" i="1" smtClean="0">
                            <a:solidFill>
                              <a:schemeClr val="tx1">
                                <a:lumMod val="95000"/>
                                <a:lumOff val="5000"/>
                              </a:schemeClr>
                            </a:solidFill>
                            <a:latin typeface="Cambria Math" panose="02040503050406030204" pitchFamily="18" charset="0"/>
                            <a:ea typeface="Cambria Math" panose="02040503050406030204" pitchFamily="18" charset="0"/>
                          </a:rPr>
                          <m:t>𝜀</m:t>
                        </m:r>
                      </m:den>
                    </m:f>
                    <m:r>
                      <a:rPr lang="en-US" sz="2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2400" i="1">
                            <a:solidFill>
                              <a:schemeClr val="tx1">
                                <a:lumMod val="95000"/>
                                <a:lumOff val="5000"/>
                              </a:schemeClr>
                            </a:solidFill>
                            <a:latin typeface="Cambria Math" panose="02040503050406030204" pitchFamily="18" charset="0"/>
                            <a:ea typeface="Cambria Math" panose="02040503050406030204" pitchFamily="18" charset="0"/>
                          </a:rPr>
                        </m:ctrlPr>
                      </m:fPr>
                      <m:num>
                        <m:f>
                          <m:fPr>
                            <m:type m:val="skw"/>
                            <m:ctrlPr>
                              <a:rPr lang="en-US" sz="2400"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𝐹</m:t>
                            </m:r>
                          </m:num>
                          <m:den>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𝐴</m:t>
                            </m:r>
                          </m:den>
                        </m:f>
                      </m:num>
                      <m:den>
                        <m:f>
                          <m:fPr>
                            <m:type m:val="skw"/>
                            <m:ctrlPr>
                              <a:rPr lang="en-US" sz="2400" i="1" smtClean="0">
                                <a:solidFill>
                                  <a:schemeClr val="tx1">
                                    <a:lumMod val="95000"/>
                                    <a:lumOff val="5000"/>
                                  </a:schemeClr>
                                </a:solidFill>
                                <a:latin typeface="Cambria Math" panose="02040503050406030204" pitchFamily="18" charset="0"/>
                                <a:ea typeface="Cambria Math" panose="02040503050406030204" pitchFamily="18" charset="0"/>
                              </a:rPr>
                            </m:ctrlPr>
                          </m:fPr>
                          <m:num>
                            <m:r>
                              <m:rPr>
                                <m:sty m:val="p"/>
                              </m:rPr>
                              <a:rPr lang="el-GR" sz="2400" i="1" smtClean="0">
                                <a:solidFill>
                                  <a:schemeClr val="tx1">
                                    <a:lumMod val="95000"/>
                                    <a:lumOff val="5000"/>
                                  </a:schemeClr>
                                </a:solidFill>
                                <a:latin typeface="Cambria Math" panose="02040503050406030204" pitchFamily="18" charset="0"/>
                                <a:ea typeface="Cambria Math" panose="02040503050406030204" pitchFamily="18" charset="0"/>
                              </a:rPr>
                              <m:t>Δ</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𝐿</m:t>
                            </m:r>
                          </m:num>
                          <m:den>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𝐿</m:t>
                            </m:r>
                          </m:den>
                        </m:f>
                      </m:den>
                    </m:f>
                  </m:oMath>
                </a14:m>
                <a:endParaRPr lang="en-US" sz="2400" dirty="0"/>
              </a:p>
            </p:txBody>
          </p:sp>
        </mc:Choice>
        <mc:Fallback xmlns="">
          <p:sp>
            <p:nvSpPr>
              <p:cNvPr id="16" name="TextBox 15">
                <a:extLst>
                  <a:ext uri="{FF2B5EF4-FFF2-40B4-BE49-F238E27FC236}">
                    <a16:creationId xmlns:a16="http://schemas.microsoft.com/office/drawing/2014/main" id="{0D948D4C-8D52-430E-9A24-0251D29351DA}"/>
                  </a:ext>
                </a:extLst>
              </p:cNvPr>
              <p:cNvSpPr txBox="1">
                <a:spLocks noRot="1" noChangeAspect="1" noMove="1" noResize="1" noEditPoints="1" noAdjustHandles="1" noChangeArrowheads="1" noChangeShapeType="1" noTextEdit="1"/>
              </p:cNvSpPr>
              <p:nvPr/>
            </p:nvSpPr>
            <p:spPr>
              <a:xfrm>
                <a:off x="3916692" y="2694459"/>
                <a:ext cx="4396716" cy="739241"/>
              </a:xfrm>
              <a:prstGeom prst="rect">
                <a:avLst/>
              </a:prstGeom>
              <a:blipFill>
                <a:blip r:embed="rId6"/>
                <a:stretch>
                  <a:fillRect/>
                </a:stretch>
              </a:blipFill>
              <a:ln>
                <a:solidFill>
                  <a:schemeClr val="accent2">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5710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Graphic spid="14" grpId="0">
        <p:bldAsOne/>
      </p:bldGraphic>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CB42-A0AE-4CE7-BD21-0208E68C0483}"/>
              </a:ext>
            </a:extLst>
          </p:cNvPr>
          <p:cNvSpPr>
            <a:spLocks noGrp="1"/>
          </p:cNvSpPr>
          <p:nvPr>
            <p:ph type="title"/>
          </p:nvPr>
        </p:nvSpPr>
        <p:spPr/>
        <p:txBody>
          <a:bodyPr/>
          <a:lstStyle/>
          <a:p>
            <a:r>
              <a:rPr lang="en-US" dirty="0"/>
              <a:t>Strain gauge</a:t>
            </a:r>
          </a:p>
        </p:txBody>
      </p:sp>
      <p:sp>
        <p:nvSpPr>
          <p:cNvPr id="4" name="Date Placeholder 3">
            <a:extLst>
              <a:ext uri="{FF2B5EF4-FFF2-40B4-BE49-F238E27FC236}">
                <a16:creationId xmlns:a16="http://schemas.microsoft.com/office/drawing/2014/main" id="{AB199CFD-AD5E-483C-AE62-BDB45FE5777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DBB509B8-B0D3-4729-B044-FB4B1652EF56}"/>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65E200FF-8283-466F-93CF-08822339623F}"/>
              </a:ext>
            </a:extLst>
          </p:cNvPr>
          <p:cNvSpPr>
            <a:spLocks noGrp="1"/>
          </p:cNvSpPr>
          <p:nvPr>
            <p:ph type="sldNum" sz="quarter" idx="12"/>
          </p:nvPr>
        </p:nvSpPr>
        <p:spPr/>
        <p:txBody>
          <a:bodyPr/>
          <a:lstStyle/>
          <a:p>
            <a:fld id="{ABF20D17-0043-4445-9B8B-9F103D2306E2}" type="slidenum">
              <a:rPr lang="en-IN" smtClean="0"/>
              <a:pPr/>
              <a:t>55</a:t>
            </a:fld>
            <a:endParaRPr lang="en-IN" dirty="0"/>
          </a:p>
        </p:txBody>
      </p:sp>
      <p:sp>
        <p:nvSpPr>
          <p:cNvPr id="7" name="TextBox 6">
            <a:extLst>
              <a:ext uri="{FF2B5EF4-FFF2-40B4-BE49-F238E27FC236}">
                <a16:creationId xmlns:a16="http://schemas.microsoft.com/office/drawing/2014/main" id="{07DD48C3-BE95-4822-946E-6CBC88410674}"/>
              </a:ext>
            </a:extLst>
          </p:cNvPr>
          <p:cNvSpPr txBox="1"/>
          <p:nvPr/>
        </p:nvSpPr>
        <p:spPr>
          <a:xfrm>
            <a:off x="421407" y="959863"/>
            <a:ext cx="8301184"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Senses material contraction and elongation in terms of resistance</a:t>
            </a:r>
          </a:p>
          <a:p>
            <a:pPr algn="ctr"/>
            <a:r>
              <a:rPr lang="en-US" sz="2400" dirty="0">
                <a:latin typeface="+mn-lt"/>
              </a:rPr>
              <a:t>when material is influenced by an external force</a:t>
            </a:r>
          </a:p>
        </p:txBody>
      </p:sp>
      <p:pic>
        <p:nvPicPr>
          <p:cNvPr id="12" name="Picture 11">
            <a:extLst>
              <a:ext uri="{FF2B5EF4-FFF2-40B4-BE49-F238E27FC236}">
                <a16:creationId xmlns:a16="http://schemas.microsoft.com/office/drawing/2014/main" id="{2C25B0C9-B8B4-46AA-9CFD-7C2CF1C0C570}"/>
              </a:ext>
            </a:extLst>
          </p:cNvPr>
          <p:cNvPicPr>
            <a:picLocks noChangeAspect="1"/>
          </p:cNvPicPr>
          <p:nvPr/>
        </p:nvPicPr>
        <p:blipFill rotWithShape="1">
          <a:blip r:embed="rId3"/>
          <a:srcRect l="30807" t="22449" r="25867" b="29244"/>
          <a:stretch/>
        </p:blipFill>
        <p:spPr>
          <a:xfrm>
            <a:off x="418107" y="1899417"/>
            <a:ext cx="1249276" cy="1959261"/>
          </a:xfrm>
          <a:prstGeom prst="rect">
            <a:avLst/>
          </a:prstGeom>
        </p:spPr>
      </p:pic>
      <p:sp>
        <p:nvSpPr>
          <p:cNvPr id="146" name="TextBox 145">
            <a:extLst>
              <a:ext uri="{FF2B5EF4-FFF2-40B4-BE49-F238E27FC236}">
                <a16:creationId xmlns:a16="http://schemas.microsoft.com/office/drawing/2014/main" id="{3EDCEF6C-15DE-4916-8962-7D01E483AC71}"/>
              </a:ext>
            </a:extLst>
          </p:cNvPr>
          <p:cNvSpPr txBox="1"/>
          <p:nvPr/>
        </p:nvSpPr>
        <p:spPr>
          <a:xfrm>
            <a:off x="2124472" y="3895621"/>
            <a:ext cx="1862562"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Triaxial strain gauge</a:t>
            </a:r>
          </a:p>
        </p:txBody>
      </p:sp>
      <p:grpSp>
        <p:nvGrpSpPr>
          <p:cNvPr id="271" name="Group 270">
            <a:extLst>
              <a:ext uri="{FF2B5EF4-FFF2-40B4-BE49-F238E27FC236}">
                <a16:creationId xmlns:a16="http://schemas.microsoft.com/office/drawing/2014/main" id="{B745FB34-BF30-411C-9FB7-361395B9792E}"/>
              </a:ext>
            </a:extLst>
          </p:cNvPr>
          <p:cNvGrpSpPr/>
          <p:nvPr/>
        </p:nvGrpSpPr>
        <p:grpSpPr>
          <a:xfrm>
            <a:off x="2090873" y="1871528"/>
            <a:ext cx="2036670" cy="1930979"/>
            <a:chOff x="488973" y="3965177"/>
            <a:chExt cx="2036670" cy="1930979"/>
          </a:xfrm>
        </p:grpSpPr>
        <p:sp>
          <p:nvSpPr>
            <p:cNvPr id="17" name="Oval 16">
              <a:extLst>
                <a:ext uri="{FF2B5EF4-FFF2-40B4-BE49-F238E27FC236}">
                  <a16:creationId xmlns:a16="http://schemas.microsoft.com/office/drawing/2014/main" id="{FEDA90A4-F3A2-496E-B7DE-31583778FAC0}"/>
                </a:ext>
              </a:extLst>
            </p:cNvPr>
            <p:cNvSpPr/>
            <p:nvPr/>
          </p:nvSpPr>
          <p:spPr>
            <a:xfrm>
              <a:off x="488973" y="4268629"/>
              <a:ext cx="1649795" cy="162752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23A4CD85-DFC2-48E0-9D79-8DE651568D7D}"/>
                </a:ext>
              </a:extLst>
            </p:cNvPr>
            <p:cNvCxnSpPr>
              <a:cxnSpLocks/>
            </p:cNvCxnSpPr>
            <p:nvPr/>
          </p:nvCxnSpPr>
          <p:spPr>
            <a:xfrm>
              <a:off x="1044643" y="3965177"/>
              <a:ext cx="15527" cy="1456774"/>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D8FC14D-F8D4-4263-9F61-12C1B4298773}"/>
                </a:ext>
              </a:extLst>
            </p:cNvPr>
            <p:cNvCxnSpPr>
              <a:cxnSpLocks/>
            </p:cNvCxnSpPr>
            <p:nvPr/>
          </p:nvCxnSpPr>
          <p:spPr>
            <a:xfrm flipH="1">
              <a:off x="1084081" y="5372710"/>
              <a:ext cx="1441562" cy="0"/>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8FD4091-2D38-4246-8F8B-AED40CFC7EA7}"/>
                </a:ext>
              </a:extLst>
            </p:cNvPr>
            <p:cNvCxnSpPr>
              <a:cxnSpLocks/>
            </p:cNvCxnSpPr>
            <p:nvPr/>
          </p:nvCxnSpPr>
          <p:spPr>
            <a:xfrm flipH="1">
              <a:off x="776715" y="4182291"/>
              <a:ext cx="1481528" cy="1458938"/>
            </a:xfrm>
            <a:prstGeom prst="line">
              <a:avLst/>
            </a:prstGeom>
            <a:ln w="3175"/>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CC6EB66B-840F-4C65-97B2-BCC604752416}"/>
                </a:ext>
              </a:extLst>
            </p:cNvPr>
            <p:cNvGrpSpPr/>
            <p:nvPr/>
          </p:nvGrpSpPr>
          <p:grpSpPr>
            <a:xfrm rot="5400000">
              <a:off x="1151150" y="4734579"/>
              <a:ext cx="316450" cy="1262779"/>
              <a:chOff x="729509" y="3802380"/>
              <a:chExt cx="316450" cy="1262779"/>
            </a:xfrm>
          </p:grpSpPr>
          <p:sp>
            <p:nvSpPr>
              <p:cNvPr id="187" name="Rectangle 186">
                <a:extLst>
                  <a:ext uri="{FF2B5EF4-FFF2-40B4-BE49-F238E27FC236}">
                    <a16:creationId xmlns:a16="http://schemas.microsoft.com/office/drawing/2014/main" id="{541685A4-09A2-41F8-A03C-F52F97FAA2B7}"/>
                  </a:ext>
                </a:extLst>
              </p:cNvPr>
              <p:cNvSpPr/>
              <p:nvPr/>
            </p:nvSpPr>
            <p:spPr>
              <a:xfrm rot="16200000">
                <a:off x="509844" y="4529045"/>
                <a:ext cx="755779" cy="31645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028EDBF1-0104-4A0D-A41C-594AF42E85CE}"/>
                  </a:ext>
                </a:extLst>
              </p:cNvPr>
              <p:cNvCxnSpPr/>
              <p:nvPr/>
            </p:nvCxnSpPr>
            <p:spPr>
              <a:xfrm>
                <a:off x="788670" y="4419600"/>
                <a:ext cx="0" cy="5695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6ECF8E-AE07-48E6-B3D8-19DA1026BE9C}"/>
                  </a:ext>
                </a:extLst>
              </p:cNvPr>
              <p:cNvCxnSpPr>
                <a:cxnSpLocks/>
              </p:cNvCxnSpPr>
              <p:nvPr/>
            </p:nvCxnSpPr>
            <p:spPr>
              <a:xfrm>
                <a:off x="828542" y="4545099"/>
                <a:ext cx="3943" cy="4440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C204CD4-014E-4F80-9701-7F8A08BDD9ED}"/>
                  </a:ext>
                </a:extLst>
              </p:cNvPr>
              <p:cNvCxnSpPr>
                <a:cxnSpLocks/>
              </p:cNvCxnSpPr>
              <p:nvPr/>
            </p:nvCxnSpPr>
            <p:spPr>
              <a:xfrm>
                <a:off x="870586" y="4545099"/>
                <a:ext cx="1904" cy="4440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375DEA7D-3C0A-486E-AC3E-81465B31B8CB}"/>
                  </a:ext>
                </a:extLst>
              </p:cNvPr>
              <p:cNvCxnSpPr>
                <a:cxnSpLocks/>
              </p:cNvCxnSpPr>
              <p:nvPr/>
            </p:nvCxnSpPr>
            <p:spPr>
              <a:xfrm>
                <a:off x="914390" y="4545099"/>
                <a:ext cx="10" cy="4440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8F0C94E-02A9-4620-8DAE-F5337A6992FA}"/>
                  </a:ext>
                </a:extLst>
              </p:cNvPr>
              <p:cNvCxnSpPr>
                <a:cxnSpLocks/>
              </p:cNvCxnSpPr>
              <p:nvPr/>
            </p:nvCxnSpPr>
            <p:spPr>
              <a:xfrm>
                <a:off x="956310" y="4545099"/>
                <a:ext cx="0" cy="4498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32783C4-1939-4939-ACF1-1E3EB403EE11}"/>
                  </a:ext>
                </a:extLst>
              </p:cNvPr>
              <p:cNvCxnSpPr/>
              <p:nvPr/>
            </p:nvCxnSpPr>
            <p:spPr>
              <a:xfrm>
                <a:off x="998220" y="4425313"/>
                <a:ext cx="0" cy="5695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4" name="Moon 193">
                <a:extLst>
                  <a:ext uri="{FF2B5EF4-FFF2-40B4-BE49-F238E27FC236}">
                    <a16:creationId xmlns:a16="http://schemas.microsoft.com/office/drawing/2014/main" id="{6B036A8D-3115-4735-B955-2A114F02505B}"/>
                  </a:ext>
                </a:extLst>
              </p:cNvPr>
              <p:cNvSpPr/>
              <p:nvPr/>
            </p:nvSpPr>
            <p:spPr>
              <a:xfrm rot="16200000">
                <a:off x="765677" y="4969954"/>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Moon 194">
                <a:extLst>
                  <a:ext uri="{FF2B5EF4-FFF2-40B4-BE49-F238E27FC236}">
                    <a16:creationId xmlns:a16="http://schemas.microsoft.com/office/drawing/2014/main" id="{1A275C25-A843-42BF-B401-D72D0E5F3EB3}"/>
                  </a:ext>
                </a:extLst>
              </p:cNvPr>
              <p:cNvSpPr/>
              <p:nvPr/>
            </p:nvSpPr>
            <p:spPr>
              <a:xfrm rot="5400000">
                <a:off x="805179" y="452387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Moon 195">
                <a:extLst>
                  <a:ext uri="{FF2B5EF4-FFF2-40B4-BE49-F238E27FC236}">
                    <a16:creationId xmlns:a16="http://schemas.microsoft.com/office/drawing/2014/main" id="{9CF4748D-2E13-4683-8EAF-2D9680C188A1}"/>
                  </a:ext>
                </a:extLst>
              </p:cNvPr>
              <p:cNvSpPr/>
              <p:nvPr/>
            </p:nvSpPr>
            <p:spPr>
              <a:xfrm rot="16200000">
                <a:off x="849128" y="496964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Moon 196">
                <a:extLst>
                  <a:ext uri="{FF2B5EF4-FFF2-40B4-BE49-F238E27FC236}">
                    <a16:creationId xmlns:a16="http://schemas.microsoft.com/office/drawing/2014/main" id="{A4F7EEAA-B73A-4BB9-B559-84314DA276B2}"/>
                  </a:ext>
                </a:extLst>
              </p:cNvPr>
              <p:cNvSpPr/>
              <p:nvPr/>
            </p:nvSpPr>
            <p:spPr>
              <a:xfrm rot="5400000">
                <a:off x="892932" y="452387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Moon 197">
                <a:extLst>
                  <a:ext uri="{FF2B5EF4-FFF2-40B4-BE49-F238E27FC236}">
                    <a16:creationId xmlns:a16="http://schemas.microsoft.com/office/drawing/2014/main" id="{FE937406-F40F-46B2-B4E5-090C779407F7}"/>
                  </a:ext>
                </a:extLst>
              </p:cNvPr>
              <p:cNvSpPr/>
              <p:nvPr/>
            </p:nvSpPr>
            <p:spPr>
              <a:xfrm rot="16200000">
                <a:off x="934976" y="496964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peech Bubble: Rectangle 198">
                <a:extLst>
                  <a:ext uri="{FF2B5EF4-FFF2-40B4-BE49-F238E27FC236}">
                    <a16:creationId xmlns:a16="http://schemas.microsoft.com/office/drawing/2014/main" id="{DB1301A0-15F0-44B4-8D04-DE28268012F9}"/>
                  </a:ext>
                </a:extLst>
              </p:cNvPr>
              <p:cNvSpPr/>
              <p:nvPr/>
            </p:nvSpPr>
            <p:spPr>
              <a:xfrm>
                <a:off x="778580" y="4391007"/>
                <a:ext cx="46152" cy="45719"/>
              </a:xfrm>
              <a:prstGeom prst="wedgeRectCallout">
                <a:avLst>
                  <a:gd name="adj1" fmla="val -23731"/>
                  <a:gd name="adj2" fmla="val 9545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Speech Bubble: Rectangle 199">
                <a:extLst>
                  <a:ext uri="{FF2B5EF4-FFF2-40B4-BE49-F238E27FC236}">
                    <a16:creationId xmlns:a16="http://schemas.microsoft.com/office/drawing/2014/main" id="{337732BB-D753-4DA1-A3E6-79B9362B1361}"/>
                  </a:ext>
                </a:extLst>
              </p:cNvPr>
              <p:cNvSpPr/>
              <p:nvPr/>
            </p:nvSpPr>
            <p:spPr>
              <a:xfrm>
                <a:off x="962025" y="4394918"/>
                <a:ext cx="46152" cy="45719"/>
              </a:xfrm>
              <a:prstGeom prst="wedgeRectCallout">
                <a:avLst>
                  <a:gd name="adj1" fmla="val 21674"/>
                  <a:gd name="adj2" fmla="val 9128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1" name="Straight Connector 200">
                <a:extLst>
                  <a:ext uri="{FF2B5EF4-FFF2-40B4-BE49-F238E27FC236}">
                    <a16:creationId xmlns:a16="http://schemas.microsoft.com/office/drawing/2014/main" id="{8FCF237B-79C0-4E10-85BE-B28DBF9B93E1}"/>
                  </a:ext>
                </a:extLst>
              </p:cNvPr>
              <p:cNvCxnSpPr>
                <a:cxnSpLocks/>
              </p:cNvCxnSpPr>
              <p:nvPr/>
            </p:nvCxnSpPr>
            <p:spPr>
              <a:xfrm>
                <a:off x="788537" y="3815715"/>
                <a:ext cx="0" cy="6210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4EF1108-1B5B-4863-8A5C-C31A7C3232CA}"/>
                  </a:ext>
                </a:extLst>
              </p:cNvPr>
              <p:cNvCxnSpPr>
                <a:cxnSpLocks/>
              </p:cNvCxnSpPr>
              <p:nvPr/>
            </p:nvCxnSpPr>
            <p:spPr>
              <a:xfrm>
                <a:off x="996305" y="3802380"/>
                <a:ext cx="0" cy="6114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7" name="Group 236">
              <a:extLst>
                <a:ext uri="{FF2B5EF4-FFF2-40B4-BE49-F238E27FC236}">
                  <a16:creationId xmlns:a16="http://schemas.microsoft.com/office/drawing/2014/main" id="{73FB227D-5661-4839-98E5-128613DE9560}"/>
                </a:ext>
              </a:extLst>
            </p:cNvPr>
            <p:cNvGrpSpPr/>
            <p:nvPr/>
          </p:nvGrpSpPr>
          <p:grpSpPr>
            <a:xfrm>
              <a:off x="888767" y="4473708"/>
              <a:ext cx="316450" cy="1262779"/>
              <a:chOff x="729509" y="3802380"/>
              <a:chExt cx="316450" cy="1262779"/>
            </a:xfrm>
          </p:grpSpPr>
          <p:sp>
            <p:nvSpPr>
              <p:cNvPr id="238" name="Rectangle 237">
                <a:extLst>
                  <a:ext uri="{FF2B5EF4-FFF2-40B4-BE49-F238E27FC236}">
                    <a16:creationId xmlns:a16="http://schemas.microsoft.com/office/drawing/2014/main" id="{6DB26A90-9524-4BFD-8EB8-3B540347C756}"/>
                  </a:ext>
                </a:extLst>
              </p:cNvPr>
              <p:cNvSpPr/>
              <p:nvPr/>
            </p:nvSpPr>
            <p:spPr>
              <a:xfrm rot="16200000">
                <a:off x="509844" y="4529045"/>
                <a:ext cx="755779" cy="31645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9" name="Straight Connector 238">
                <a:extLst>
                  <a:ext uri="{FF2B5EF4-FFF2-40B4-BE49-F238E27FC236}">
                    <a16:creationId xmlns:a16="http://schemas.microsoft.com/office/drawing/2014/main" id="{C14790AF-664C-4A8E-9EB5-B92B7B702031}"/>
                  </a:ext>
                </a:extLst>
              </p:cNvPr>
              <p:cNvCxnSpPr/>
              <p:nvPr/>
            </p:nvCxnSpPr>
            <p:spPr>
              <a:xfrm>
                <a:off x="788670" y="4419600"/>
                <a:ext cx="0" cy="5695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3811CD2-AD8D-4B6D-B3C1-3EE3358D8070}"/>
                  </a:ext>
                </a:extLst>
              </p:cNvPr>
              <p:cNvCxnSpPr>
                <a:cxnSpLocks/>
              </p:cNvCxnSpPr>
              <p:nvPr/>
            </p:nvCxnSpPr>
            <p:spPr>
              <a:xfrm>
                <a:off x="828542" y="4545099"/>
                <a:ext cx="3943" cy="4440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DBEC38B-F8FB-494C-A819-B678CEBD3312}"/>
                  </a:ext>
                </a:extLst>
              </p:cNvPr>
              <p:cNvCxnSpPr>
                <a:cxnSpLocks/>
              </p:cNvCxnSpPr>
              <p:nvPr/>
            </p:nvCxnSpPr>
            <p:spPr>
              <a:xfrm>
                <a:off x="870586" y="4545099"/>
                <a:ext cx="1904" cy="4440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2CCCAD5-5040-48AD-A6DA-52755DE3204B}"/>
                  </a:ext>
                </a:extLst>
              </p:cNvPr>
              <p:cNvCxnSpPr>
                <a:cxnSpLocks/>
              </p:cNvCxnSpPr>
              <p:nvPr/>
            </p:nvCxnSpPr>
            <p:spPr>
              <a:xfrm>
                <a:off x="914390" y="4545099"/>
                <a:ext cx="10" cy="4440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CEA5E988-B4B0-4194-AFFF-D1A980C86A15}"/>
                  </a:ext>
                </a:extLst>
              </p:cNvPr>
              <p:cNvCxnSpPr>
                <a:cxnSpLocks/>
              </p:cNvCxnSpPr>
              <p:nvPr/>
            </p:nvCxnSpPr>
            <p:spPr>
              <a:xfrm>
                <a:off x="956310" y="4545099"/>
                <a:ext cx="0" cy="4498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52AFFB3-6671-481B-87E0-52890AD46458}"/>
                  </a:ext>
                </a:extLst>
              </p:cNvPr>
              <p:cNvCxnSpPr/>
              <p:nvPr/>
            </p:nvCxnSpPr>
            <p:spPr>
              <a:xfrm>
                <a:off x="998220" y="4425313"/>
                <a:ext cx="0" cy="5695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5" name="Moon 244">
                <a:extLst>
                  <a:ext uri="{FF2B5EF4-FFF2-40B4-BE49-F238E27FC236}">
                    <a16:creationId xmlns:a16="http://schemas.microsoft.com/office/drawing/2014/main" id="{6BABBC65-E19F-406C-A4DC-CC9C44728279}"/>
                  </a:ext>
                </a:extLst>
              </p:cNvPr>
              <p:cNvSpPr/>
              <p:nvPr/>
            </p:nvSpPr>
            <p:spPr>
              <a:xfrm rot="16200000">
                <a:off x="768984" y="496964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Moon 245">
                <a:extLst>
                  <a:ext uri="{FF2B5EF4-FFF2-40B4-BE49-F238E27FC236}">
                    <a16:creationId xmlns:a16="http://schemas.microsoft.com/office/drawing/2014/main" id="{84C2F9E4-7A8B-49B1-9E71-AB9ABE94775D}"/>
                  </a:ext>
                </a:extLst>
              </p:cNvPr>
              <p:cNvSpPr/>
              <p:nvPr/>
            </p:nvSpPr>
            <p:spPr>
              <a:xfrm rot="5400000">
                <a:off x="805179" y="452387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Moon 246">
                <a:extLst>
                  <a:ext uri="{FF2B5EF4-FFF2-40B4-BE49-F238E27FC236}">
                    <a16:creationId xmlns:a16="http://schemas.microsoft.com/office/drawing/2014/main" id="{0F43E63E-2165-4229-A180-40D8676D8FAF}"/>
                  </a:ext>
                </a:extLst>
              </p:cNvPr>
              <p:cNvSpPr/>
              <p:nvPr/>
            </p:nvSpPr>
            <p:spPr>
              <a:xfrm rot="16200000">
                <a:off x="849128" y="496964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Moon 247">
                <a:extLst>
                  <a:ext uri="{FF2B5EF4-FFF2-40B4-BE49-F238E27FC236}">
                    <a16:creationId xmlns:a16="http://schemas.microsoft.com/office/drawing/2014/main" id="{7CC1F9F9-9A9D-4AD7-AD70-148DA61BDF3A}"/>
                  </a:ext>
                </a:extLst>
              </p:cNvPr>
              <p:cNvSpPr/>
              <p:nvPr/>
            </p:nvSpPr>
            <p:spPr>
              <a:xfrm rot="5400000">
                <a:off x="892932" y="452387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Moon 248">
                <a:extLst>
                  <a:ext uri="{FF2B5EF4-FFF2-40B4-BE49-F238E27FC236}">
                    <a16:creationId xmlns:a16="http://schemas.microsoft.com/office/drawing/2014/main" id="{981915D8-6290-4433-9D98-254D5DAAD926}"/>
                  </a:ext>
                </a:extLst>
              </p:cNvPr>
              <p:cNvSpPr/>
              <p:nvPr/>
            </p:nvSpPr>
            <p:spPr>
              <a:xfrm rot="16200000">
                <a:off x="934976" y="496964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Speech Bubble: Rectangle 249">
                <a:extLst>
                  <a:ext uri="{FF2B5EF4-FFF2-40B4-BE49-F238E27FC236}">
                    <a16:creationId xmlns:a16="http://schemas.microsoft.com/office/drawing/2014/main" id="{33D31016-2437-4A34-8ACB-B6CA41C41844}"/>
                  </a:ext>
                </a:extLst>
              </p:cNvPr>
              <p:cNvSpPr/>
              <p:nvPr/>
            </p:nvSpPr>
            <p:spPr>
              <a:xfrm>
                <a:off x="778580" y="4391007"/>
                <a:ext cx="46152" cy="45719"/>
              </a:xfrm>
              <a:prstGeom prst="wedgeRectCallout">
                <a:avLst>
                  <a:gd name="adj1" fmla="val -23731"/>
                  <a:gd name="adj2" fmla="val 9545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Speech Bubble: Rectangle 250">
                <a:extLst>
                  <a:ext uri="{FF2B5EF4-FFF2-40B4-BE49-F238E27FC236}">
                    <a16:creationId xmlns:a16="http://schemas.microsoft.com/office/drawing/2014/main" id="{3DF70B66-82BA-48BC-AFF5-A7DDF931D62B}"/>
                  </a:ext>
                </a:extLst>
              </p:cNvPr>
              <p:cNvSpPr/>
              <p:nvPr/>
            </p:nvSpPr>
            <p:spPr>
              <a:xfrm>
                <a:off x="962025" y="4394918"/>
                <a:ext cx="46152" cy="45719"/>
              </a:xfrm>
              <a:prstGeom prst="wedgeRectCallout">
                <a:avLst>
                  <a:gd name="adj1" fmla="val 21674"/>
                  <a:gd name="adj2" fmla="val 9128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2" name="Straight Connector 251">
                <a:extLst>
                  <a:ext uri="{FF2B5EF4-FFF2-40B4-BE49-F238E27FC236}">
                    <a16:creationId xmlns:a16="http://schemas.microsoft.com/office/drawing/2014/main" id="{F106A0E4-8C7D-45F6-B0A6-978ED2164737}"/>
                  </a:ext>
                </a:extLst>
              </p:cNvPr>
              <p:cNvCxnSpPr>
                <a:cxnSpLocks/>
              </p:cNvCxnSpPr>
              <p:nvPr/>
            </p:nvCxnSpPr>
            <p:spPr>
              <a:xfrm>
                <a:off x="788537" y="3815715"/>
                <a:ext cx="0" cy="6210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39CEC1B-F565-45E7-BCB2-EE4E6D60ADA8}"/>
                  </a:ext>
                </a:extLst>
              </p:cNvPr>
              <p:cNvCxnSpPr>
                <a:cxnSpLocks/>
              </p:cNvCxnSpPr>
              <p:nvPr/>
            </p:nvCxnSpPr>
            <p:spPr>
              <a:xfrm>
                <a:off x="996305" y="3802380"/>
                <a:ext cx="0" cy="6114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80AE44A4-9821-4F0E-898A-55B149EBADDE}"/>
                </a:ext>
              </a:extLst>
            </p:cNvPr>
            <p:cNvGrpSpPr/>
            <p:nvPr/>
          </p:nvGrpSpPr>
          <p:grpSpPr>
            <a:xfrm rot="2714821">
              <a:off x="1077170" y="4554036"/>
              <a:ext cx="316450" cy="1262779"/>
              <a:chOff x="729509" y="3802380"/>
              <a:chExt cx="316450" cy="1262779"/>
            </a:xfrm>
          </p:grpSpPr>
          <p:sp>
            <p:nvSpPr>
              <p:cNvPr id="255" name="Rectangle 254">
                <a:extLst>
                  <a:ext uri="{FF2B5EF4-FFF2-40B4-BE49-F238E27FC236}">
                    <a16:creationId xmlns:a16="http://schemas.microsoft.com/office/drawing/2014/main" id="{E402F2BD-74F7-461C-BAD0-4CC9E77466D2}"/>
                  </a:ext>
                </a:extLst>
              </p:cNvPr>
              <p:cNvSpPr/>
              <p:nvPr/>
            </p:nvSpPr>
            <p:spPr>
              <a:xfrm rot="16200000">
                <a:off x="509844" y="4529045"/>
                <a:ext cx="755779" cy="31645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Straight Connector 255">
                <a:extLst>
                  <a:ext uri="{FF2B5EF4-FFF2-40B4-BE49-F238E27FC236}">
                    <a16:creationId xmlns:a16="http://schemas.microsoft.com/office/drawing/2014/main" id="{95766A58-6C13-4C80-8EFA-911861E2654B}"/>
                  </a:ext>
                </a:extLst>
              </p:cNvPr>
              <p:cNvCxnSpPr/>
              <p:nvPr/>
            </p:nvCxnSpPr>
            <p:spPr>
              <a:xfrm>
                <a:off x="788670" y="4419598"/>
                <a:ext cx="0" cy="5695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5442B17-682B-487A-810B-31D92248A681}"/>
                  </a:ext>
                </a:extLst>
              </p:cNvPr>
              <p:cNvCxnSpPr>
                <a:cxnSpLocks/>
              </p:cNvCxnSpPr>
              <p:nvPr/>
            </p:nvCxnSpPr>
            <p:spPr>
              <a:xfrm>
                <a:off x="828542" y="4545099"/>
                <a:ext cx="3943" cy="4440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C807F6D-2AA7-4821-A3C5-BB52D5E3F90B}"/>
                  </a:ext>
                </a:extLst>
              </p:cNvPr>
              <p:cNvCxnSpPr>
                <a:cxnSpLocks/>
              </p:cNvCxnSpPr>
              <p:nvPr/>
            </p:nvCxnSpPr>
            <p:spPr>
              <a:xfrm>
                <a:off x="870586" y="4545099"/>
                <a:ext cx="1904" cy="4440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A85ACD10-C53D-439A-BAEF-83930AD591B8}"/>
                  </a:ext>
                </a:extLst>
              </p:cNvPr>
              <p:cNvCxnSpPr>
                <a:cxnSpLocks/>
              </p:cNvCxnSpPr>
              <p:nvPr/>
            </p:nvCxnSpPr>
            <p:spPr>
              <a:xfrm>
                <a:off x="914390" y="4545099"/>
                <a:ext cx="10" cy="4440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17345FF1-F285-427A-845A-CDEA1AF220CF}"/>
                  </a:ext>
                </a:extLst>
              </p:cNvPr>
              <p:cNvCxnSpPr>
                <a:cxnSpLocks/>
              </p:cNvCxnSpPr>
              <p:nvPr/>
            </p:nvCxnSpPr>
            <p:spPr>
              <a:xfrm>
                <a:off x="956310" y="4545099"/>
                <a:ext cx="0" cy="4498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3B183A3-B06F-4ADB-8BEB-28935AD6ECCF}"/>
                  </a:ext>
                </a:extLst>
              </p:cNvPr>
              <p:cNvCxnSpPr/>
              <p:nvPr/>
            </p:nvCxnSpPr>
            <p:spPr>
              <a:xfrm>
                <a:off x="998220" y="4425313"/>
                <a:ext cx="0" cy="5695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2" name="Moon 261">
                <a:extLst>
                  <a:ext uri="{FF2B5EF4-FFF2-40B4-BE49-F238E27FC236}">
                    <a16:creationId xmlns:a16="http://schemas.microsoft.com/office/drawing/2014/main" id="{B1323DA1-FF02-4FF6-BEF2-963851C7BC3E}"/>
                  </a:ext>
                </a:extLst>
              </p:cNvPr>
              <p:cNvSpPr/>
              <p:nvPr/>
            </p:nvSpPr>
            <p:spPr>
              <a:xfrm rot="16200000">
                <a:off x="768984" y="496964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Moon 262">
                <a:extLst>
                  <a:ext uri="{FF2B5EF4-FFF2-40B4-BE49-F238E27FC236}">
                    <a16:creationId xmlns:a16="http://schemas.microsoft.com/office/drawing/2014/main" id="{D0BC27A2-D0E0-4A27-B818-EF0973C1812A}"/>
                  </a:ext>
                </a:extLst>
              </p:cNvPr>
              <p:cNvSpPr/>
              <p:nvPr/>
            </p:nvSpPr>
            <p:spPr>
              <a:xfrm rot="5400000">
                <a:off x="805179" y="452387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Moon 263">
                <a:extLst>
                  <a:ext uri="{FF2B5EF4-FFF2-40B4-BE49-F238E27FC236}">
                    <a16:creationId xmlns:a16="http://schemas.microsoft.com/office/drawing/2014/main" id="{725C1A61-A60F-4711-B31D-BB2581A6D664}"/>
                  </a:ext>
                </a:extLst>
              </p:cNvPr>
              <p:cNvSpPr/>
              <p:nvPr/>
            </p:nvSpPr>
            <p:spPr>
              <a:xfrm rot="16200000">
                <a:off x="849128" y="496964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Moon 264">
                <a:extLst>
                  <a:ext uri="{FF2B5EF4-FFF2-40B4-BE49-F238E27FC236}">
                    <a16:creationId xmlns:a16="http://schemas.microsoft.com/office/drawing/2014/main" id="{FA1CDBB2-9AF7-467E-942A-54198FC1A0BE}"/>
                  </a:ext>
                </a:extLst>
              </p:cNvPr>
              <p:cNvSpPr/>
              <p:nvPr/>
            </p:nvSpPr>
            <p:spPr>
              <a:xfrm rot="5400000">
                <a:off x="892932" y="452387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Moon 265">
                <a:extLst>
                  <a:ext uri="{FF2B5EF4-FFF2-40B4-BE49-F238E27FC236}">
                    <a16:creationId xmlns:a16="http://schemas.microsoft.com/office/drawing/2014/main" id="{53A7312B-750A-43B2-A708-ED476E720C1F}"/>
                  </a:ext>
                </a:extLst>
              </p:cNvPr>
              <p:cNvSpPr/>
              <p:nvPr/>
            </p:nvSpPr>
            <p:spPr>
              <a:xfrm rot="16200000">
                <a:off x="934976" y="4969642"/>
                <a:ext cx="88635" cy="45719"/>
              </a:xfrm>
              <a:prstGeom prst="mo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Speech Bubble: Rectangle 266">
                <a:extLst>
                  <a:ext uri="{FF2B5EF4-FFF2-40B4-BE49-F238E27FC236}">
                    <a16:creationId xmlns:a16="http://schemas.microsoft.com/office/drawing/2014/main" id="{66B7673A-04B3-454A-B35A-8A6C600B8EE4}"/>
                  </a:ext>
                </a:extLst>
              </p:cNvPr>
              <p:cNvSpPr/>
              <p:nvPr/>
            </p:nvSpPr>
            <p:spPr>
              <a:xfrm>
                <a:off x="778580" y="4391007"/>
                <a:ext cx="46152" cy="45719"/>
              </a:xfrm>
              <a:prstGeom prst="wedgeRectCallout">
                <a:avLst>
                  <a:gd name="adj1" fmla="val -23731"/>
                  <a:gd name="adj2" fmla="val 9545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Speech Bubble: Rectangle 267">
                <a:extLst>
                  <a:ext uri="{FF2B5EF4-FFF2-40B4-BE49-F238E27FC236}">
                    <a16:creationId xmlns:a16="http://schemas.microsoft.com/office/drawing/2014/main" id="{A80CBC15-47B8-46DA-92A6-23A74CD34835}"/>
                  </a:ext>
                </a:extLst>
              </p:cNvPr>
              <p:cNvSpPr/>
              <p:nvPr/>
            </p:nvSpPr>
            <p:spPr>
              <a:xfrm>
                <a:off x="962025" y="4394918"/>
                <a:ext cx="46152" cy="45719"/>
              </a:xfrm>
              <a:prstGeom prst="wedgeRectCallout">
                <a:avLst>
                  <a:gd name="adj1" fmla="val 21674"/>
                  <a:gd name="adj2" fmla="val 9128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9" name="Straight Connector 268">
                <a:extLst>
                  <a:ext uri="{FF2B5EF4-FFF2-40B4-BE49-F238E27FC236}">
                    <a16:creationId xmlns:a16="http://schemas.microsoft.com/office/drawing/2014/main" id="{3322573F-25C2-4B2D-B424-061470E40832}"/>
                  </a:ext>
                </a:extLst>
              </p:cNvPr>
              <p:cNvCxnSpPr>
                <a:cxnSpLocks/>
              </p:cNvCxnSpPr>
              <p:nvPr/>
            </p:nvCxnSpPr>
            <p:spPr>
              <a:xfrm>
                <a:off x="788537" y="3815715"/>
                <a:ext cx="0" cy="6210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E93CC5A-83FD-46CA-BBCE-08171D139299}"/>
                  </a:ext>
                </a:extLst>
              </p:cNvPr>
              <p:cNvCxnSpPr>
                <a:cxnSpLocks/>
              </p:cNvCxnSpPr>
              <p:nvPr/>
            </p:nvCxnSpPr>
            <p:spPr>
              <a:xfrm>
                <a:off x="996305" y="3802380"/>
                <a:ext cx="0" cy="6114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73" name="TextBox 272">
            <a:extLst>
              <a:ext uri="{FF2B5EF4-FFF2-40B4-BE49-F238E27FC236}">
                <a16:creationId xmlns:a16="http://schemas.microsoft.com/office/drawing/2014/main" id="{3852C8A8-3486-4474-86EA-5B092D86D2B9}"/>
              </a:ext>
            </a:extLst>
          </p:cNvPr>
          <p:cNvSpPr txBox="1"/>
          <p:nvPr/>
        </p:nvSpPr>
        <p:spPr>
          <a:xfrm>
            <a:off x="2189568" y="4882451"/>
            <a:ext cx="6755363" cy="461665"/>
          </a:xfrm>
          <a:prstGeom prst="rect">
            <a:avLst/>
          </a:prstGeom>
          <a:solidFill>
            <a:schemeClr val="accent2">
              <a:lumMod val="20000"/>
              <a:lumOff val="80000"/>
            </a:schemeClr>
          </a:solidFill>
        </p:spPr>
        <p:txBody>
          <a:bodyPr wrap="square" rtlCol="0">
            <a:spAutoFit/>
          </a:bodyPr>
          <a:lstStyle/>
          <a:p>
            <a:pPr algn="ctr"/>
            <a:r>
              <a:rPr lang="en-US" sz="2400" dirty="0">
                <a:latin typeface="+mn-lt"/>
              </a:rPr>
              <a:t>Wheatstone bridge circuit to measure the resistance </a:t>
            </a:r>
          </a:p>
        </p:txBody>
      </p:sp>
      <p:pic>
        <p:nvPicPr>
          <p:cNvPr id="275" name="Picture 274">
            <a:extLst>
              <a:ext uri="{FF2B5EF4-FFF2-40B4-BE49-F238E27FC236}">
                <a16:creationId xmlns:a16="http://schemas.microsoft.com/office/drawing/2014/main" id="{0C19D2A8-47E4-46A7-A479-FBC84D37455D}"/>
              </a:ext>
            </a:extLst>
          </p:cNvPr>
          <p:cNvPicPr>
            <a:picLocks noChangeAspect="1"/>
          </p:cNvPicPr>
          <p:nvPr/>
        </p:nvPicPr>
        <p:blipFill>
          <a:blip r:embed="rId4"/>
          <a:stretch>
            <a:fillRect/>
          </a:stretch>
        </p:blipFill>
        <p:spPr>
          <a:xfrm>
            <a:off x="27993" y="4154340"/>
            <a:ext cx="2090873" cy="2283742"/>
          </a:xfrm>
          <a:prstGeom prst="rect">
            <a:avLst/>
          </a:prstGeom>
        </p:spPr>
      </p:pic>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E0212DFB-F92A-4683-86D4-EE0D66A104D2}"/>
                  </a:ext>
                </a:extLst>
              </p:cNvPr>
              <p:cNvSpPr txBox="1"/>
              <p:nvPr/>
            </p:nvSpPr>
            <p:spPr>
              <a:xfrm>
                <a:off x="2717468" y="5509274"/>
                <a:ext cx="5433944" cy="7822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𝑜</m:t>
                          </m:r>
                        </m:sub>
                      </m:sSub>
                      <m:r>
                        <a:rPr lang="en-US" sz="2400" i="1" smtClean="0">
                          <a:latin typeface="Cambria Math" panose="02040503050406030204" pitchFamily="18" charset="0"/>
                        </a:rPr>
                        <m:t>=</m:t>
                      </m:r>
                      <m:r>
                        <a:rPr lang="en-US" sz="2400" b="0" i="1" smtClean="0">
                          <a:latin typeface="Cambria Math" panose="02040503050406030204" pitchFamily="18" charset="0"/>
                        </a:rPr>
                        <m:t>𝐸</m:t>
                      </m:r>
                      <m:f>
                        <m:fPr>
                          <m:ctrlPr>
                            <a:rPr lang="en-US" sz="2400" i="1" smtClean="0">
                              <a:latin typeface="Cambria Math" panose="02040503050406030204" pitchFamily="18" charset="0"/>
                            </a:rPr>
                          </m:ctrlPr>
                        </m:fPr>
                        <m:num>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𝑅</m:t>
                              </m:r>
                              <m:r>
                                <a:rPr lang="en-US" sz="2400" b="0" i="1"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𝑅</m:t>
                              </m:r>
                            </m:e>
                          </m:d>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rPr>
                            <m:t>𝑅</m:t>
                          </m:r>
                          <m:r>
                            <a:rPr lang="en-US" sz="2400" b="0" i="1" smtClean="0">
                              <a:latin typeface="Cambria Math" panose="02040503050406030204" pitchFamily="18" charset="0"/>
                            </a:rPr>
                            <m:t>3−</m:t>
                          </m:r>
                          <m:r>
                            <a:rPr lang="en-US" sz="2400" b="0" i="1" smtClean="0">
                              <a:latin typeface="Cambria Math" panose="02040503050406030204" pitchFamily="18" charset="0"/>
                            </a:rPr>
                            <m:t>𝑅</m:t>
                          </m:r>
                          <m:r>
                            <a:rPr lang="en-US" sz="2400" b="0" i="1" smtClean="0">
                              <a:latin typeface="Cambria Math" panose="02040503050406030204" pitchFamily="18" charset="0"/>
                            </a:rPr>
                            <m:t>2 </m:t>
                          </m:r>
                          <m:r>
                            <a:rPr lang="en-US" sz="2400" b="0" i="1" smtClean="0">
                              <a:latin typeface="Cambria Math" panose="02040503050406030204" pitchFamily="18" charset="0"/>
                            </a:rPr>
                            <m:t>𝑅</m:t>
                          </m:r>
                          <m:r>
                            <a:rPr lang="en-US" sz="2400" b="0" i="1" smtClean="0">
                              <a:latin typeface="Cambria Math" panose="02040503050406030204" pitchFamily="18" charset="0"/>
                            </a:rPr>
                            <m:t>4</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𝑅</m:t>
                              </m:r>
                              <m:r>
                                <a:rPr lang="en-US" sz="2400" b="0" i="1"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𝑅</m:t>
                              </m:r>
                              <m:r>
                                <a:rPr lang="en-US" sz="2400" b="0" i="1" smtClean="0">
                                  <a:latin typeface="Cambria Math" panose="02040503050406030204" pitchFamily="18" charset="0"/>
                                </a:rPr>
                                <m:t>2</m:t>
                              </m:r>
                            </m:e>
                          </m:d>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3+</m:t>
                          </m:r>
                          <m:r>
                            <a:rPr lang="en-US" sz="2400" b="0" i="1" smtClean="0">
                              <a:latin typeface="Cambria Math" panose="02040503050406030204" pitchFamily="18" charset="0"/>
                            </a:rPr>
                            <m:t>𝑅</m:t>
                          </m:r>
                          <m:r>
                            <a:rPr lang="en-US" sz="2400" b="0" i="1" smtClean="0">
                              <a:latin typeface="Cambria Math" panose="02040503050406030204" pitchFamily="18" charset="0"/>
                            </a:rPr>
                            <m:t>4)</m:t>
                          </m:r>
                        </m:den>
                      </m:f>
                    </m:oMath>
                  </m:oMathPara>
                </a14:m>
                <a:endParaRPr lang="en-US" sz="2400" dirty="0"/>
              </a:p>
            </p:txBody>
          </p:sp>
        </mc:Choice>
        <mc:Fallback xmlns="">
          <p:sp>
            <p:nvSpPr>
              <p:cNvPr id="276" name="TextBox 275">
                <a:extLst>
                  <a:ext uri="{FF2B5EF4-FFF2-40B4-BE49-F238E27FC236}">
                    <a16:creationId xmlns:a16="http://schemas.microsoft.com/office/drawing/2014/main" id="{E0212DFB-F92A-4683-86D4-EE0D66A104D2}"/>
                  </a:ext>
                </a:extLst>
              </p:cNvPr>
              <p:cNvSpPr txBox="1">
                <a:spLocks noRot="1" noChangeAspect="1" noMove="1" noResize="1" noEditPoints="1" noAdjustHandles="1" noChangeArrowheads="1" noChangeShapeType="1" noTextEdit="1"/>
              </p:cNvSpPr>
              <p:nvPr/>
            </p:nvSpPr>
            <p:spPr>
              <a:xfrm>
                <a:off x="2717468" y="5509274"/>
                <a:ext cx="5433944" cy="7822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D9E1527-2D6B-417C-9FC3-8DBB08FDB3F3}"/>
                  </a:ext>
                </a:extLst>
              </p:cNvPr>
              <p:cNvSpPr txBox="1"/>
              <p:nvPr/>
            </p:nvSpPr>
            <p:spPr>
              <a:xfrm>
                <a:off x="5567249" y="1877967"/>
                <a:ext cx="1965747" cy="691471"/>
              </a:xfrm>
              <a:prstGeom prst="rect">
                <a:avLst/>
              </a:prstGeom>
              <a:solidFill>
                <a:schemeClr val="accent1">
                  <a:lumMod val="20000"/>
                  <a:lumOff val="80000"/>
                </a:schemeClr>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𝑅</m:t>
                          </m:r>
                        </m:num>
                        <m:den>
                          <m:r>
                            <a:rPr lang="en-US" sz="2400" b="0" i="1" smtClean="0">
                              <a:latin typeface="Cambria Math" panose="02040503050406030204" pitchFamily="18" charset="0"/>
                              <a:ea typeface="Cambria Math" panose="02040503050406030204" pitchFamily="18" charset="0"/>
                            </a:rPr>
                            <m:t>𝑅</m:t>
                          </m:r>
                        </m:den>
                      </m:f>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𝑆</m:t>
                          </m:r>
                        </m:sub>
                      </m:sSub>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num>
                        <m:den>
                          <m:r>
                            <a:rPr lang="en-US" sz="2400" b="0" i="1" smtClean="0">
                              <a:latin typeface="Cambria Math" panose="02040503050406030204" pitchFamily="18" charset="0"/>
                            </a:rPr>
                            <m:t>𝐿</m:t>
                          </m:r>
                        </m:den>
                      </m:f>
                    </m:oMath>
                  </m:oMathPara>
                </a14:m>
                <a:endParaRPr lang="en-US" sz="2400" b="0" dirty="0"/>
              </a:p>
            </p:txBody>
          </p:sp>
        </mc:Choice>
        <mc:Fallback xmlns="">
          <p:sp>
            <p:nvSpPr>
              <p:cNvPr id="71" name="TextBox 70">
                <a:extLst>
                  <a:ext uri="{FF2B5EF4-FFF2-40B4-BE49-F238E27FC236}">
                    <a16:creationId xmlns:a16="http://schemas.microsoft.com/office/drawing/2014/main" id="{0D9E1527-2D6B-417C-9FC3-8DBB08FDB3F3}"/>
                  </a:ext>
                </a:extLst>
              </p:cNvPr>
              <p:cNvSpPr txBox="1">
                <a:spLocks noRot="1" noChangeAspect="1" noMove="1" noResize="1" noEditPoints="1" noAdjustHandles="1" noChangeArrowheads="1" noChangeShapeType="1" noTextEdit="1"/>
              </p:cNvSpPr>
              <p:nvPr/>
            </p:nvSpPr>
            <p:spPr>
              <a:xfrm>
                <a:off x="5567249" y="1877967"/>
                <a:ext cx="1965747" cy="69147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58AF88-7923-40E9-AC98-F83104873BB0}"/>
                  </a:ext>
                </a:extLst>
              </p:cNvPr>
              <p:cNvSpPr txBox="1"/>
              <p:nvPr/>
            </p:nvSpPr>
            <p:spPr>
              <a:xfrm>
                <a:off x="3889180" y="2771842"/>
                <a:ext cx="5411388" cy="1921873"/>
              </a:xfrm>
              <a:prstGeom prst="rect">
                <a:avLst/>
              </a:prstGeom>
              <a:noFill/>
            </p:spPr>
            <p:txBody>
              <a:bodyPr wrap="square" rtlCol="0">
                <a:spAutoFit/>
              </a:bodyPr>
              <a:lstStyle/>
              <a:p>
                <a:pPr lvl="1" algn="ctr"/>
                <a:r>
                  <a:rPr lang="en-US" sz="2400" dirty="0"/>
                  <a:t>(</a:t>
                </a:r>
                <a14:m>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𝐾</m:t>
                        </m:r>
                      </m:e>
                      <m:sub>
                        <m:r>
                          <a:rPr lang="en-US" sz="2400" b="0" i="1" dirty="0" smtClean="0">
                            <a:latin typeface="Cambria Math" panose="02040503050406030204" pitchFamily="18" charset="0"/>
                          </a:rPr>
                          <m:t>𝑠</m:t>
                        </m:r>
                      </m:sub>
                    </m:sSub>
                    <m:r>
                      <a:rPr lang="en-US" sz="2400" b="0" i="1" dirty="0" smtClean="0">
                        <a:latin typeface="Cambria Math" panose="02040503050406030204" pitchFamily="18" charset="0"/>
                      </a:rPr>
                      <m:t>=1+2</m:t>
                    </m:r>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𝑣</m:t>
                        </m:r>
                      </m:e>
                    </m:d>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f>
                          <m:fPr>
                            <m:type m:val="skw"/>
                            <m:ctrlPr>
                              <a:rPr lang="en-US" sz="2400" i="1" dirty="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𝜌</m:t>
                            </m:r>
                          </m:num>
                          <m:den>
                            <m:r>
                              <a:rPr lang="en-US" sz="2400" i="1">
                                <a:latin typeface="Cambria Math" panose="02040503050406030204" pitchFamily="18" charset="0"/>
                                <a:ea typeface="Cambria Math" panose="02040503050406030204" pitchFamily="18" charset="0"/>
                              </a:rPr>
                              <m:t>𝜌</m:t>
                            </m:r>
                          </m:den>
                        </m:f>
                      </m:num>
                      <m:den>
                        <m:r>
                          <a:rPr lang="en-US" sz="2400" i="1" dirty="0">
                            <a:latin typeface="Cambria Math" panose="02040503050406030204" pitchFamily="18" charset="0"/>
                            <a:ea typeface="Cambria Math" panose="02040503050406030204" pitchFamily="18" charset="0"/>
                            <a:sym typeface="Wingdings" panose="05000000000000000000" pitchFamily="2" charset="2"/>
                          </a:rPr>
                          <m:t>𝜀</m:t>
                        </m:r>
                      </m:den>
                    </m:f>
                    <m:r>
                      <a:rPr lang="en-US" sz="2400" b="0" i="0" dirty="0" smtClean="0">
                        <a:latin typeface="Cambria Math" panose="02040503050406030204" pitchFamily="18" charset="0"/>
                      </a:rPr>
                      <m:t> )~2.02</m:t>
                    </m:r>
                    <m:r>
                      <a:rPr lang="en-US" sz="2400" b="0" i="1" dirty="0" smtClean="0">
                        <a:latin typeface="Cambria Math" panose="02040503050406030204" pitchFamily="18" charset="0"/>
                        <a:ea typeface="Cambria Math" panose="02040503050406030204" pitchFamily="18" charset="0"/>
                      </a:rPr>
                      <m:t>±1%</m:t>
                    </m:r>
                  </m:oMath>
                </a14:m>
                <a:r>
                  <a:rPr lang="en-US" sz="2400" dirty="0"/>
                  <a:t> </a:t>
                </a:r>
              </a:p>
              <a:p>
                <a:pPr marL="342900" lvl="1" indent="0" algn="ctr">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𝑣</m:t>
                      </m:r>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𝑇𝑟𝑎𝑛𝑠𝑣𝑒𝑟𝑠𝑒</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𝑠𝑡𝑟𝑎𝑖𝑛</m:t>
                              </m:r>
                            </m:num>
                            <m:den>
                              <m:r>
                                <a:rPr lang="en-US" sz="2400" b="0" i="1" dirty="0" smtClean="0">
                                  <a:latin typeface="Cambria Math" panose="02040503050406030204" pitchFamily="18" charset="0"/>
                                </a:rPr>
                                <m:t>𝐿𝑜𝑛𝑔𝑖𝑡𝑢𝑑𝑖𝑛𝑎𝑙</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𝑠𝑡𝑟𝑎𝑖𝑛</m:t>
                              </m:r>
                            </m:den>
                          </m:f>
                        </m:e>
                      </m:d>
                    </m:oMath>
                  </m:oMathPara>
                </a14:m>
                <a:endParaRPr lang="en-US" sz="2400" b="0" i="1" dirty="0">
                  <a:latin typeface="Cambria Math" panose="02040503050406030204" pitchFamily="18" charset="0"/>
                </a:endParaRPr>
              </a:p>
              <a:p>
                <a:pPr marL="342900" lvl="1"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𝑅𝑒𝑠𝑖𝑠𝑡𝑖𝑣𝑖𝑡𝑦</m:t>
                      </m:r>
                      <m:r>
                        <a:rPr lang="en-US" sz="2400" b="0" i="0" smtClean="0">
                          <a:latin typeface="Cambria Math" panose="02040503050406030204" pitchFamily="18" charset="0"/>
                          <a:ea typeface="Cambria Math" panose="02040503050406030204" pitchFamily="18" charset="0"/>
                        </a:rPr>
                        <m:t>, </m:t>
                      </m:r>
                      <m:r>
                        <a:rPr lang="en-US" sz="2400" i="1" dirty="0">
                          <a:latin typeface="Cambria Math" panose="02040503050406030204" pitchFamily="18" charset="0"/>
                          <a:ea typeface="Cambria Math" panose="02040503050406030204" pitchFamily="18" charset="0"/>
                          <a:sym typeface="Wingdings" panose="05000000000000000000" pitchFamily="2" charset="2"/>
                        </a:rPr>
                        <m:t>𝜀</m:t>
                      </m:r>
                      <m:r>
                        <a:rPr lang="en-US" sz="2400" i="1" dirty="0">
                          <a:latin typeface="Cambria Math" panose="02040503050406030204" pitchFamily="18" charset="0"/>
                          <a:ea typeface="Cambria Math" panose="02040503050406030204" pitchFamily="18" charset="0"/>
                          <a:sym typeface="Wingdings" panose="05000000000000000000" pitchFamily="2" charset="2"/>
                        </a:rPr>
                        <m:t>=</m:t>
                      </m:r>
                      <m:r>
                        <a:rPr lang="en-US" sz="2400" b="0" i="1" dirty="0" smtClean="0">
                          <a:latin typeface="Cambria Math" panose="02040503050406030204" pitchFamily="18" charset="0"/>
                          <a:ea typeface="Cambria Math" panose="02040503050406030204" pitchFamily="18" charset="0"/>
                          <a:sym typeface="Wingdings" panose="05000000000000000000" pitchFamily="2" charset="2"/>
                        </a:rPr>
                        <m:t>𝑆</m:t>
                      </m:r>
                      <m:r>
                        <a:rPr lang="en-US" sz="2400" b="0" i="1" dirty="0" smtClean="0">
                          <a:latin typeface="Cambria Math" panose="02040503050406030204" pitchFamily="18" charset="0"/>
                          <a:ea typeface="Cambria Math" panose="02040503050406030204" pitchFamily="18" charset="0"/>
                        </a:rPr>
                        <m:t>𝑡𝑟𝑎𝑖𝑛</m:t>
                      </m:r>
                    </m:oMath>
                  </m:oMathPara>
                </a14:m>
                <a:endParaRPr lang="en-US" sz="2400" dirty="0"/>
              </a:p>
            </p:txBody>
          </p:sp>
        </mc:Choice>
        <mc:Fallback xmlns="">
          <p:sp>
            <p:nvSpPr>
              <p:cNvPr id="3" name="TextBox 2">
                <a:extLst>
                  <a:ext uri="{FF2B5EF4-FFF2-40B4-BE49-F238E27FC236}">
                    <a16:creationId xmlns:a16="http://schemas.microsoft.com/office/drawing/2014/main" id="{A458AF88-7923-40E9-AC98-F83104873BB0}"/>
                  </a:ext>
                </a:extLst>
              </p:cNvPr>
              <p:cNvSpPr txBox="1">
                <a:spLocks noRot="1" noChangeAspect="1" noMove="1" noResize="1" noEditPoints="1" noAdjustHandles="1" noChangeArrowheads="1" noChangeShapeType="1" noTextEdit="1"/>
              </p:cNvSpPr>
              <p:nvPr/>
            </p:nvSpPr>
            <p:spPr>
              <a:xfrm>
                <a:off x="3889180" y="2771842"/>
                <a:ext cx="5411388" cy="1921873"/>
              </a:xfrm>
              <a:prstGeom prst="rect">
                <a:avLst/>
              </a:prstGeom>
              <a:blipFill>
                <a:blip r:embed="rId7"/>
                <a:stretch>
                  <a:fillRect b="-3810"/>
                </a:stretch>
              </a:blipFill>
            </p:spPr>
            <p:txBody>
              <a:bodyPr/>
              <a:lstStyle/>
              <a:p>
                <a:r>
                  <a:rPr lang="en-US">
                    <a:noFill/>
                  </a:rPr>
                  <a:t> </a:t>
                </a:r>
              </a:p>
            </p:txBody>
          </p:sp>
        </mc:Fallback>
      </mc:AlternateContent>
    </p:spTree>
    <p:extLst>
      <p:ext uri="{BB962C8B-B14F-4D97-AF65-F5344CB8AC3E}">
        <p14:creationId xmlns:p14="http://schemas.microsoft.com/office/powerpoint/2010/main" val="8659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6" grpId="0" animBg="1"/>
      <p:bldP spid="273" grpId="0" animBg="1"/>
      <p:bldP spid="276" grpId="0"/>
      <p:bldP spid="71" grpId="0" animBg="1"/>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475F-6092-4330-AC96-948D853E3448}"/>
              </a:ext>
            </a:extLst>
          </p:cNvPr>
          <p:cNvSpPr>
            <a:spLocks noGrp="1"/>
          </p:cNvSpPr>
          <p:nvPr>
            <p:ph type="title"/>
          </p:nvPr>
        </p:nvSpPr>
        <p:spPr/>
        <p:txBody>
          <a:bodyPr/>
          <a:lstStyle/>
          <a:p>
            <a:r>
              <a:rPr lang="en-US" dirty="0"/>
              <a:t>Electromagnet</a:t>
            </a:r>
          </a:p>
        </p:txBody>
      </p:sp>
      <p:sp>
        <p:nvSpPr>
          <p:cNvPr id="4" name="Date Placeholder 3">
            <a:extLst>
              <a:ext uri="{FF2B5EF4-FFF2-40B4-BE49-F238E27FC236}">
                <a16:creationId xmlns:a16="http://schemas.microsoft.com/office/drawing/2014/main" id="{A1309B85-03FE-4D1B-B313-72668DF11D75}"/>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FAED55B4-FF56-48E3-A093-07BCAB272285}"/>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72D8B8AC-5024-4009-91F3-0CE214207E0A}"/>
              </a:ext>
            </a:extLst>
          </p:cNvPr>
          <p:cNvSpPr>
            <a:spLocks noGrp="1"/>
          </p:cNvSpPr>
          <p:nvPr>
            <p:ph type="sldNum" sz="quarter" idx="12"/>
          </p:nvPr>
        </p:nvSpPr>
        <p:spPr/>
        <p:txBody>
          <a:bodyPr/>
          <a:lstStyle/>
          <a:p>
            <a:fld id="{ABF20D17-0043-4445-9B8B-9F103D2306E2}" type="slidenum">
              <a:rPr lang="en-IN" smtClean="0"/>
              <a:pPr/>
              <a:t>56</a:t>
            </a:fld>
            <a:endParaRPr lang="en-IN" dirty="0"/>
          </a:p>
        </p:txBody>
      </p:sp>
      <p:pic>
        <p:nvPicPr>
          <p:cNvPr id="7" name="Picture 6">
            <a:extLst>
              <a:ext uri="{FF2B5EF4-FFF2-40B4-BE49-F238E27FC236}">
                <a16:creationId xmlns:a16="http://schemas.microsoft.com/office/drawing/2014/main" id="{86652D3C-06FB-459B-A7AF-CD6E2BB14C4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129363" y="4410675"/>
            <a:ext cx="1822919" cy="2338915"/>
          </a:xfrm>
          <a:prstGeom prst="rect">
            <a:avLst/>
          </a:prstGeom>
        </p:spPr>
      </p:pic>
      <p:sp>
        <p:nvSpPr>
          <p:cNvPr id="17" name="TextBox 16">
            <a:extLst>
              <a:ext uri="{FF2B5EF4-FFF2-40B4-BE49-F238E27FC236}">
                <a16:creationId xmlns:a16="http://schemas.microsoft.com/office/drawing/2014/main" id="{4B3CE5F2-AF54-461F-965F-CCEEF1210635}"/>
              </a:ext>
            </a:extLst>
          </p:cNvPr>
          <p:cNvSpPr txBox="1"/>
          <p:nvPr/>
        </p:nvSpPr>
        <p:spPr>
          <a:xfrm>
            <a:off x="6223064" y="871077"/>
            <a:ext cx="2516621" cy="1569660"/>
          </a:xfrm>
          <a:prstGeom prst="rect">
            <a:avLst/>
          </a:prstGeom>
          <a:solidFill>
            <a:schemeClr val="accent1">
              <a:lumMod val="20000"/>
              <a:lumOff val="80000"/>
            </a:schemeClr>
          </a:solidFill>
        </p:spPr>
        <p:txBody>
          <a:bodyPr wrap="square" rtlCol="0">
            <a:spAutoFit/>
          </a:bodyPr>
          <a:lstStyle/>
          <a:p>
            <a:pPr algn="ctr" fontAlgn="base"/>
            <a:r>
              <a:rPr lang="en-US" sz="2400" dirty="0">
                <a:latin typeface="+mn-lt"/>
              </a:rPr>
              <a:t>Current carrying conductor produce magnetic field around it</a:t>
            </a:r>
          </a:p>
        </p:txBody>
      </p:sp>
      <p:sp>
        <p:nvSpPr>
          <p:cNvPr id="19" name="TextBox 18">
            <a:extLst>
              <a:ext uri="{FF2B5EF4-FFF2-40B4-BE49-F238E27FC236}">
                <a16:creationId xmlns:a16="http://schemas.microsoft.com/office/drawing/2014/main" id="{4EE74D89-0F94-431B-9D2E-E3FE7EC1B502}"/>
              </a:ext>
            </a:extLst>
          </p:cNvPr>
          <p:cNvSpPr txBox="1"/>
          <p:nvPr/>
        </p:nvSpPr>
        <p:spPr>
          <a:xfrm>
            <a:off x="3328429" y="4672711"/>
            <a:ext cx="3954009" cy="1200329"/>
          </a:xfrm>
          <a:prstGeom prst="rect">
            <a:avLst/>
          </a:prstGeom>
          <a:solidFill>
            <a:schemeClr val="accent2">
              <a:lumMod val="20000"/>
              <a:lumOff val="80000"/>
            </a:schemeClr>
          </a:solidFill>
        </p:spPr>
        <p:txBody>
          <a:bodyPr wrap="square">
            <a:spAutoFit/>
          </a:bodyPr>
          <a:lstStyle/>
          <a:p>
            <a:pPr algn="ctr" fontAlgn="base"/>
            <a:r>
              <a:rPr lang="en-US" sz="2400" dirty="0">
                <a:latin typeface="+mn-lt"/>
              </a:rPr>
              <a:t>Hall probe converts the magnetic field into Hall voltage</a:t>
            </a:r>
          </a:p>
        </p:txBody>
      </p:sp>
      <p:pic>
        <p:nvPicPr>
          <p:cNvPr id="20" name="Picture 19">
            <a:extLst>
              <a:ext uri="{FF2B5EF4-FFF2-40B4-BE49-F238E27FC236}">
                <a16:creationId xmlns:a16="http://schemas.microsoft.com/office/drawing/2014/main" id="{8F3EB013-86A2-488A-9B1E-25E92CDF0BF7}"/>
              </a:ext>
            </a:extLst>
          </p:cNvPr>
          <p:cNvPicPr>
            <a:picLocks noChangeAspect="1"/>
          </p:cNvPicPr>
          <p:nvPr/>
        </p:nvPicPr>
        <p:blipFill rotWithShape="1">
          <a:blip r:embed="rId3"/>
          <a:srcRect t="12936"/>
          <a:stretch/>
        </p:blipFill>
        <p:spPr>
          <a:xfrm>
            <a:off x="215835" y="3486130"/>
            <a:ext cx="2847323" cy="1859239"/>
          </a:xfrm>
          <a:prstGeom prst="rect">
            <a:avLst/>
          </a:prstGeom>
        </p:spPr>
      </p:pic>
      <p:pic>
        <p:nvPicPr>
          <p:cNvPr id="21" name="Picture 20">
            <a:extLst>
              <a:ext uri="{FF2B5EF4-FFF2-40B4-BE49-F238E27FC236}">
                <a16:creationId xmlns:a16="http://schemas.microsoft.com/office/drawing/2014/main" id="{85A8CC58-10AC-452A-83DB-6A6CB5AF7441}"/>
              </a:ext>
            </a:extLst>
          </p:cNvPr>
          <p:cNvPicPr>
            <a:picLocks noChangeAspect="1"/>
          </p:cNvPicPr>
          <p:nvPr/>
        </p:nvPicPr>
        <p:blipFill rotWithShape="1">
          <a:blip r:embed="rId4"/>
          <a:srcRect b="16462"/>
          <a:stretch/>
        </p:blipFill>
        <p:spPr>
          <a:xfrm>
            <a:off x="215835" y="1383775"/>
            <a:ext cx="2847323" cy="1783959"/>
          </a:xfrm>
          <a:prstGeom prst="rect">
            <a:avLst/>
          </a:prstGeom>
        </p:spPr>
      </p:pic>
      <p:sp>
        <p:nvSpPr>
          <p:cNvPr id="22" name="TextBox 21">
            <a:extLst>
              <a:ext uri="{FF2B5EF4-FFF2-40B4-BE49-F238E27FC236}">
                <a16:creationId xmlns:a16="http://schemas.microsoft.com/office/drawing/2014/main" id="{57602FA8-AF68-46A1-9C25-AE55CD240E46}"/>
              </a:ext>
            </a:extLst>
          </p:cNvPr>
          <p:cNvSpPr txBox="1"/>
          <p:nvPr/>
        </p:nvSpPr>
        <p:spPr>
          <a:xfrm>
            <a:off x="3306269" y="3513832"/>
            <a:ext cx="5433415" cy="830997"/>
          </a:xfrm>
          <a:prstGeom prst="rect">
            <a:avLst/>
          </a:prstGeom>
          <a:solidFill>
            <a:schemeClr val="accent2">
              <a:lumMod val="20000"/>
              <a:lumOff val="80000"/>
            </a:schemeClr>
          </a:solidFill>
        </p:spPr>
        <p:txBody>
          <a:bodyPr wrap="square" rtlCol="0">
            <a:spAutoFit/>
          </a:bodyPr>
          <a:lstStyle/>
          <a:p>
            <a:pPr algn="ctr"/>
            <a:r>
              <a:rPr lang="en-US" sz="2400" dirty="0">
                <a:latin typeface="+mn-lt"/>
              </a:rPr>
              <a:t>Magnetizing the magnetic sample by varying theta with temperature</a:t>
            </a:r>
          </a:p>
        </p:txBody>
      </p:sp>
      <p:sp>
        <p:nvSpPr>
          <p:cNvPr id="24" name="TextBox 23">
            <a:extLst>
              <a:ext uri="{FF2B5EF4-FFF2-40B4-BE49-F238E27FC236}">
                <a16:creationId xmlns:a16="http://schemas.microsoft.com/office/drawing/2014/main" id="{9C90D53E-8DB6-40BB-8B96-61CCCDAA88B5}"/>
              </a:ext>
            </a:extLst>
          </p:cNvPr>
          <p:cNvSpPr txBox="1"/>
          <p:nvPr/>
        </p:nvSpPr>
        <p:spPr>
          <a:xfrm>
            <a:off x="232938" y="5397389"/>
            <a:ext cx="2813115" cy="830997"/>
          </a:xfrm>
          <a:prstGeom prst="rect">
            <a:avLst/>
          </a:prstGeom>
          <a:solidFill>
            <a:schemeClr val="accent2">
              <a:lumMod val="20000"/>
              <a:lumOff val="80000"/>
            </a:schemeClr>
          </a:solidFill>
        </p:spPr>
        <p:txBody>
          <a:bodyPr wrap="square" rtlCol="0">
            <a:spAutoFit/>
          </a:bodyPr>
          <a:lstStyle/>
          <a:p>
            <a:pPr algn="ctr"/>
            <a:r>
              <a:rPr lang="en-US" sz="2400" dirty="0">
                <a:latin typeface="+mn-lt"/>
              </a:rPr>
              <a:t>Magnetic thermal annealing</a:t>
            </a:r>
          </a:p>
        </p:txBody>
      </p:sp>
      <p:sp>
        <p:nvSpPr>
          <p:cNvPr id="25" name="TextBox 24">
            <a:extLst>
              <a:ext uri="{FF2B5EF4-FFF2-40B4-BE49-F238E27FC236}">
                <a16:creationId xmlns:a16="http://schemas.microsoft.com/office/drawing/2014/main" id="{CFF8550D-974A-4A89-A207-9D84286689A3}"/>
              </a:ext>
            </a:extLst>
          </p:cNvPr>
          <p:cNvSpPr txBox="1"/>
          <p:nvPr/>
        </p:nvSpPr>
        <p:spPr>
          <a:xfrm>
            <a:off x="215835" y="872411"/>
            <a:ext cx="2813115" cy="461665"/>
          </a:xfrm>
          <a:prstGeom prst="rect">
            <a:avLst/>
          </a:prstGeom>
          <a:solidFill>
            <a:schemeClr val="accent1">
              <a:lumMod val="20000"/>
              <a:lumOff val="80000"/>
            </a:schemeClr>
          </a:solidFill>
        </p:spPr>
        <p:txBody>
          <a:bodyPr wrap="square" rtlCol="0">
            <a:spAutoFit/>
          </a:bodyPr>
          <a:lstStyle/>
          <a:p>
            <a:pPr algn="ctr"/>
            <a:r>
              <a:rPr lang="en-US" sz="2400" dirty="0">
                <a:latin typeface="+mn-lt"/>
              </a:rPr>
              <a:t>Electromagnet</a:t>
            </a:r>
          </a:p>
        </p:txBody>
      </p:sp>
      <p:pic>
        <p:nvPicPr>
          <p:cNvPr id="14" name="Picture 13">
            <a:extLst>
              <a:ext uri="{FF2B5EF4-FFF2-40B4-BE49-F238E27FC236}">
                <a16:creationId xmlns:a16="http://schemas.microsoft.com/office/drawing/2014/main" id="{587A8AD1-ABA4-42F1-93CD-2ACE9F5AD0A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90561" y="898583"/>
            <a:ext cx="2705100" cy="1554480"/>
          </a:xfrm>
          <a:prstGeom prst="rect">
            <a:avLst/>
          </a:prstGeom>
          <a:solidFill>
            <a:schemeClr val="accent1">
              <a:lumMod val="20000"/>
              <a:lumOff val="80000"/>
            </a:schemeClr>
          </a:solidFill>
          <a:ln>
            <a:solidFill>
              <a:schemeClr val="bg1"/>
            </a:solidFill>
          </a:ln>
        </p:spPr>
      </p:pic>
      <p:sp>
        <p:nvSpPr>
          <p:cNvPr id="3" name="TextBox 2">
            <a:extLst>
              <a:ext uri="{FF2B5EF4-FFF2-40B4-BE49-F238E27FC236}">
                <a16:creationId xmlns:a16="http://schemas.microsoft.com/office/drawing/2014/main" id="{44BBCE68-B511-4E41-9CBD-73F7E95204BF}"/>
              </a:ext>
            </a:extLst>
          </p:cNvPr>
          <p:cNvSpPr txBox="1"/>
          <p:nvPr/>
        </p:nvSpPr>
        <p:spPr>
          <a:xfrm>
            <a:off x="3278953" y="2723017"/>
            <a:ext cx="5433415" cy="461665"/>
          </a:xfrm>
          <a:prstGeom prst="rect">
            <a:avLst/>
          </a:prstGeom>
          <a:solidFill>
            <a:schemeClr val="accent1">
              <a:lumMod val="20000"/>
              <a:lumOff val="80000"/>
            </a:schemeClr>
          </a:solidFill>
        </p:spPr>
        <p:txBody>
          <a:bodyPr wrap="square" rtlCol="0">
            <a:spAutoFit/>
          </a:bodyPr>
          <a:lstStyle/>
          <a:p>
            <a:pPr algn="ctr"/>
            <a:r>
              <a:rPr lang="en-US" sz="2400" dirty="0">
                <a:latin typeface="+mn-lt"/>
              </a:rPr>
              <a:t>Flux = No. of turns * input current</a:t>
            </a:r>
          </a:p>
        </p:txBody>
      </p:sp>
    </p:spTree>
    <p:extLst>
      <p:ext uri="{BB962C8B-B14F-4D97-AF65-F5344CB8AC3E}">
        <p14:creationId xmlns:p14="http://schemas.microsoft.com/office/powerpoint/2010/main" val="157200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2" grpId="0" animBg="1"/>
      <p:bldP spid="24" grpId="0" animBg="1"/>
      <p:bldP spid="25"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166B-7A03-4309-B724-6D44F88533B5}"/>
              </a:ext>
            </a:extLst>
          </p:cNvPr>
          <p:cNvSpPr>
            <a:spLocks noGrp="1"/>
          </p:cNvSpPr>
          <p:nvPr>
            <p:ph type="title"/>
          </p:nvPr>
        </p:nvSpPr>
        <p:spPr/>
        <p:txBody>
          <a:bodyPr/>
          <a:lstStyle/>
          <a:p>
            <a:r>
              <a:rPr lang="en-US" dirty="0"/>
              <a:t>Magnetic thermal annealing</a:t>
            </a:r>
          </a:p>
        </p:txBody>
      </p:sp>
      <p:sp>
        <p:nvSpPr>
          <p:cNvPr id="4" name="Date Placeholder 3">
            <a:extLst>
              <a:ext uri="{FF2B5EF4-FFF2-40B4-BE49-F238E27FC236}">
                <a16:creationId xmlns:a16="http://schemas.microsoft.com/office/drawing/2014/main" id="{354FCD35-EBD5-42C2-8436-C1744F27F40A}"/>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DE9BDDCE-0838-4CBD-B7E2-DAB7130D22FD}"/>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59338E0-EC68-4327-BAB1-7F982EC8D1F0}"/>
              </a:ext>
            </a:extLst>
          </p:cNvPr>
          <p:cNvSpPr>
            <a:spLocks noGrp="1"/>
          </p:cNvSpPr>
          <p:nvPr>
            <p:ph type="sldNum" sz="quarter" idx="12"/>
          </p:nvPr>
        </p:nvSpPr>
        <p:spPr/>
        <p:txBody>
          <a:bodyPr/>
          <a:lstStyle/>
          <a:p>
            <a:fld id="{ABF20D17-0043-4445-9B8B-9F103D2306E2}" type="slidenum">
              <a:rPr lang="en-IN" smtClean="0"/>
              <a:pPr/>
              <a:t>57</a:t>
            </a:fld>
            <a:endParaRPr lang="en-IN" dirty="0"/>
          </a:p>
        </p:txBody>
      </p:sp>
      <p:pic>
        <p:nvPicPr>
          <p:cNvPr id="7" name="Picture 6">
            <a:extLst>
              <a:ext uri="{FF2B5EF4-FFF2-40B4-BE49-F238E27FC236}">
                <a16:creationId xmlns:a16="http://schemas.microsoft.com/office/drawing/2014/main" id="{E3EBA441-A7C5-468A-94C9-86B7C0312BD5}"/>
              </a:ext>
            </a:extLst>
          </p:cNvPr>
          <p:cNvPicPr>
            <a:picLocks noChangeAspect="1"/>
          </p:cNvPicPr>
          <p:nvPr/>
        </p:nvPicPr>
        <p:blipFill rotWithShape="1">
          <a:blip r:embed="rId2"/>
          <a:srcRect l="17550" t="14026" r="16075"/>
          <a:stretch/>
        </p:blipFill>
        <p:spPr>
          <a:xfrm>
            <a:off x="1515851" y="773047"/>
            <a:ext cx="4582403" cy="4451706"/>
          </a:xfrm>
          <a:prstGeom prst="rect">
            <a:avLst/>
          </a:prstGeom>
        </p:spPr>
      </p:pic>
      <p:pic>
        <p:nvPicPr>
          <p:cNvPr id="9" name="Picture 8">
            <a:extLst>
              <a:ext uri="{FF2B5EF4-FFF2-40B4-BE49-F238E27FC236}">
                <a16:creationId xmlns:a16="http://schemas.microsoft.com/office/drawing/2014/main" id="{C2DBBF3E-9BD3-4781-AAFE-A30AEC4164AC}"/>
              </a:ext>
            </a:extLst>
          </p:cNvPr>
          <p:cNvPicPr>
            <a:picLocks noChangeAspect="1"/>
          </p:cNvPicPr>
          <p:nvPr/>
        </p:nvPicPr>
        <p:blipFill rotWithShape="1">
          <a:blip r:embed="rId3"/>
          <a:srcRect l="31902" t="39600" r="8644" b="34590"/>
          <a:stretch/>
        </p:blipFill>
        <p:spPr>
          <a:xfrm rot="10800000">
            <a:off x="1534508" y="5261838"/>
            <a:ext cx="3781036" cy="1231048"/>
          </a:xfrm>
          <a:prstGeom prst="rect">
            <a:avLst/>
          </a:prstGeom>
        </p:spPr>
      </p:pic>
      <p:cxnSp>
        <p:nvCxnSpPr>
          <p:cNvPr id="10" name="Straight Arrow Connector 9">
            <a:extLst>
              <a:ext uri="{FF2B5EF4-FFF2-40B4-BE49-F238E27FC236}">
                <a16:creationId xmlns:a16="http://schemas.microsoft.com/office/drawing/2014/main" id="{D789CC84-1A8B-4C8C-A007-091DACF1BF9A}"/>
              </a:ext>
            </a:extLst>
          </p:cNvPr>
          <p:cNvCxnSpPr>
            <a:cxnSpLocks/>
          </p:cNvCxnSpPr>
          <p:nvPr/>
        </p:nvCxnSpPr>
        <p:spPr>
          <a:xfrm flipH="1">
            <a:off x="1343607" y="2393833"/>
            <a:ext cx="799189" cy="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9ECF8BDA-6120-493D-BEB7-EB190A0CAE13}"/>
              </a:ext>
            </a:extLst>
          </p:cNvPr>
          <p:cNvCxnSpPr>
            <a:cxnSpLocks/>
          </p:cNvCxnSpPr>
          <p:nvPr/>
        </p:nvCxnSpPr>
        <p:spPr>
          <a:xfrm flipH="1">
            <a:off x="1343607" y="1732420"/>
            <a:ext cx="1250303" cy="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DC8A9A2B-E4C1-42DD-AC23-28A127D2156E}"/>
              </a:ext>
            </a:extLst>
          </p:cNvPr>
          <p:cNvCxnSpPr>
            <a:cxnSpLocks/>
          </p:cNvCxnSpPr>
          <p:nvPr/>
        </p:nvCxnSpPr>
        <p:spPr>
          <a:xfrm flipH="1">
            <a:off x="1343607" y="4169759"/>
            <a:ext cx="208401" cy="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7C764AD9-CA2E-4239-897A-71FC259508EC}"/>
              </a:ext>
            </a:extLst>
          </p:cNvPr>
          <p:cNvCxnSpPr>
            <a:cxnSpLocks/>
          </p:cNvCxnSpPr>
          <p:nvPr/>
        </p:nvCxnSpPr>
        <p:spPr>
          <a:xfrm>
            <a:off x="5795873" y="1985374"/>
            <a:ext cx="500743" cy="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7" name="Straight Arrow Connector 16">
            <a:extLst>
              <a:ext uri="{FF2B5EF4-FFF2-40B4-BE49-F238E27FC236}">
                <a16:creationId xmlns:a16="http://schemas.microsoft.com/office/drawing/2014/main" id="{E63E5472-8733-4655-823B-5D4C0C5F42E1}"/>
              </a:ext>
            </a:extLst>
          </p:cNvPr>
          <p:cNvCxnSpPr>
            <a:cxnSpLocks/>
          </p:cNvCxnSpPr>
          <p:nvPr/>
        </p:nvCxnSpPr>
        <p:spPr>
          <a:xfrm>
            <a:off x="5365118" y="1308371"/>
            <a:ext cx="931498" cy="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80308C2B-4ECE-44BA-9D79-3DF744C460AE}"/>
              </a:ext>
            </a:extLst>
          </p:cNvPr>
          <p:cNvCxnSpPr>
            <a:cxnSpLocks/>
          </p:cNvCxnSpPr>
          <p:nvPr/>
        </p:nvCxnSpPr>
        <p:spPr>
          <a:xfrm>
            <a:off x="4397844" y="2393833"/>
            <a:ext cx="1898772" cy="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id="{B573CED3-7419-46A4-913B-0E5BED31BC0E}"/>
              </a:ext>
            </a:extLst>
          </p:cNvPr>
          <p:cNvCxnSpPr>
            <a:cxnSpLocks/>
          </p:cNvCxnSpPr>
          <p:nvPr/>
        </p:nvCxnSpPr>
        <p:spPr>
          <a:xfrm flipH="1">
            <a:off x="1343607" y="3683968"/>
            <a:ext cx="2114880" cy="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a:extLst>
              <a:ext uri="{FF2B5EF4-FFF2-40B4-BE49-F238E27FC236}">
                <a16:creationId xmlns:a16="http://schemas.microsoft.com/office/drawing/2014/main" id="{CAAA9BAB-831A-48F5-A403-A5552262B083}"/>
              </a:ext>
            </a:extLst>
          </p:cNvPr>
          <p:cNvCxnSpPr>
            <a:cxnSpLocks/>
          </p:cNvCxnSpPr>
          <p:nvPr/>
        </p:nvCxnSpPr>
        <p:spPr>
          <a:xfrm flipH="1">
            <a:off x="1343607" y="1147701"/>
            <a:ext cx="1782148" cy="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B4B769C-4A2A-4302-8993-1B03DA967818}"/>
              </a:ext>
            </a:extLst>
          </p:cNvPr>
          <p:cNvSpPr txBox="1"/>
          <p:nvPr/>
        </p:nvSpPr>
        <p:spPr>
          <a:xfrm>
            <a:off x="6106183" y="1052587"/>
            <a:ext cx="2436837" cy="707886"/>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a:latin typeface="+mn-lt"/>
              </a:defRPr>
            </a:lvl1pPr>
          </a:lstStyle>
          <a:p>
            <a:r>
              <a:rPr lang="en-US" dirty="0"/>
              <a:t>Thermal annealing setup</a:t>
            </a:r>
          </a:p>
        </p:txBody>
      </p:sp>
      <p:sp>
        <p:nvSpPr>
          <p:cNvPr id="30" name="TextBox 29">
            <a:extLst>
              <a:ext uri="{FF2B5EF4-FFF2-40B4-BE49-F238E27FC236}">
                <a16:creationId xmlns:a16="http://schemas.microsoft.com/office/drawing/2014/main" id="{0258FF35-29B9-4DB4-9B11-12C80D9B1812}"/>
              </a:ext>
            </a:extLst>
          </p:cNvPr>
          <p:cNvSpPr txBox="1"/>
          <p:nvPr/>
        </p:nvSpPr>
        <p:spPr>
          <a:xfrm>
            <a:off x="6246798" y="1783511"/>
            <a:ext cx="1809813" cy="400110"/>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a:latin typeface="+mn-lt"/>
              </a:defRPr>
            </a:lvl1pPr>
          </a:lstStyle>
          <a:p>
            <a:r>
              <a:rPr lang="en-US" dirty="0"/>
              <a:t>Electromagnet</a:t>
            </a:r>
          </a:p>
        </p:txBody>
      </p:sp>
      <p:sp>
        <p:nvSpPr>
          <p:cNvPr id="31" name="TextBox 30">
            <a:extLst>
              <a:ext uri="{FF2B5EF4-FFF2-40B4-BE49-F238E27FC236}">
                <a16:creationId xmlns:a16="http://schemas.microsoft.com/office/drawing/2014/main" id="{DAC4D6B3-0009-4738-AB46-20CD53D06BC9}"/>
              </a:ext>
            </a:extLst>
          </p:cNvPr>
          <p:cNvSpPr txBox="1"/>
          <p:nvPr/>
        </p:nvSpPr>
        <p:spPr>
          <a:xfrm>
            <a:off x="6246798" y="2206659"/>
            <a:ext cx="2057400" cy="707886"/>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a:latin typeface="+mn-lt"/>
              </a:defRPr>
            </a:lvl1pPr>
          </a:lstStyle>
          <a:p>
            <a:r>
              <a:rPr lang="en-US" dirty="0"/>
              <a:t>Constant current controller</a:t>
            </a:r>
          </a:p>
        </p:txBody>
      </p:sp>
      <p:sp>
        <p:nvSpPr>
          <p:cNvPr id="32" name="TextBox 31">
            <a:extLst>
              <a:ext uri="{FF2B5EF4-FFF2-40B4-BE49-F238E27FC236}">
                <a16:creationId xmlns:a16="http://schemas.microsoft.com/office/drawing/2014/main" id="{9712AED5-0875-4EF5-B225-A4AF13AC4F32}"/>
              </a:ext>
            </a:extLst>
          </p:cNvPr>
          <p:cNvSpPr txBox="1"/>
          <p:nvPr/>
        </p:nvSpPr>
        <p:spPr>
          <a:xfrm>
            <a:off x="358037" y="3514691"/>
            <a:ext cx="1009270" cy="400110"/>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a:latin typeface="+mn-lt"/>
              </a:defRPr>
            </a:lvl1pPr>
          </a:lstStyle>
          <a:p>
            <a:r>
              <a:rPr lang="en-US" dirty="0"/>
              <a:t>Chiller</a:t>
            </a:r>
          </a:p>
        </p:txBody>
      </p:sp>
      <p:sp>
        <p:nvSpPr>
          <p:cNvPr id="33" name="TextBox 32">
            <a:extLst>
              <a:ext uri="{FF2B5EF4-FFF2-40B4-BE49-F238E27FC236}">
                <a16:creationId xmlns:a16="http://schemas.microsoft.com/office/drawing/2014/main" id="{DC8ABC9B-F19B-4596-9ECE-A2960E137250}"/>
              </a:ext>
            </a:extLst>
          </p:cNvPr>
          <p:cNvSpPr txBox="1"/>
          <p:nvPr/>
        </p:nvSpPr>
        <p:spPr>
          <a:xfrm>
            <a:off x="374501" y="4036772"/>
            <a:ext cx="1043291" cy="707886"/>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a:latin typeface="+mn-lt"/>
              </a:defRPr>
            </a:lvl1pPr>
          </a:lstStyle>
          <a:p>
            <a:r>
              <a:rPr lang="en-US" dirty="0"/>
              <a:t>Vacuum </a:t>
            </a:r>
          </a:p>
          <a:p>
            <a:r>
              <a:rPr lang="en-US" dirty="0"/>
              <a:t>pump</a:t>
            </a:r>
          </a:p>
        </p:txBody>
      </p:sp>
      <p:sp>
        <p:nvSpPr>
          <p:cNvPr id="34" name="TextBox 33">
            <a:extLst>
              <a:ext uri="{FF2B5EF4-FFF2-40B4-BE49-F238E27FC236}">
                <a16:creationId xmlns:a16="http://schemas.microsoft.com/office/drawing/2014/main" id="{D0862991-2E84-4941-A8DF-54C4EEB88610}"/>
              </a:ext>
            </a:extLst>
          </p:cNvPr>
          <p:cNvSpPr txBox="1"/>
          <p:nvPr/>
        </p:nvSpPr>
        <p:spPr>
          <a:xfrm>
            <a:off x="432309" y="2210360"/>
            <a:ext cx="1009270" cy="400110"/>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a:latin typeface="+mn-lt"/>
              </a:defRPr>
            </a:lvl1pPr>
          </a:lstStyle>
          <a:p>
            <a:r>
              <a:rPr lang="en-US" dirty="0"/>
              <a:t>Heater</a:t>
            </a:r>
          </a:p>
        </p:txBody>
      </p:sp>
      <p:sp>
        <p:nvSpPr>
          <p:cNvPr id="35" name="TextBox 34">
            <a:extLst>
              <a:ext uri="{FF2B5EF4-FFF2-40B4-BE49-F238E27FC236}">
                <a16:creationId xmlns:a16="http://schemas.microsoft.com/office/drawing/2014/main" id="{63806DBB-B0F7-4631-BAFF-F5F9E74E453B}"/>
              </a:ext>
            </a:extLst>
          </p:cNvPr>
          <p:cNvSpPr txBox="1"/>
          <p:nvPr/>
        </p:nvSpPr>
        <p:spPr>
          <a:xfrm>
            <a:off x="-98803" y="1544092"/>
            <a:ext cx="1626728" cy="707886"/>
          </a:xfrm>
          <a:prstGeom prst="rect">
            <a:avLst/>
          </a:prstGeom>
          <a:noFill/>
        </p:spPr>
        <p:txBody>
          <a:bodyPr wrap="square" rtlCol="0">
            <a:spAutoFit/>
          </a:bodyPr>
          <a:lstStyle/>
          <a:p>
            <a:pPr algn="ctr"/>
            <a:r>
              <a:rPr lang="en-US" sz="2000" dirty="0">
                <a:latin typeface="+mn-lt"/>
              </a:rPr>
              <a:t>Pirani gauge</a:t>
            </a:r>
          </a:p>
          <a:p>
            <a:pPr algn="ctr"/>
            <a:r>
              <a:rPr lang="en-US" sz="2000" dirty="0">
                <a:latin typeface="+mn-lt"/>
              </a:rPr>
              <a:t>0.01 mbar</a:t>
            </a:r>
          </a:p>
        </p:txBody>
      </p:sp>
      <p:sp>
        <p:nvSpPr>
          <p:cNvPr id="36" name="TextBox 35">
            <a:extLst>
              <a:ext uri="{FF2B5EF4-FFF2-40B4-BE49-F238E27FC236}">
                <a16:creationId xmlns:a16="http://schemas.microsoft.com/office/drawing/2014/main" id="{1D4CFF5D-5586-415A-989A-CA375457DFB1}"/>
              </a:ext>
            </a:extLst>
          </p:cNvPr>
          <p:cNvSpPr txBox="1"/>
          <p:nvPr/>
        </p:nvSpPr>
        <p:spPr>
          <a:xfrm>
            <a:off x="896147" y="956774"/>
            <a:ext cx="551660" cy="338554"/>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a:latin typeface="+mn-lt"/>
              </a:defRPr>
            </a:lvl1pPr>
          </a:lstStyle>
          <a:p>
            <a:r>
              <a:rPr lang="en-US" dirty="0"/>
              <a:t>PC</a:t>
            </a:r>
          </a:p>
        </p:txBody>
      </p:sp>
      <p:cxnSp>
        <p:nvCxnSpPr>
          <p:cNvPr id="37" name="Straight Arrow Connector 36">
            <a:extLst>
              <a:ext uri="{FF2B5EF4-FFF2-40B4-BE49-F238E27FC236}">
                <a16:creationId xmlns:a16="http://schemas.microsoft.com/office/drawing/2014/main" id="{C98C0680-0F49-487E-96F5-DD3D8F0270D7}"/>
              </a:ext>
            </a:extLst>
          </p:cNvPr>
          <p:cNvCxnSpPr>
            <a:cxnSpLocks/>
          </p:cNvCxnSpPr>
          <p:nvPr/>
        </p:nvCxnSpPr>
        <p:spPr>
          <a:xfrm flipH="1">
            <a:off x="1362264" y="5889842"/>
            <a:ext cx="208402" cy="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43" name="TextBox 42">
            <a:extLst>
              <a:ext uri="{FF2B5EF4-FFF2-40B4-BE49-F238E27FC236}">
                <a16:creationId xmlns:a16="http://schemas.microsoft.com/office/drawing/2014/main" id="{C4A9C782-D24A-4E78-BEEC-4649D65ED376}"/>
              </a:ext>
            </a:extLst>
          </p:cNvPr>
          <p:cNvSpPr txBox="1"/>
          <p:nvPr/>
        </p:nvSpPr>
        <p:spPr>
          <a:xfrm>
            <a:off x="303157" y="5600025"/>
            <a:ext cx="1114635" cy="707886"/>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a:latin typeface="+mn-lt"/>
              </a:defRPr>
            </a:lvl1pPr>
          </a:lstStyle>
          <a:p>
            <a:r>
              <a:rPr lang="en-US" dirty="0"/>
              <a:t>Sample </a:t>
            </a:r>
          </a:p>
          <a:p>
            <a:r>
              <a:rPr lang="en-US" dirty="0"/>
              <a:t>stand</a:t>
            </a:r>
          </a:p>
        </p:txBody>
      </p:sp>
      <p:sp>
        <p:nvSpPr>
          <p:cNvPr id="44" name="TextBox 43">
            <a:extLst>
              <a:ext uri="{FF2B5EF4-FFF2-40B4-BE49-F238E27FC236}">
                <a16:creationId xmlns:a16="http://schemas.microsoft.com/office/drawing/2014/main" id="{47AC8B50-A4BE-484D-9225-3F27AC6F83A0}"/>
              </a:ext>
            </a:extLst>
          </p:cNvPr>
          <p:cNvSpPr txBox="1"/>
          <p:nvPr/>
        </p:nvSpPr>
        <p:spPr>
          <a:xfrm>
            <a:off x="5384381" y="5272371"/>
            <a:ext cx="3534646" cy="707886"/>
          </a:xfrm>
          <a:prstGeom prst="rect">
            <a:avLst/>
          </a:prstGeom>
          <a:solidFill>
            <a:schemeClr val="accent1">
              <a:lumMod val="20000"/>
              <a:lumOff val="80000"/>
            </a:schemeClr>
          </a:solidFill>
        </p:spPr>
        <p:txBody>
          <a:bodyPr wrap="square" rtlCol="0">
            <a:spAutoFit/>
          </a:bodyPr>
          <a:lstStyle>
            <a:defPPr marR="0" lvl="0" algn="l" rtl="0">
              <a:lnSpc>
                <a:spcPct val="100000"/>
              </a:lnSpc>
              <a:spcBef>
                <a:spcPts val="0"/>
              </a:spcBef>
              <a:spcAft>
                <a:spcPts val="0"/>
              </a:spcAft>
              <a:defRPr/>
            </a:defPPr>
            <a:lvl1pPr algn="ctr">
              <a:defRPr sz="2000">
                <a:latin typeface="+mn-lt"/>
              </a:defRPr>
            </a:lvl1pPr>
          </a:lstStyle>
          <a:p>
            <a:r>
              <a:rPr lang="en-US" dirty="0"/>
              <a:t>Magnetic thermal annealing at 400mT, 400 degrees for 1 hour</a:t>
            </a:r>
          </a:p>
        </p:txBody>
      </p:sp>
      <p:pic>
        <p:nvPicPr>
          <p:cNvPr id="45" name="Picture 44">
            <a:extLst>
              <a:ext uri="{FF2B5EF4-FFF2-40B4-BE49-F238E27FC236}">
                <a16:creationId xmlns:a16="http://schemas.microsoft.com/office/drawing/2014/main" id="{384A229F-B444-44F3-A6FF-08FCAEA64E8B}"/>
              </a:ext>
            </a:extLst>
          </p:cNvPr>
          <p:cNvPicPr>
            <a:picLocks noChangeAspect="1"/>
          </p:cNvPicPr>
          <p:nvPr/>
        </p:nvPicPr>
        <p:blipFill rotWithShape="1">
          <a:blip r:embed="rId4"/>
          <a:srcRect t="8747" r="5314"/>
          <a:stretch/>
        </p:blipFill>
        <p:spPr>
          <a:xfrm>
            <a:off x="6212141" y="3177763"/>
            <a:ext cx="2832015" cy="2046990"/>
          </a:xfrm>
          <a:prstGeom prst="rect">
            <a:avLst/>
          </a:prstGeom>
        </p:spPr>
      </p:pic>
      <p:cxnSp>
        <p:nvCxnSpPr>
          <p:cNvPr id="46" name="Straight Arrow Connector 45">
            <a:extLst>
              <a:ext uri="{FF2B5EF4-FFF2-40B4-BE49-F238E27FC236}">
                <a16:creationId xmlns:a16="http://schemas.microsoft.com/office/drawing/2014/main" id="{FCB6E0E5-368A-4135-8541-3B006E18A596}"/>
              </a:ext>
            </a:extLst>
          </p:cNvPr>
          <p:cNvCxnSpPr>
            <a:cxnSpLocks/>
          </p:cNvCxnSpPr>
          <p:nvPr/>
        </p:nvCxnSpPr>
        <p:spPr>
          <a:xfrm>
            <a:off x="5360161" y="882273"/>
            <a:ext cx="931498" cy="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47" name="TextBox 46">
            <a:extLst>
              <a:ext uri="{FF2B5EF4-FFF2-40B4-BE49-F238E27FC236}">
                <a16:creationId xmlns:a16="http://schemas.microsoft.com/office/drawing/2014/main" id="{EAB7636D-BE16-454E-BE50-5BD0393F34E7}"/>
              </a:ext>
            </a:extLst>
          </p:cNvPr>
          <p:cNvSpPr txBox="1"/>
          <p:nvPr/>
        </p:nvSpPr>
        <p:spPr>
          <a:xfrm>
            <a:off x="6196313" y="696665"/>
            <a:ext cx="1852418" cy="400110"/>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a:latin typeface="+mn-lt"/>
              </a:defRPr>
            </a:lvl1pPr>
          </a:lstStyle>
          <a:p>
            <a:r>
              <a:rPr lang="en-US" dirty="0"/>
              <a:t>Thermometers</a:t>
            </a:r>
          </a:p>
        </p:txBody>
      </p:sp>
      <p:sp>
        <p:nvSpPr>
          <p:cNvPr id="38" name="Rectangle 37">
            <a:extLst>
              <a:ext uri="{FF2B5EF4-FFF2-40B4-BE49-F238E27FC236}">
                <a16:creationId xmlns:a16="http://schemas.microsoft.com/office/drawing/2014/main" id="{91C26D75-BEA8-41BE-9E8D-52D2DDBDB3EE}"/>
              </a:ext>
            </a:extLst>
          </p:cNvPr>
          <p:cNvSpPr/>
          <p:nvPr/>
        </p:nvSpPr>
        <p:spPr>
          <a:xfrm>
            <a:off x="5357784" y="6260463"/>
            <a:ext cx="3727495"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kern="1200" dirty="0" err="1">
                <a:solidFill>
                  <a:prstClr val="black"/>
                </a:solidFill>
                <a:latin typeface="Calibri"/>
                <a:ea typeface="+mn-ea"/>
                <a:cs typeface="+mn-cs"/>
              </a:rPr>
              <a:t>S.Ikeda</a:t>
            </a:r>
            <a:r>
              <a:rPr lang="en-US" sz="1500" kern="1200" dirty="0">
                <a:solidFill>
                  <a:prstClr val="black"/>
                </a:solidFill>
                <a:latin typeface="Calibri"/>
                <a:ea typeface="+mn-ea"/>
                <a:cs typeface="+mn-cs"/>
              </a:rPr>
              <a:t> </a:t>
            </a:r>
            <a:r>
              <a:rPr kumimoji="0" lang="en-US" sz="1500" b="0" i="0" u="none" strike="noStrike" kern="1200" cap="none" spc="0" normalizeH="0" baseline="0" noProof="0" dirty="0">
                <a:ln>
                  <a:noFill/>
                </a:ln>
                <a:solidFill>
                  <a:prstClr val="black"/>
                </a:solidFill>
                <a:effectLst/>
                <a:uLnTx/>
                <a:uFillTx/>
                <a:latin typeface="Calibri"/>
                <a:ea typeface="+mn-ea"/>
                <a:cs typeface="+mn-cs"/>
              </a:rPr>
              <a:t>et al, </a:t>
            </a:r>
            <a:r>
              <a:rPr lang="en-US" sz="1500" kern="1200" dirty="0">
                <a:solidFill>
                  <a:prstClr val="black"/>
                </a:solidFill>
                <a:latin typeface="Calibri"/>
                <a:ea typeface="+mn-ea"/>
                <a:cs typeface="+mn-cs"/>
              </a:rPr>
              <a:t> DOI:10.1038/NMAT2804</a:t>
            </a:r>
            <a:r>
              <a:rPr kumimoji="0" lang="en-US" sz="1500" b="0" i="0" u="none" strike="noStrike" kern="1200" cap="none" spc="0" normalizeH="0" baseline="0" noProof="0" dirty="0">
                <a:ln>
                  <a:noFill/>
                </a:ln>
                <a:solidFill>
                  <a:prstClr val="black"/>
                </a:solidFill>
                <a:effectLst/>
                <a:uLnTx/>
                <a:uFillTx/>
                <a:latin typeface="Calibri"/>
                <a:ea typeface="+mn-ea"/>
                <a:cs typeface="+mn-cs"/>
              </a:rPr>
              <a:t> (2010)</a:t>
            </a:r>
          </a:p>
        </p:txBody>
      </p:sp>
    </p:spTree>
    <p:extLst>
      <p:ext uri="{BB962C8B-B14F-4D97-AF65-F5344CB8AC3E}">
        <p14:creationId xmlns:p14="http://schemas.microsoft.com/office/powerpoint/2010/main" val="2628486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ABD6-EEE9-4320-83A6-720C9D74AEAD}"/>
              </a:ext>
            </a:extLst>
          </p:cNvPr>
          <p:cNvSpPr>
            <a:spLocks noGrp="1"/>
          </p:cNvSpPr>
          <p:nvPr>
            <p:ph type="title"/>
          </p:nvPr>
        </p:nvSpPr>
        <p:spPr/>
        <p:txBody>
          <a:bodyPr/>
          <a:lstStyle/>
          <a:p>
            <a:r>
              <a:rPr lang="en-US" dirty="0"/>
              <a:t>Differential amplifier</a:t>
            </a:r>
          </a:p>
        </p:txBody>
      </p:sp>
      <p:sp>
        <p:nvSpPr>
          <p:cNvPr id="3" name="Content Placeholder 2">
            <a:extLst>
              <a:ext uri="{FF2B5EF4-FFF2-40B4-BE49-F238E27FC236}">
                <a16:creationId xmlns:a16="http://schemas.microsoft.com/office/drawing/2014/main" id="{F0D9DA5C-71AA-4DCC-8796-7A06218302D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9BC6123-9DA0-4044-9D10-9429542727F9}"/>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C6C66B82-316D-411B-9AEF-6716F3E56943}"/>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CFDAEF6-1E47-4560-A2BB-EA0F4B4641C9}"/>
              </a:ext>
            </a:extLst>
          </p:cNvPr>
          <p:cNvSpPr>
            <a:spLocks noGrp="1"/>
          </p:cNvSpPr>
          <p:nvPr>
            <p:ph type="sldNum" sz="quarter" idx="12"/>
          </p:nvPr>
        </p:nvSpPr>
        <p:spPr/>
        <p:txBody>
          <a:bodyPr/>
          <a:lstStyle/>
          <a:p>
            <a:fld id="{ABF20D17-0043-4445-9B8B-9F103D2306E2}" type="slidenum">
              <a:rPr lang="en-IN" smtClean="0"/>
              <a:pPr/>
              <a:t>58</a:t>
            </a:fld>
            <a:endParaRPr lang="en-IN" dirty="0"/>
          </a:p>
        </p:txBody>
      </p:sp>
    </p:spTree>
    <p:extLst>
      <p:ext uri="{BB962C8B-B14F-4D97-AF65-F5344CB8AC3E}">
        <p14:creationId xmlns:p14="http://schemas.microsoft.com/office/powerpoint/2010/main" val="3624353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E293EF-C87F-4096-8820-90EF372974C0}"/>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B6B6CFD9-E254-4D81-9E8B-D570D3E58203}"/>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141C3881-B4FC-4E7B-8BE3-53E358016AE9}"/>
              </a:ext>
            </a:extLst>
          </p:cNvPr>
          <p:cNvSpPr>
            <a:spLocks noGrp="1"/>
          </p:cNvSpPr>
          <p:nvPr>
            <p:ph type="sldNum" sz="quarter" idx="12"/>
          </p:nvPr>
        </p:nvSpPr>
        <p:spPr/>
        <p:txBody>
          <a:bodyPr/>
          <a:lstStyle/>
          <a:p>
            <a:fld id="{ABF20D17-0043-4445-9B8B-9F103D2306E2}" type="slidenum">
              <a:rPr lang="en-IN" smtClean="0"/>
              <a:pPr/>
              <a:t>59</a:t>
            </a:fld>
            <a:endParaRPr lang="en-IN" dirty="0"/>
          </a:p>
        </p:txBody>
      </p:sp>
      <p:sp>
        <p:nvSpPr>
          <p:cNvPr id="7" name="TextBox 6">
            <a:extLst>
              <a:ext uri="{FF2B5EF4-FFF2-40B4-BE49-F238E27FC236}">
                <a16:creationId xmlns:a16="http://schemas.microsoft.com/office/drawing/2014/main" id="{D4B662AF-78C3-4D30-AF35-5964AD00510D}"/>
              </a:ext>
            </a:extLst>
          </p:cNvPr>
          <p:cNvSpPr txBox="1"/>
          <p:nvPr/>
        </p:nvSpPr>
        <p:spPr>
          <a:xfrm>
            <a:off x="3573519" y="2677212"/>
            <a:ext cx="1799759" cy="461665"/>
          </a:xfrm>
          <a:prstGeom prst="rect">
            <a:avLst/>
          </a:prstGeom>
          <a:noFill/>
        </p:spPr>
        <p:txBody>
          <a:bodyPr wrap="square" rtlCol="0">
            <a:spAutoFit/>
          </a:bodyPr>
          <a:lstStyle/>
          <a:p>
            <a:r>
              <a:rPr lang="en-US" sz="2400" dirty="0">
                <a:latin typeface="+mn-lt"/>
              </a:rPr>
              <a:t>THANK YOU</a:t>
            </a:r>
          </a:p>
        </p:txBody>
      </p:sp>
    </p:spTree>
    <p:extLst>
      <p:ext uri="{BB962C8B-B14F-4D97-AF65-F5344CB8AC3E}">
        <p14:creationId xmlns:p14="http://schemas.microsoft.com/office/powerpoint/2010/main" val="93097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prstGeom prst="rect">
            <a:avLst/>
          </a:prstGeom>
          <a:noFill/>
          <a:ln>
            <a:noFill/>
          </a:ln>
        </p:spPr>
        <p:txBody>
          <a:bodyPr spcFirstLastPara="1" vert="horz" wrap="square" lIns="74263" tIns="37122" rIns="74263" bIns="37122" rtlCol="0" anchor="ctr" anchorCtr="0">
            <a:normAutofit/>
          </a:bodyPr>
          <a:lstStyle/>
          <a:p>
            <a:pPr>
              <a:spcBef>
                <a:spcPts val="0"/>
              </a:spcBef>
              <a:buClr>
                <a:schemeClr val="dk1"/>
              </a:buClr>
              <a:buSzPts val="4400"/>
            </a:pPr>
            <a:r>
              <a:rPr lang="en-US" dirty="0"/>
              <a:t>Limitations of current technology (SQUID)</a:t>
            </a:r>
            <a:endParaRPr dirty="0"/>
          </a:p>
        </p:txBody>
      </p:sp>
      <p:sp>
        <p:nvSpPr>
          <p:cNvPr id="125" name="Google Shape;125;p8"/>
          <p:cNvSpPr txBox="1">
            <a:spLocks noGrp="1"/>
          </p:cNvSpPr>
          <p:nvPr>
            <p:ph idx="1"/>
          </p:nvPr>
        </p:nvSpPr>
        <p:spPr>
          <a:xfrm>
            <a:off x="-8568" y="961844"/>
            <a:ext cx="8982968" cy="2382678"/>
          </a:xfrm>
          <a:prstGeom prst="rect">
            <a:avLst/>
          </a:prstGeom>
          <a:noFill/>
          <a:ln>
            <a:noFill/>
          </a:ln>
        </p:spPr>
        <p:txBody>
          <a:bodyPr spcFirstLastPara="1" vert="horz" wrap="square" lIns="74263" tIns="37122" rIns="74263" bIns="37122" rtlCol="0" anchor="t" anchorCtr="0">
            <a:noAutofit/>
          </a:bodyPr>
          <a:lstStyle/>
          <a:p>
            <a:pPr marL="342900" indent="-342900">
              <a:lnSpc>
                <a:spcPct val="100000"/>
              </a:lnSpc>
              <a:spcBef>
                <a:spcPts val="0"/>
              </a:spcBef>
              <a:buClr>
                <a:srgbClr val="000000"/>
              </a:buClr>
              <a:buSzPct val="120000"/>
              <a:buFont typeface="Calibri" panose="020F0502020204030204" pitchFamily="34" charset="0"/>
              <a:buChar char="•"/>
            </a:pPr>
            <a:r>
              <a:rPr lang="en-IN" dirty="0">
                <a:sym typeface="Arial"/>
              </a:rPr>
              <a:t>Superconducting quantum interference device (SQUID)</a:t>
            </a:r>
          </a:p>
          <a:p>
            <a:pPr marL="342900" indent="-342900">
              <a:lnSpc>
                <a:spcPct val="100000"/>
              </a:lnSpc>
              <a:spcBef>
                <a:spcPts val="0"/>
              </a:spcBef>
              <a:buClr>
                <a:srgbClr val="000000"/>
              </a:buClr>
              <a:buSzPct val="120000"/>
              <a:buFont typeface="Calibri" panose="020F0502020204030204" pitchFamily="34" charset="0"/>
              <a:buChar char="•"/>
            </a:pPr>
            <a:r>
              <a:rPr lang="en-IN" dirty="0">
                <a:sym typeface="Arial"/>
              </a:rPr>
              <a:t>People suffering from unconscious (coma) due to brain injury</a:t>
            </a:r>
          </a:p>
          <a:p>
            <a:pPr marL="342900" indent="-342900">
              <a:lnSpc>
                <a:spcPct val="100000"/>
              </a:lnSpc>
              <a:spcBef>
                <a:spcPts val="0"/>
              </a:spcBef>
              <a:buClr>
                <a:srgbClr val="000000"/>
              </a:buClr>
              <a:buSzPct val="120000"/>
              <a:buFont typeface="Calibri" panose="020F0502020204030204" pitchFamily="34" charset="0"/>
              <a:buChar char="•"/>
            </a:pPr>
            <a:r>
              <a:rPr lang="en-IN" dirty="0">
                <a:sym typeface="Arial"/>
              </a:rPr>
              <a:t>Active brain of unconscious people fail to communicate to the world</a:t>
            </a:r>
          </a:p>
          <a:p>
            <a:pPr marL="342900" indent="-342900">
              <a:lnSpc>
                <a:spcPct val="100000"/>
              </a:lnSpc>
              <a:spcBef>
                <a:spcPts val="0"/>
              </a:spcBef>
              <a:buClr>
                <a:srgbClr val="000000"/>
              </a:buClr>
              <a:buSzPct val="120000"/>
              <a:buFont typeface="Calibri" panose="020F0502020204030204" pitchFamily="34" charset="0"/>
              <a:buChar char="•"/>
            </a:pPr>
            <a:r>
              <a:rPr lang="en-IN" dirty="0">
                <a:sym typeface="Arial"/>
              </a:rPr>
              <a:t>Sensors to observe the active brain</a:t>
            </a:r>
          </a:p>
          <a:p>
            <a:pPr lvl="1">
              <a:spcBef>
                <a:spcPts val="0"/>
              </a:spcBef>
              <a:buClr>
                <a:schemeClr val="dk1"/>
              </a:buClr>
              <a:buSzPts val="2400"/>
              <a:buFont typeface="Wingdings" panose="05000000000000000000" pitchFamily="2" charset="2"/>
              <a:buChar char="ü"/>
            </a:pPr>
            <a:r>
              <a:rPr lang="en-IN" dirty="0"/>
              <a:t> Magnetoencephalography (MEG)</a:t>
            </a:r>
          </a:p>
          <a:p>
            <a:pPr lvl="1">
              <a:spcBef>
                <a:spcPts val="0"/>
              </a:spcBef>
              <a:buClr>
                <a:schemeClr val="dk1"/>
              </a:buClr>
              <a:buSzPts val="2400"/>
              <a:buFont typeface="Wingdings" panose="05000000000000000000" pitchFamily="2" charset="2"/>
              <a:buChar char="ü"/>
            </a:pPr>
            <a:r>
              <a:rPr lang="en-IN" dirty="0"/>
              <a:t> Electroencephalography (EEG)</a:t>
            </a:r>
          </a:p>
          <a:p>
            <a:pPr marL="371387" lvl="1" indent="0">
              <a:spcBef>
                <a:spcPts val="0"/>
              </a:spcBef>
              <a:buClr>
                <a:schemeClr val="dk1"/>
              </a:buClr>
              <a:buSzPts val="2400"/>
              <a:buNone/>
            </a:pPr>
            <a:endParaRPr lang="en-US" dirty="0"/>
          </a:p>
          <a:p>
            <a:pPr>
              <a:spcBef>
                <a:spcPts val="390"/>
              </a:spcBef>
              <a:buClr>
                <a:schemeClr val="dk1"/>
              </a:buClr>
              <a:buSzPts val="2400"/>
            </a:pPr>
            <a:endParaRPr lang="en-IN" dirty="0"/>
          </a:p>
        </p:txBody>
      </p:sp>
      <p:sp>
        <p:nvSpPr>
          <p:cNvPr id="2" name="Date Placeholder 1">
            <a:extLst>
              <a:ext uri="{FF2B5EF4-FFF2-40B4-BE49-F238E27FC236}">
                <a16:creationId xmlns:a16="http://schemas.microsoft.com/office/drawing/2014/main" id="{2D4E40DD-7245-4A2D-8B5A-74A504088FF5}"/>
              </a:ext>
            </a:extLst>
          </p:cNvPr>
          <p:cNvSpPr>
            <a:spLocks noGrp="1"/>
          </p:cNvSpPr>
          <p:nvPr>
            <p:ph type="dt" sz="half" idx="10"/>
          </p:nvPr>
        </p:nvSpPr>
        <p:spPr/>
        <p:txBody>
          <a:bodyPr/>
          <a:lstStyle/>
          <a:p>
            <a:r>
              <a:rPr lang="en-US"/>
              <a:t>M Mohanlal Naik</a:t>
            </a:r>
            <a:endParaRPr lang="en-IN" dirty="0"/>
          </a:p>
        </p:txBody>
      </p:sp>
      <p:sp>
        <p:nvSpPr>
          <p:cNvPr id="4" name="Footer Placeholder 3">
            <a:extLst>
              <a:ext uri="{FF2B5EF4-FFF2-40B4-BE49-F238E27FC236}">
                <a16:creationId xmlns:a16="http://schemas.microsoft.com/office/drawing/2014/main" id="{B43AE3DA-69D1-48DF-9F30-42FDF75BFB2E}"/>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FB6F476-9C43-4CBE-AFD2-24000E0809E2}"/>
              </a:ext>
            </a:extLst>
          </p:cNvPr>
          <p:cNvSpPr>
            <a:spLocks noGrp="1"/>
          </p:cNvSpPr>
          <p:nvPr>
            <p:ph type="sldNum" sz="quarter" idx="12"/>
          </p:nvPr>
        </p:nvSpPr>
        <p:spPr/>
        <p:txBody>
          <a:bodyPr/>
          <a:lstStyle/>
          <a:p>
            <a:fld id="{ABF20D17-0043-4445-9B8B-9F103D2306E2}" type="slidenum">
              <a:rPr lang="en-IN" smtClean="0"/>
              <a:pPr/>
              <a:t>6</a:t>
            </a:fld>
            <a:endParaRPr lang="en-IN" dirty="0"/>
          </a:p>
        </p:txBody>
      </p:sp>
      <p:sp>
        <p:nvSpPr>
          <p:cNvPr id="128" name="Google Shape;128;p8"/>
          <p:cNvSpPr/>
          <p:nvPr/>
        </p:nvSpPr>
        <p:spPr>
          <a:xfrm>
            <a:off x="4482916" y="3301156"/>
            <a:ext cx="178175" cy="298748"/>
          </a:xfrm>
          <a:prstGeom prst="rect">
            <a:avLst/>
          </a:prstGeom>
          <a:noFill/>
          <a:ln>
            <a:noFill/>
          </a:ln>
        </p:spPr>
        <p:txBody>
          <a:bodyPr spcFirstLastPara="1" wrap="square" lIns="74263" tIns="37122" rIns="74263" bIns="37122" anchor="t" anchorCtr="0">
            <a:spAutoFit/>
          </a:bodyPr>
          <a:lstStyle/>
          <a:p>
            <a:r>
              <a:rPr lang="en-IN" sz="1454">
                <a:solidFill>
                  <a:schemeClr val="dk1"/>
                </a:solidFill>
                <a:latin typeface="Calibri"/>
                <a:ea typeface="Calibri"/>
                <a:cs typeface="Calibri"/>
                <a:sym typeface="Calibri"/>
              </a:rPr>
              <a:t> </a:t>
            </a:r>
            <a:endParaRPr sz="1108"/>
          </a:p>
        </p:txBody>
      </p:sp>
      <p:sp>
        <p:nvSpPr>
          <p:cNvPr id="8" name="TextBox 7">
            <a:extLst>
              <a:ext uri="{FF2B5EF4-FFF2-40B4-BE49-F238E27FC236}">
                <a16:creationId xmlns:a16="http://schemas.microsoft.com/office/drawing/2014/main" id="{F5B323C2-BC23-4CB3-80FB-F7614490206F}"/>
              </a:ext>
            </a:extLst>
          </p:cNvPr>
          <p:cNvSpPr txBox="1"/>
          <p:nvPr/>
        </p:nvSpPr>
        <p:spPr>
          <a:xfrm>
            <a:off x="19005" y="3301156"/>
            <a:ext cx="6097792" cy="2677656"/>
          </a:xfrm>
          <a:prstGeom prst="rect">
            <a:avLst/>
          </a:prstGeom>
          <a:noFill/>
        </p:spPr>
        <p:txBody>
          <a:bodyPr wrap="square" rtlCol="0">
            <a:spAutoFit/>
          </a:bodyPr>
          <a:lstStyle/>
          <a:p>
            <a:pPr marL="342900" indent="-342900">
              <a:buSzPct val="120000"/>
              <a:buFont typeface="Calibri" panose="020F0502020204030204" pitchFamily="34" charset="0"/>
              <a:buChar char="•"/>
            </a:pPr>
            <a:r>
              <a:rPr lang="en-US" sz="2400" dirty="0">
                <a:latin typeface="+mn-lt"/>
              </a:rPr>
              <a:t>Size is big and operating cost is high</a:t>
            </a:r>
          </a:p>
          <a:p>
            <a:pPr marL="342900" indent="-342900">
              <a:buSzPct val="120000"/>
              <a:buFont typeface="Calibri" panose="020F0502020204030204" pitchFamily="34" charset="0"/>
              <a:buChar char="•"/>
            </a:pPr>
            <a:r>
              <a:rPr lang="en-US" sz="2400" dirty="0">
                <a:latin typeface="+mn-lt"/>
              </a:rPr>
              <a:t>Need cold environment like helium chamber (about 4 kelvin) with superconductors </a:t>
            </a:r>
          </a:p>
          <a:p>
            <a:pPr marL="342900" indent="-342900">
              <a:buSzPct val="120000"/>
              <a:buFont typeface="Calibri" panose="020F0502020204030204" pitchFamily="34" charset="0"/>
              <a:buChar char="•"/>
            </a:pPr>
            <a:r>
              <a:rPr lang="en-US" sz="2400" dirty="0">
                <a:latin typeface="+mn-lt"/>
              </a:rPr>
              <a:t>Need magnetic shielded room to minimize external noise</a:t>
            </a:r>
          </a:p>
          <a:p>
            <a:pPr marL="342900" indent="-342900">
              <a:buSzPct val="120000"/>
              <a:buFont typeface="Calibri" panose="020F0502020204030204" pitchFamily="34" charset="0"/>
              <a:buChar char="•"/>
            </a:pPr>
            <a:r>
              <a:rPr lang="en-US" sz="2400" dirty="0">
                <a:latin typeface="+mn-lt"/>
              </a:rPr>
              <a:t>Minimum duration of MEG-EEG recording sessions is about 30 min</a:t>
            </a:r>
          </a:p>
        </p:txBody>
      </p:sp>
      <p:pic>
        <p:nvPicPr>
          <p:cNvPr id="6" name="Picture 5">
            <a:extLst>
              <a:ext uri="{FF2B5EF4-FFF2-40B4-BE49-F238E27FC236}">
                <a16:creationId xmlns:a16="http://schemas.microsoft.com/office/drawing/2014/main" id="{B57FBB87-925F-4E93-884C-54806DA03F3F}"/>
              </a:ext>
            </a:extLst>
          </p:cNvPr>
          <p:cNvPicPr>
            <a:picLocks noChangeAspect="1"/>
          </p:cNvPicPr>
          <p:nvPr/>
        </p:nvPicPr>
        <p:blipFill>
          <a:blip r:embed="rId5"/>
          <a:stretch>
            <a:fillRect/>
          </a:stretch>
        </p:blipFill>
        <p:spPr>
          <a:xfrm>
            <a:off x="6118544" y="2040935"/>
            <a:ext cx="2511904" cy="3981243"/>
          </a:xfrm>
          <a:prstGeom prst="rect">
            <a:avLst/>
          </a:prstGeom>
        </p:spPr>
      </p:pic>
      <p:sp>
        <p:nvSpPr>
          <p:cNvPr id="7" name="TextBox 6">
            <a:extLst>
              <a:ext uri="{FF2B5EF4-FFF2-40B4-BE49-F238E27FC236}">
                <a16:creationId xmlns:a16="http://schemas.microsoft.com/office/drawing/2014/main" id="{09EC5947-6ADA-4496-8FA9-4DBA00D3807C}"/>
              </a:ext>
            </a:extLst>
          </p:cNvPr>
          <p:cNvSpPr txBox="1"/>
          <p:nvPr/>
        </p:nvSpPr>
        <p:spPr>
          <a:xfrm>
            <a:off x="6115050" y="6022178"/>
            <a:ext cx="2448733" cy="584775"/>
          </a:xfrm>
          <a:prstGeom prst="rect">
            <a:avLst/>
          </a:prstGeom>
          <a:solidFill>
            <a:schemeClr val="accent1">
              <a:lumMod val="20000"/>
              <a:lumOff val="80000"/>
            </a:schemeClr>
          </a:solidFill>
        </p:spPr>
        <p:txBody>
          <a:bodyPr wrap="square" rtlCol="0">
            <a:spAutoFit/>
          </a:bodyPr>
          <a:lstStyle/>
          <a:p>
            <a:pPr algn="ctr"/>
            <a:r>
              <a:rPr lang="en-US" dirty="0"/>
              <a:t>MEG device with shielded room</a:t>
            </a:r>
          </a:p>
        </p:txBody>
      </p:sp>
      <p:sp>
        <p:nvSpPr>
          <p:cNvPr id="3" name="TextBox 2">
            <a:extLst>
              <a:ext uri="{FF2B5EF4-FFF2-40B4-BE49-F238E27FC236}">
                <a16:creationId xmlns:a16="http://schemas.microsoft.com/office/drawing/2014/main" id="{59C345D4-B8CA-47F9-851F-6BCFB10E146D}"/>
              </a:ext>
            </a:extLst>
          </p:cNvPr>
          <p:cNvSpPr txBox="1"/>
          <p:nvPr/>
        </p:nvSpPr>
        <p:spPr>
          <a:xfrm>
            <a:off x="9255967" y="961844"/>
            <a:ext cx="1680438" cy="584775"/>
          </a:xfrm>
          <a:prstGeom prst="rect">
            <a:avLst/>
          </a:prstGeom>
          <a:noFill/>
        </p:spPr>
        <p:txBody>
          <a:bodyPr wrap="square" rtlCol="0">
            <a:spAutoFit/>
          </a:bodyPr>
          <a:lstStyle/>
          <a:p>
            <a:r>
              <a:rPr lang="en-US" dirty="0"/>
              <a:t>SQUID working principle ?</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6323-43C0-40A8-9972-8579CB013C79}"/>
              </a:ext>
            </a:extLst>
          </p:cNvPr>
          <p:cNvSpPr>
            <a:spLocks noGrp="1"/>
          </p:cNvSpPr>
          <p:nvPr>
            <p:ph type="title"/>
          </p:nvPr>
        </p:nvSpPr>
        <p:spPr/>
        <p:txBody>
          <a:bodyPr/>
          <a:lstStyle/>
          <a:p>
            <a:r>
              <a:rPr lang="en-US" dirty="0"/>
              <a:t>Magneto-Optical Kerr Effect</a:t>
            </a:r>
          </a:p>
        </p:txBody>
      </p:sp>
      <p:sp>
        <p:nvSpPr>
          <p:cNvPr id="3" name="Content Placeholder 2">
            <a:extLst>
              <a:ext uri="{FF2B5EF4-FFF2-40B4-BE49-F238E27FC236}">
                <a16:creationId xmlns:a16="http://schemas.microsoft.com/office/drawing/2014/main" id="{7D35FA64-EC63-4C41-A32C-8A10803B476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4E2684C-A2EC-4BE0-9C19-6E24FAAEF09D}"/>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54824BB2-4B2F-4761-A696-463D569C6ED3}"/>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A01DE1C8-2292-4262-B6BC-50BCB98ADA69}"/>
              </a:ext>
            </a:extLst>
          </p:cNvPr>
          <p:cNvSpPr>
            <a:spLocks noGrp="1"/>
          </p:cNvSpPr>
          <p:nvPr>
            <p:ph type="sldNum" sz="quarter" idx="12"/>
          </p:nvPr>
        </p:nvSpPr>
        <p:spPr/>
        <p:txBody>
          <a:bodyPr/>
          <a:lstStyle/>
          <a:p>
            <a:fld id="{ABF20D17-0043-4445-9B8B-9F103D2306E2}" type="slidenum">
              <a:rPr lang="en-IN" smtClean="0"/>
              <a:pPr/>
              <a:t>60</a:t>
            </a:fld>
            <a:endParaRPr lang="en-IN" dirty="0"/>
          </a:p>
        </p:txBody>
      </p:sp>
    </p:spTree>
    <p:extLst>
      <p:ext uri="{BB962C8B-B14F-4D97-AF65-F5344CB8AC3E}">
        <p14:creationId xmlns:p14="http://schemas.microsoft.com/office/powerpoint/2010/main" val="21422290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D923-B45F-426F-ABBD-E878B12CC7BE}"/>
              </a:ext>
            </a:extLst>
          </p:cNvPr>
          <p:cNvSpPr>
            <a:spLocks noGrp="1"/>
          </p:cNvSpPr>
          <p:nvPr>
            <p:ph type="title"/>
          </p:nvPr>
        </p:nvSpPr>
        <p:spPr/>
        <p:txBody>
          <a:bodyPr/>
          <a:lstStyle/>
          <a:p>
            <a:r>
              <a:rPr lang="en-US" dirty="0"/>
              <a:t>Magnetic force microscopy</a:t>
            </a:r>
          </a:p>
        </p:txBody>
      </p:sp>
      <p:sp>
        <p:nvSpPr>
          <p:cNvPr id="3" name="Content Placeholder 2">
            <a:extLst>
              <a:ext uri="{FF2B5EF4-FFF2-40B4-BE49-F238E27FC236}">
                <a16:creationId xmlns:a16="http://schemas.microsoft.com/office/drawing/2014/main" id="{F2A136DF-9A78-4C64-93ED-2224D108582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1818189-39FD-4DF4-9B41-FFB58B618BED}"/>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411070E3-C024-4FC4-9CF2-65637AB40799}"/>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3CD490D9-711C-423C-8BEA-5A450459E09B}"/>
              </a:ext>
            </a:extLst>
          </p:cNvPr>
          <p:cNvSpPr>
            <a:spLocks noGrp="1"/>
          </p:cNvSpPr>
          <p:nvPr>
            <p:ph type="sldNum" sz="quarter" idx="12"/>
          </p:nvPr>
        </p:nvSpPr>
        <p:spPr/>
        <p:txBody>
          <a:bodyPr/>
          <a:lstStyle/>
          <a:p>
            <a:fld id="{ABF20D17-0043-4445-9B8B-9F103D2306E2}" type="slidenum">
              <a:rPr lang="en-IN" smtClean="0"/>
              <a:pPr/>
              <a:t>61</a:t>
            </a:fld>
            <a:endParaRPr lang="en-IN" dirty="0"/>
          </a:p>
        </p:txBody>
      </p:sp>
    </p:spTree>
    <p:extLst>
      <p:ext uri="{BB962C8B-B14F-4D97-AF65-F5344CB8AC3E}">
        <p14:creationId xmlns:p14="http://schemas.microsoft.com/office/powerpoint/2010/main" val="994578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98A6-B0A6-4F0B-A239-41646962ED45}"/>
              </a:ext>
            </a:extLst>
          </p:cNvPr>
          <p:cNvSpPr>
            <a:spLocks noGrp="1"/>
          </p:cNvSpPr>
          <p:nvPr>
            <p:ph type="title"/>
          </p:nvPr>
        </p:nvSpPr>
        <p:spPr/>
        <p:txBody>
          <a:bodyPr/>
          <a:lstStyle/>
          <a:p>
            <a:r>
              <a:rPr lang="en-US" dirty="0"/>
              <a:t>Electrical potential in the neuron</a:t>
            </a:r>
          </a:p>
        </p:txBody>
      </p:sp>
      <p:sp>
        <p:nvSpPr>
          <p:cNvPr id="4" name="Date Placeholder 3">
            <a:extLst>
              <a:ext uri="{FF2B5EF4-FFF2-40B4-BE49-F238E27FC236}">
                <a16:creationId xmlns:a16="http://schemas.microsoft.com/office/drawing/2014/main" id="{CED9C89F-5BA5-4913-859C-C99CC4441524}"/>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454E90D4-BCE1-4838-8089-5F08E433A135}"/>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18B17136-925E-4E5E-8BEE-3D497D9E9CC7}"/>
              </a:ext>
            </a:extLst>
          </p:cNvPr>
          <p:cNvSpPr>
            <a:spLocks noGrp="1"/>
          </p:cNvSpPr>
          <p:nvPr>
            <p:ph type="sldNum" sz="quarter" idx="12"/>
          </p:nvPr>
        </p:nvSpPr>
        <p:spPr/>
        <p:txBody>
          <a:bodyPr/>
          <a:lstStyle/>
          <a:p>
            <a:fld id="{ABF20D17-0043-4445-9B8B-9F103D2306E2}" type="slidenum">
              <a:rPr lang="en-IN" smtClean="0"/>
              <a:pPr/>
              <a:t>62</a:t>
            </a:fld>
            <a:endParaRPr lang="en-IN" dirty="0"/>
          </a:p>
        </p:txBody>
      </p:sp>
      <p:sp>
        <p:nvSpPr>
          <p:cNvPr id="7" name="TextBox 6">
            <a:extLst>
              <a:ext uri="{FF2B5EF4-FFF2-40B4-BE49-F238E27FC236}">
                <a16:creationId xmlns:a16="http://schemas.microsoft.com/office/drawing/2014/main" id="{D3389733-65DC-41FE-ADB5-3AD3EE991BFF}"/>
              </a:ext>
            </a:extLst>
          </p:cNvPr>
          <p:cNvSpPr txBox="1"/>
          <p:nvPr/>
        </p:nvSpPr>
        <p:spPr>
          <a:xfrm>
            <a:off x="278198" y="971966"/>
            <a:ext cx="3295523" cy="1569660"/>
          </a:xfrm>
          <a:prstGeom prst="rect">
            <a:avLst/>
          </a:prstGeom>
          <a:solidFill>
            <a:schemeClr val="accent2">
              <a:lumMod val="20000"/>
              <a:lumOff val="80000"/>
            </a:schemeClr>
          </a:solidFill>
        </p:spPr>
        <p:txBody>
          <a:bodyPr wrap="square" rtlCol="0">
            <a:spAutoFit/>
          </a:bodyPr>
          <a:lstStyle/>
          <a:p>
            <a:pPr algn="ctr"/>
            <a:r>
              <a:rPr lang="en-US" sz="2400" dirty="0">
                <a:latin typeface="+mn-lt"/>
              </a:rPr>
              <a:t>Releasing transmitter molecules </a:t>
            </a:r>
            <a:r>
              <a:rPr lang="en-US" sz="2400" dirty="0">
                <a:latin typeface="+mn-lt"/>
                <a:sym typeface="Wingdings" panose="05000000000000000000" pitchFamily="2" charset="2"/>
              </a:rPr>
              <a:t> Change in permeability  Change in membrane potential</a:t>
            </a:r>
            <a:endParaRPr lang="en-US" sz="2400" dirty="0">
              <a:latin typeface="+mn-lt"/>
            </a:endParaRPr>
          </a:p>
        </p:txBody>
      </p:sp>
      <p:grpSp>
        <p:nvGrpSpPr>
          <p:cNvPr id="8" name="Group 7">
            <a:extLst>
              <a:ext uri="{FF2B5EF4-FFF2-40B4-BE49-F238E27FC236}">
                <a16:creationId xmlns:a16="http://schemas.microsoft.com/office/drawing/2014/main" id="{C9444A8D-9526-4333-BF75-364019B8A795}"/>
              </a:ext>
            </a:extLst>
          </p:cNvPr>
          <p:cNvGrpSpPr/>
          <p:nvPr/>
        </p:nvGrpSpPr>
        <p:grpSpPr>
          <a:xfrm>
            <a:off x="93886" y="2578950"/>
            <a:ext cx="3643161" cy="2123983"/>
            <a:chOff x="4558693" y="2786967"/>
            <a:chExt cx="3643161" cy="2123983"/>
          </a:xfrm>
        </p:grpSpPr>
        <p:grpSp>
          <p:nvGrpSpPr>
            <p:cNvPr id="9" name="Group 8">
              <a:extLst>
                <a:ext uri="{FF2B5EF4-FFF2-40B4-BE49-F238E27FC236}">
                  <a16:creationId xmlns:a16="http://schemas.microsoft.com/office/drawing/2014/main" id="{4AEB36F3-E413-4A00-951D-18AFDF7F92D0}"/>
                </a:ext>
              </a:extLst>
            </p:cNvPr>
            <p:cNvGrpSpPr/>
            <p:nvPr/>
          </p:nvGrpSpPr>
          <p:grpSpPr>
            <a:xfrm>
              <a:off x="5140057" y="2786967"/>
              <a:ext cx="3061797" cy="1854128"/>
              <a:chOff x="5226179" y="2907970"/>
              <a:chExt cx="3061797" cy="1854128"/>
            </a:xfrm>
          </p:grpSpPr>
          <p:pic>
            <p:nvPicPr>
              <p:cNvPr id="12" name="Picture 11">
                <a:extLst>
                  <a:ext uri="{FF2B5EF4-FFF2-40B4-BE49-F238E27FC236}">
                    <a16:creationId xmlns:a16="http://schemas.microsoft.com/office/drawing/2014/main" id="{3E47A2DC-55DD-46C9-9D66-B2FBB2BE7BE0}"/>
                  </a:ext>
                </a:extLst>
              </p:cNvPr>
              <p:cNvPicPr>
                <a:picLocks noChangeAspect="1"/>
              </p:cNvPicPr>
              <p:nvPr/>
            </p:nvPicPr>
            <p:blipFill>
              <a:blip r:embed="rId2"/>
              <a:stretch>
                <a:fillRect/>
              </a:stretch>
            </p:blipFill>
            <p:spPr>
              <a:xfrm>
                <a:off x="5226179" y="2907970"/>
                <a:ext cx="3061797" cy="1854128"/>
              </a:xfrm>
              <a:prstGeom prst="rect">
                <a:avLst/>
              </a:prstGeom>
            </p:spPr>
          </p:pic>
          <p:cxnSp>
            <p:nvCxnSpPr>
              <p:cNvPr id="13" name="Straight Arrow Connector 12">
                <a:extLst>
                  <a:ext uri="{FF2B5EF4-FFF2-40B4-BE49-F238E27FC236}">
                    <a16:creationId xmlns:a16="http://schemas.microsoft.com/office/drawing/2014/main" id="{FFABC53E-3B95-45DF-A34B-02045CF4F94D}"/>
                  </a:ext>
                </a:extLst>
              </p:cNvPr>
              <p:cNvCxnSpPr/>
              <p:nvPr/>
            </p:nvCxnSpPr>
            <p:spPr>
              <a:xfrm flipV="1">
                <a:off x="6123937" y="3602288"/>
                <a:ext cx="153775" cy="35621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9A8AF5D-EBC0-4FD3-8AF9-0D88110870F7}"/>
                  </a:ext>
                </a:extLst>
              </p:cNvPr>
              <p:cNvCxnSpPr>
                <a:cxnSpLocks/>
              </p:cNvCxnSpPr>
              <p:nvPr/>
            </p:nvCxnSpPr>
            <p:spPr>
              <a:xfrm>
                <a:off x="6716775" y="3590684"/>
                <a:ext cx="290019" cy="2507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C88DC072-7667-4893-A637-56E55DA3AFDC}"/>
                </a:ext>
              </a:extLst>
            </p:cNvPr>
            <p:cNvSpPr txBox="1"/>
            <p:nvPr/>
          </p:nvSpPr>
          <p:spPr>
            <a:xfrm>
              <a:off x="4558693" y="4079953"/>
              <a:ext cx="1452268" cy="830997"/>
            </a:xfrm>
            <a:prstGeom prst="rect">
              <a:avLst/>
            </a:prstGeom>
            <a:solidFill>
              <a:schemeClr val="accent2">
                <a:lumMod val="20000"/>
                <a:lumOff val="80000"/>
              </a:schemeClr>
            </a:solidFill>
          </p:spPr>
          <p:txBody>
            <a:bodyPr wrap="square" rtlCol="0">
              <a:spAutoFit/>
            </a:bodyPr>
            <a:lstStyle/>
            <a:p>
              <a:pPr algn="ctr"/>
              <a:r>
                <a:rPr lang="en-US" sz="2400" dirty="0">
                  <a:latin typeface="+mn-lt"/>
                </a:rPr>
                <a:t>Excitatory synapse </a:t>
              </a:r>
            </a:p>
          </p:txBody>
        </p:sp>
        <p:sp>
          <p:nvSpPr>
            <p:cNvPr id="11" name="TextBox 10">
              <a:extLst>
                <a:ext uri="{FF2B5EF4-FFF2-40B4-BE49-F238E27FC236}">
                  <a16:creationId xmlns:a16="http://schemas.microsoft.com/office/drawing/2014/main" id="{8B88C054-7083-47C1-9891-DADDAE03FF3A}"/>
                </a:ext>
              </a:extLst>
            </p:cNvPr>
            <p:cNvSpPr txBox="1"/>
            <p:nvPr/>
          </p:nvSpPr>
          <p:spPr>
            <a:xfrm>
              <a:off x="6682631" y="4063923"/>
              <a:ext cx="1504490" cy="830997"/>
            </a:xfrm>
            <a:prstGeom prst="rect">
              <a:avLst/>
            </a:prstGeom>
            <a:solidFill>
              <a:schemeClr val="accent2">
                <a:lumMod val="20000"/>
                <a:lumOff val="80000"/>
              </a:schemeClr>
            </a:solidFill>
          </p:spPr>
          <p:txBody>
            <a:bodyPr wrap="square" rtlCol="0">
              <a:spAutoFit/>
            </a:bodyPr>
            <a:lstStyle/>
            <a:p>
              <a:pPr algn="ctr"/>
              <a:r>
                <a:rPr lang="en-US" sz="2400" dirty="0">
                  <a:latin typeface="+mn-lt"/>
                </a:rPr>
                <a:t>Inhibitory synapse</a:t>
              </a:r>
            </a:p>
          </p:txBody>
        </p:sp>
      </p:grpSp>
      <p:sp>
        <p:nvSpPr>
          <p:cNvPr id="17" name="TextBox 16">
            <a:extLst>
              <a:ext uri="{FF2B5EF4-FFF2-40B4-BE49-F238E27FC236}">
                <a16:creationId xmlns:a16="http://schemas.microsoft.com/office/drawing/2014/main" id="{C4BC9038-4DA0-42FC-BCF8-731985DDFD0F}"/>
              </a:ext>
            </a:extLst>
          </p:cNvPr>
          <p:cNvSpPr txBox="1"/>
          <p:nvPr/>
        </p:nvSpPr>
        <p:spPr>
          <a:xfrm>
            <a:off x="3900702" y="3327424"/>
            <a:ext cx="2057401" cy="461665"/>
          </a:xfrm>
          <a:prstGeom prst="rect">
            <a:avLst/>
          </a:prstGeom>
          <a:solidFill>
            <a:srgbClr val="FFCCCC"/>
          </a:solidFill>
          <a:ln w="19050">
            <a:solidFill>
              <a:srgbClr val="FF0000"/>
            </a:solidFill>
          </a:ln>
        </p:spPr>
        <p:txBody>
          <a:bodyPr wrap="square" rtlCol="0">
            <a:spAutoFit/>
          </a:bodyPr>
          <a:lstStyle/>
          <a:p>
            <a:r>
              <a:rPr lang="en-US" sz="2400" b="1" dirty="0">
                <a:latin typeface="+mn-lt"/>
              </a:rPr>
              <a:t>Depolarization</a:t>
            </a:r>
          </a:p>
        </p:txBody>
      </p:sp>
      <p:sp>
        <p:nvSpPr>
          <p:cNvPr id="18" name="TextBox 17">
            <a:extLst>
              <a:ext uri="{FF2B5EF4-FFF2-40B4-BE49-F238E27FC236}">
                <a16:creationId xmlns:a16="http://schemas.microsoft.com/office/drawing/2014/main" id="{072597C7-A7BE-46F2-ABCE-AFEA35B381CA}"/>
              </a:ext>
            </a:extLst>
          </p:cNvPr>
          <p:cNvSpPr txBox="1"/>
          <p:nvPr/>
        </p:nvSpPr>
        <p:spPr>
          <a:xfrm>
            <a:off x="7049923" y="3335238"/>
            <a:ext cx="2057400" cy="461665"/>
          </a:xfrm>
          <a:prstGeom prst="rect">
            <a:avLst/>
          </a:prstGeom>
          <a:solidFill>
            <a:schemeClr val="accent1">
              <a:lumMod val="20000"/>
              <a:lumOff val="80000"/>
            </a:schemeClr>
          </a:solidFill>
          <a:ln w="19050">
            <a:solidFill>
              <a:schemeClr val="accent1">
                <a:lumMod val="75000"/>
              </a:schemeClr>
            </a:solidFill>
          </a:ln>
        </p:spPr>
        <p:txBody>
          <a:bodyPr wrap="square" rtlCol="0">
            <a:spAutoFit/>
          </a:bodyPr>
          <a:lstStyle/>
          <a:p>
            <a:r>
              <a:rPr lang="en-US" sz="2400" b="1" dirty="0">
                <a:latin typeface="+mn-lt"/>
              </a:rPr>
              <a:t>Repolarization</a:t>
            </a:r>
          </a:p>
        </p:txBody>
      </p:sp>
      <p:grpSp>
        <p:nvGrpSpPr>
          <p:cNvPr id="25" name="Group 24">
            <a:extLst>
              <a:ext uri="{FF2B5EF4-FFF2-40B4-BE49-F238E27FC236}">
                <a16:creationId xmlns:a16="http://schemas.microsoft.com/office/drawing/2014/main" id="{46D3EF18-1880-4184-BE68-CAC87D6B1FA0}"/>
              </a:ext>
            </a:extLst>
          </p:cNvPr>
          <p:cNvGrpSpPr/>
          <p:nvPr/>
        </p:nvGrpSpPr>
        <p:grpSpPr>
          <a:xfrm>
            <a:off x="4743666" y="3800883"/>
            <a:ext cx="4317983" cy="1892310"/>
            <a:chOff x="4771655" y="3800883"/>
            <a:chExt cx="4317983" cy="1892310"/>
          </a:xfrm>
        </p:grpSpPr>
        <p:pic>
          <p:nvPicPr>
            <p:cNvPr id="16" name="Picture 15">
              <a:extLst>
                <a:ext uri="{FF2B5EF4-FFF2-40B4-BE49-F238E27FC236}">
                  <a16:creationId xmlns:a16="http://schemas.microsoft.com/office/drawing/2014/main" id="{368567C6-1D59-4E1D-A2F7-877CF621166D}"/>
                </a:ext>
              </a:extLst>
            </p:cNvPr>
            <p:cNvPicPr>
              <a:picLocks noChangeAspect="1"/>
            </p:cNvPicPr>
            <p:nvPr/>
          </p:nvPicPr>
          <p:blipFill rotWithShape="1">
            <a:blip r:embed="rId3"/>
            <a:srcRect t="5687" b="5616"/>
            <a:stretch/>
          </p:blipFill>
          <p:spPr>
            <a:xfrm>
              <a:off x="4771655" y="3800883"/>
              <a:ext cx="3799066" cy="1892310"/>
            </a:xfrm>
            <a:prstGeom prst="rect">
              <a:avLst/>
            </a:prstGeom>
          </p:spPr>
        </p:pic>
        <p:sp>
          <p:nvSpPr>
            <p:cNvPr id="19" name="Left Brace 18">
              <a:extLst>
                <a:ext uri="{FF2B5EF4-FFF2-40B4-BE49-F238E27FC236}">
                  <a16:creationId xmlns:a16="http://schemas.microsoft.com/office/drawing/2014/main" id="{D9DB8E13-D3E6-45DE-8958-C004B6224D4D}"/>
                </a:ext>
              </a:extLst>
            </p:cNvPr>
            <p:cNvSpPr/>
            <p:nvPr/>
          </p:nvSpPr>
          <p:spPr>
            <a:xfrm rot="715962">
              <a:off x="5877666" y="3852231"/>
              <a:ext cx="181806" cy="1107037"/>
            </a:xfrm>
            <a:prstGeom prst="leftBrace">
              <a:avLst>
                <a:gd name="adj1" fmla="val 8333"/>
                <a:gd name="adj2" fmla="val 47708"/>
              </a:avLst>
            </a:prstGeom>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237BEFD1-1C17-48B1-95B9-4AA3004B39ED}"/>
                </a:ext>
              </a:extLst>
            </p:cNvPr>
            <p:cNvSpPr/>
            <p:nvPr/>
          </p:nvSpPr>
          <p:spPr>
            <a:xfrm rot="10419581">
              <a:off x="6412657" y="3874193"/>
              <a:ext cx="234272" cy="1101572"/>
            </a:xfrm>
            <a:prstGeom prst="leftBrace">
              <a:avLst>
                <a:gd name="adj1" fmla="val 8333"/>
                <a:gd name="adj2" fmla="val 50303"/>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Oval 20">
              <a:extLst>
                <a:ext uri="{FF2B5EF4-FFF2-40B4-BE49-F238E27FC236}">
                  <a16:creationId xmlns:a16="http://schemas.microsoft.com/office/drawing/2014/main" id="{443D87E3-68C4-4E86-AEE8-0519206ADAD5}"/>
                </a:ext>
              </a:extLst>
            </p:cNvPr>
            <p:cNvSpPr/>
            <p:nvPr/>
          </p:nvSpPr>
          <p:spPr>
            <a:xfrm>
              <a:off x="6162563" y="3837148"/>
              <a:ext cx="166271" cy="10590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364EB57-C10E-4FD7-8751-F5845D51AF40}"/>
                </a:ext>
              </a:extLst>
            </p:cNvPr>
            <p:cNvSpPr/>
            <p:nvPr/>
          </p:nvSpPr>
          <p:spPr>
            <a:xfrm>
              <a:off x="6477061" y="5159691"/>
              <a:ext cx="166271" cy="10590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885A6DD-C866-415E-A41C-A14603124C00}"/>
                </a:ext>
              </a:extLst>
            </p:cNvPr>
            <p:cNvSpPr txBox="1"/>
            <p:nvPr/>
          </p:nvSpPr>
          <p:spPr>
            <a:xfrm>
              <a:off x="6671188" y="5218760"/>
              <a:ext cx="2418450" cy="461665"/>
            </a:xfrm>
            <a:prstGeom prst="rect">
              <a:avLst/>
            </a:prstGeom>
            <a:solidFill>
              <a:schemeClr val="accent2">
                <a:lumMod val="20000"/>
                <a:lumOff val="80000"/>
              </a:schemeClr>
            </a:solidFill>
          </p:spPr>
          <p:txBody>
            <a:bodyPr wrap="square" rtlCol="0">
              <a:spAutoFit/>
            </a:bodyPr>
            <a:lstStyle/>
            <a:p>
              <a:r>
                <a:rPr lang="en-US" sz="2400" dirty="0">
                  <a:latin typeface="+mn-lt"/>
                </a:rPr>
                <a:t>Na</a:t>
              </a:r>
              <a:r>
                <a:rPr lang="en-US" sz="2400" baseline="30000" dirty="0">
                  <a:latin typeface="+mn-lt"/>
                </a:rPr>
                <a:t>+</a:t>
              </a:r>
              <a:r>
                <a:rPr lang="en-US" sz="2400" dirty="0">
                  <a:latin typeface="+mn-lt"/>
                </a:rPr>
                <a:t> inflow begins</a:t>
              </a:r>
            </a:p>
          </p:txBody>
        </p:sp>
      </p:grpSp>
      <p:sp>
        <p:nvSpPr>
          <p:cNvPr id="93" name="TextBox 92">
            <a:extLst>
              <a:ext uri="{FF2B5EF4-FFF2-40B4-BE49-F238E27FC236}">
                <a16:creationId xmlns:a16="http://schemas.microsoft.com/office/drawing/2014/main" id="{B8FA2F2B-AD47-4002-ABBC-B2DD0B96A801}"/>
              </a:ext>
            </a:extLst>
          </p:cNvPr>
          <p:cNvSpPr txBox="1"/>
          <p:nvPr/>
        </p:nvSpPr>
        <p:spPr>
          <a:xfrm>
            <a:off x="3981235" y="1012795"/>
            <a:ext cx="4964953"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Sufficiently depolarized postsynaptic neurons cause action potential</a:t>
            </a:r>
          </a:p>
        </p:txBody>
      </p:sp>
      <p:cxnSp>
        <p:nvCxnSpPr>
          <p:cNvPr id="120" name="Straight Connector 119">
            <a:extLst>
              <a:ext uri="{FF2B5EF4-FFF2-40B4-BE49-F238E27FC236}">
                <a16:creationId xmlns:a16="http://schemas.microsoft.com/office/drawing/2014/main" id="{230FEC50-CD56-48E3-A87F-0AEE7A21A0EE}"/>
              </a:ext>
            </a:extLst>
          </p:cNvPr>
          <p:cNvCxnSpPr>
            <a:cxnSpLocks/>
          </p:cNvCxnSpPr>
          <p:nvPr/>
        </p:nvCxnSpPr>
        <p:spPr>
          <a:xfrm>
            <a:off x="3818874" y="1021788"/>
            <a:ext cx="0" cy="5337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FBA3CDA-01C1-487B-B41C-8C3025D2E6FC}"/>
              </a:ext>
            </a:extLst>
          </p:cNvPr>
          <p:cNvSpPr txBox="1"/>
          <p:nvPr/>
        </p:nvSpPr>
        <p:spPr>
          <a:xfrm>
            <a:off x="9358604" y="1012795"/>
            <a:ext cx="1996751" cy="584775"/>
          </a:xfrm>
          <a:prstGeom prst="rect">
            <a:avLst/>
          </a:prstGeom>
          <a:noFill/>
        </p:spPr>
        <p:txBody>
          <a:bodyPr wrap="square" rtlCol="0">
            <a:spAutoFit/>
          </a:bodyPr>
          <a:lstStyle/>
          <a:p>
            <a:r>
              <a:rPr lang="en-US" dirty="0"/>
              <a:t>Concise slide on signal propagation </a:t>
            </a:r>
          </a:p>
        </p:txBody>
      </p:sp>
      <p:grpSp>
        <p:nvGrpSpPr>
          <p:cNvPr id="52" name="Group 51">
            <a:extLst>
              <a:ext uri="{FF2B5EF4-FFF2-40B4-BE49-F238E27FC236}">
                <a16:creationId xmlns:a16="http://schemas.microsoft.com/office/drawing/2014/main" id="{3D0B4C99-B349-469C-B990-75EEE7BB1BAA}"/>
              </a:ext>
            </a:extLst>
          </p:cNvPr>
          <p:cNvGrpSpPr/>
          <p:nvPr/>
        </p:nvGrpSpPr>
        <p:grpSpPr>
          <a:xfrm>
            <a:off x="7662342" y="1943924"/>
            <a:ext cx="1336422" cy="1294876"/>
            <a:chOff x="486515" y="1929238"/>
            <a:chExt cx="1858739" cy="1796172"/>
          </a:xfrm>
        </p:grpSpPr>
        <p:grpSp>
          <p:nvGrpSpPr>
            <p:cNvPr id="53" name="Group 52">
              <a:extLst>
                <a:ext uri="{FF2B5EF4-FFF2-40B4-BE49-F238E27FC236}">
                  <a16:creationId xmlns:a16="http://schemas.microsoft.com/office/drawing/2014/main" id="{14D8CB4A-F903-4502-855E-BF629A132EBB}"/>
                </a:ext>
              </a:extLst>
            </p:cNvPr>
            <p:cNvGrpSpPr/>
            <p:nvPr/>
          </p:nvGrpSpPr>
          <p:grpSpPr>
            <a:xfrm>
              <a:off x="486515" y="1929238"/>
              <a:ext cx="1858739" cy="1796172"/>
              <a:chOff x="2495086" y="3949620"/>
              <a:chExt cx="2001500" cy="2045827"/>
            </a:xfrm>
          </p:grpSpPr>
          <p:sp>
            <p:nvSpPr>
              <p:cNvPr id="55" name="Circle: Hollow 54">
                <a:extLst>
                  <a:ext uri="{FF2B5EF4-FFF2-40B4-BE49-F238E27FC236}">
                    <a16:creationId xmlns:a16="http://schemas.microsoft.com/office/drawing/2014/main" id="{644E7C43-6B9D-48C7-975A-BE2336851FC1}"/>
                  </a:ext>
                </a:extLst>
              </p:cNvPr>
              <p:cNvSpPr/>
              <p:nvPr/>
            </p:nvSpPr>
            <p:spPr>
              <a:xfrm>
                <a:off x="2495086" y="3949620"/>
                <a:ext cx="2001500" cy="2045827"/>
              </a:xfrm>
              <a:prstGeom prst="don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6" name="Straight Arrow Connector 55">
                <a:extLst>
                  <a:ext uri="{FF2B5EF4-FFF2-40B4-BE49-F238E27FC236}">
                    <a16:creationId xmlns:a16="http://schemas.microsoft.com/office/drawing/2014/main" id="{3CF9733D-6884-442E-A27C-E39D3BD7E711}"/>
                  </a:ext>
                </a:extLst>
              </p:cNvPr>
              <p:cNvCxnSpPr>
                <a:cxnSpLocks/>
              </p:cNvCxnSpPr>
              <p:nvPr/>
            </p:nvCxnSpPr>
            <p:spPr>
              <a:xfrm rot="10800000">
                <a:off x="3495836" y="3963847"/>
                <a:ext cx="0" cy="4765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5C4DD63-3099-409F-B40A-63A7138DEC43}"/>
                  </a:ext>
                </a:extLst>
              </p:cNvPr>
              <p:cNvCxnSpPr>
                <a:cxnSpLocks/>
              </p:cNvCxnSpPr>
              <p:nvPr/>
            </p:nvCxnSpPr>
            <p:spPr>
              <a:xfrm>
                <a:off x="3505328" y="5508486"/>
                <a:ext cx="0" cy="4765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1D217BA-DDC7-49CD-A767-17339400332E}"/>
                  </a:ext>
                </a:extLst>
              </p:cNvPr>
              <p:cNvCxnSpPr>
                <a:cxnSpLocks/>
              </p:cNvCxnSpPr>
              <p:nvPr/>
            </p:nvCxnSpPr>
            <p:spPr>
              <a:xfrm rot="10800000">
                <a:off x="2788199" y="4249224"/>
                <a:ext cx="319813" cy="3535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07CD3E-FDAB-4B22-A248-C5E403CF47A8}"/>
                  </a:ext>
                </a:extLst>
              </p:cNvPr>
              <p:cNvCxnSpPr>
                <a:cxnSpLocks/>
              </p:cNvCxnSpPr>
              <p:nvPr/>
            </p:nvCxnSpPr>
            <p:spPr>
              <a:xfrm rot="10800000">
                <a:off x="2495086" y="4972534"/>
                <a:ext cx="486321" cy="12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EB3457A-4E80-41EE-A43A-3A4A691C0F9E}"/>
                  </a:ext>
                </a:extLst>
              </p:cNvPr>
              <p:cNvCxnSpPr>
                <a:cxnSpLocks/>
                <a:endCxn id="55" idx="3"/>
              </p:cNvCxnSpPr>
              <p:nvPr/>
            </p:nvCxnSpPr>
            <p:spPr>
              <a:xfrm flipH="1">
                <a:off x="2788199" y="5366823"/>
                <a:ext cx="337736" cy="329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EB93C9C-A4A8-4E38-8768-E4E64F0A7AD9}"/>
                  </a:ext>
                </a:extLst>
              </p:cNvPr>
              <p:cNvCxnSpPr>
                <a:cxnSpLocks/>
              </p:cNvCxnSpPr>
              <p:nvPr/>
            </p:nvCxnSpPr>
            <p:spPr>
              <a:xfrm flipV="1">
                <a:off x="3873262" y="4249225"/>
                <a:ext cx="330211" cy="3535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63C9298-B457-42F5-BB3C-AE2491F2A16E}"/>
                  </a:ext>
                </a:extLst>
              </p:cNvPr>
              <p:cNvCxnSpPr>
                <a:cxnSpLocks/>
              </p:cNvCxnSpPr>
              <p:nvPr/>
            </p:nvCxnSpPr>
            <p:spPr>
              <a:xfrm rot="10800000" flipH="1">
                <a:off x="4052381" y="4972534"/>
                <a:ext cx="444205" cy="12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9766C38-E63B-4827-996D-4FC176E6E2A7}"/>
                  </a:ext>
                </a:extLst>
              </p:cNvPr>
              <p:cNvCxnSpPr>
                <a:cxnSpLocks/>
              </p:cNvCxnSpPr>
              <p:nvPr/>
            </p:nvCxnSpPr>
            <p:spPr>
              <a:xfrm rot="10800000" flipH="1" flipV="1">
                <a:off x="3863733" y="5351964"/>
                <a:ext cx="339740" cy="3438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32C1B355-4E5B-44B1-8AC9-1FFE096375B1}"/>
                </a:ext>
              </a:extLst>
            </p:cNvPr>
            <p:cNvSpPr/>
            <p:nvPr/>
          </p:nvSpPr>
          <p:spPr>
            <a:xfrm>
              <a:off x="1072367" y="2487698"/>
              <a:ext cx="685800" cy="685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Calibri"/>
                  <a:ea typeface="+mn-ea"/>
                  <a:cs typeface="+mn-cs"/>
                </a:rPr>
                <a:t>-</a:t>
              </a:r>
            </a:p>
          </p:txBody>
        </p:sp>
      </p:grpSp>
      <p:grpSp>
        <p:nvGrpSpPr>
          <p:cNvPr id="64" name="Group 63">
            <a:extLst>
              <a:ext uri="{FF2B5EF4-FFF2-40B4-BE49-F238E27FC236}">
                <a16:creationId xmlns:a16="http://schemas.microsoft.com/office/drawing/2014/main" id="{23873606-5A52-4236-A0FD-ED041BBA1F67}"/>
              </a:ext>
            </a:extLst>
          </p:cNvPr>
          <p:cNvGrpSpPr/>
          <p:nvPr/>
        </p:nvGrpSpPr>
        <p:grpSpPr>
          <a:xfrm>
            <a:off x="3969512" y="1915599"/>
            <a:ext cx="1352872" cy="1351526"/>
            <a:chOff x="498900" y="4202179"/>
            <a:chExt cx="1826965" cy="1816843"/>
          </a:xfrm>
        </p:grpSpPr>
        <p:grpSp>
          <p:nvGrpSpPr>
            <p:cNvPr id="65" name="Group 64">
              <a:extLst>
                <a:ext uri="{FF2B5EF4-FFF2-40B4-BE49-F238E27FC236}">
                  <a16:creationId xmlns:a16="http://schemas.microsoft.com/office/drawing/2014/main" id="{D375D513-3160-4FE6-B363-9413D10F350E}"/>
                </a:ext>
              </a:extLst>
            </p:cNvPr>
            <p:cNvGrpSpPr/>
            <p:nvPr/>
          </p:nvGrpSpPr>
          <p:grpSpPr>
            <a:xfrm>
              <a:off x="498900" y="4202179"/>
              <a:ext cx="1826965" cy="1816843"/>
              <a:chOff x="1677971" y="2425219"/>
              <a:chExt cx="2318994" cy="2347274"/>
            </a:xfrm>
          </p:grpSpPr>
          <p:sp>
            <p:nvSpPr>
              <p:cNvPr id="67" name="Circle: Hollow 66">
                <a:extLst>
                  <a:ext uri="{FF2B5EF4-FFF2-40B4-BE49-F238E27FC236}">
                    <a16:creationId xmlns:a16="http://schemas.microsoft.com/office/drawing/2014/main" id="{7C554320-7051-4A9D-A71F-2C061D079199}"/>
                  </a:ext>
                </a:extLst>
              </p:cNvPr>
              <p:cNvSpPr/>
              <p:nvPr/>
            </p:nvSpPr>
            <p:spPr>
              <a:xfrm>
                <a:off x="1677971" y="2425219"/>
                <a:ext cx="2318994" cy="2347274"/>
              </a:xfrm>
              <a:prstGeom prst="don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Arrow Connector 67">
                <a:extLst>
                  <a:ext uri="{FF2B5EF4-FFF2-40B4-BE49-F238E27FC236}">
                    <a16:creationId xmlns:a16="http://schemas.microsoft.com/office/drawing/2014/main" id="{71DD74B4-1115-4BE3-982A-7F2842CC54A1}"/>
                  </a:ext>
                </a:extLst>
              </p:cNvPr>
              <p:cNvCxnSpPr>
                <a:cxnSpLocks/>
              </p:cNvCxnSpPr>
              <p:nvPr/>
            </p:nvCxnSpPr>
            <p:spPr>
              <a:xfrm>
                <a:off x="2837468" y="2441542"/>
                <a:ext cx="0" cy="546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5AAF2B-4C2D-41EE-9AA7-F7F8C0259FEF}"/>
                  </a:ext>
                </a:extLst>
              </p:cNvPr>
              <p:cNvCxnSpPr>
                <a:cxnSpLocks/>
              </p:cNvCxnSpPr>
              <p:nvPr/>
            </p:nvCxnSpPr>
            <p:spPr>
              <a:xfrm rot="10800000">
                <a:off x="2848466" y="4213780"/>
                <a:ext cx="0" cy="546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9DE6BAE-5C38-4428-9204-F50BE52BB3AD}"/>
                  </a:ext>
                </a:extLst>
              </p:cNvPr>
              <p:cNvCxnSpPr>
                <a:cxnSpLocks/>
                <a:stCxn id="67" idx="1"/>
              </p:cNvCxnSpPr>
              <p:nvPr/>
            </p:nvCxnSpPr>
            <p:spPr>
              <a:xfrm>
                <a:off x="2017580" y="2768969"/>
                <a:ext cx="370544" cy="4056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BB9186E-B95F-4DE4-A792-9A72C593D8F1}"/>
                  </a:ext>
                </a:extLst>
              </p:cNvPr>
              <p:cNvCxnSpPr>
                <a:cxnSpLocks/>
                <a:stCxn id="67" idx="2"/>
              </p:cNvCxnSpPr>
              <p:nvPr/>
            </p:nvCxnSpPr>
            <p:spPr>
              <a:xfrm>
                <a:off x="1677971" y="3598856"/>
                <a:ext cx="563465" cy="1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211AD82-54A0-44FD-9363-3E2697066CD0}"/>
                  </a:ext>
                </a:extLst>
              </p:cNvPr>
              <p:cNvCxnSpPr>
                <a:cxnSpLocks/>
                <a:stCxn id="67" idx="3"/>
              </p:cNvCxnSpPr>
              <p:nvPr/>
            </p:nvCxnSpPr>
            <p:spPr>
              <a:xfrm flipV="1">
                <a:off x="2017580" y="4034195"/>
                <a:ext cx="388301" cy="394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904CB2E-A0A5-4B49-9E16-7C9D0C5E6A39}"/>
                  </a:ext>
                </a:extLst>
              </p:cNvPr>
              <p:cNvCxnSpPr>
                <a:cxnSpLocks/>
                <a:stCxn id="67" idx="7"/>
              </p:cNvCxnSpPr>
              <p:nvPr/>
            </p:nvCxnSpPr>
            <p:spPr>
              <a:xfrm flipH="1">
                <a:off x="3286815" y="2768969"/>
                <a:ext cx="370541" cy="426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C49F0F3-630B-43CB-B480-343DC46CE6D6}"/>
                  </a:ext>
                </a:extLst>
              </p:cNvPr>
              <p:cNvCxnSpPr>
                <a:cxnSpLocks/>
                <a:stCxn id="67" idx="6"/>
              </p:cNvCxnSpPr>
              <p:nvPr/>
            </p:nvCxnSpPr>
            <p:spPr>
              <a:xfrm flipH="1">
                <a:off x="3482297" y="3598856"/>
                <a:ext cx="514668" cy="1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095E4B-F08C-46C8-80A8-07DBE1941F6E}"/>
                  </a:ext>
                </a:extLst>
              </p:cNvPr>
              <p:cNvCxnSpPr>
                <a:cxnSpLocks/>
                <a:stCxn id="67" idx="5"/>
              </p:cNvCxnSpPr>
              <p:nvPr/>
            </p:nvCxnSpPr>
            <p:spPr>
              <a:xfrm flipH="1" flipV="1">
                <a:off x="3263724" y="4034195"/>
                <a:ext cx="393632" cy="394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Oval 65">
              <a:extLst>
                <a:ext uri="{FF2B5EF4-FFF2-40B4-BE49-F238E27FC236}">
                  <a16:creationId xmlns:a16="http://schemas.microsoft.com/office/drawing/2014/main" id="{CDAA2ACC-9E9C-4B98-8D7E-3FC3A69F7BD2}"/>
                </a:ext>
              </a:extLst>
            </p:cNvPr>
            <p:cNvSpPr/>
            <p:nvPr/>
          </p:nvSpPr>
          <p:spPr>
            <a:xfrm>
              <a:off x="1072367" y="4768518"/>
              <a:ext cx="685800" cy="6858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kern="1200" dirty="0">
                  <a:solidFill>
                    <a:schemeClr val="tx1"/>
                  </a:solidFill>
                  <a:latin typeface="Calibri"/>
                </a:rPr>
                <a:t>+</a:t>
              </a:r>
              <a:endParaRPr kumimoji="0" lang="en-US" sz="3600" b="1" i="0" u="none" strike="noStrike" kern="1200" cap="none" spc="0" normalizeH="0" baseline="0" noProof="0" dirty="0">
                <a:ln>
                  <a:noFill/>
                </a:ln>
                <a:solidFill>
                  <a:schemeClr val="tx1"/>
                </a:solidFill>
                <a:effectLst/>
                <a:uLnTx/>
                <a:uFillTx/>
                <a:latin typeface="Calibri"/>
                <a:ea typeface="+mn-ea"/>
                <a:cs typeface="+mn-cs"/>
              </a:endParaRPr>
            </a:p>
          </p:txBody>
        </p:sp>
      </p:grpSp>
      <p:sp>
        <p:nvSpPr>
          <p:cNvPr id="76" name="TextBox 75">
            <a:extLst>
              <a:ext uri="{FF2B5EF4-FFF2-40B4-BE49-F238E27FC236}">
                <a16:creationId xmlns:a16="http://schemas.microsoft.com/office/drawing/2014/main" id="{3D85717B-E0C6-4165-8712-FB68732FBE64}"/>
              </a:ext>
            </a:extLst>
          </p:cNvPr>
          <p:cNvSpPr txBox="1"/>
          <p:nvPr/>
        </p:nvSpPr>
        <p:spPr>
          <a:xfrm>
            <a:off x="5383721" y="2027894"/>
            <a:ext cx="2188633" cy="1200329"/>
          </a:xfrm>
          <a:prstGeom prst="rect">
            <a:avLst/>
          </a:prstGeom>
          <a:noFill/>
          <a:ln>
            <a:solidFill>
              <a:schemeClr val="accent2">
                <a:lumMod val="60000"/>
                <a:lumOff val="40000"/>
              </a:schemeClr>
            </a:solidFill>
          </a:ln>
        </p:spPr>
        <p:txBody>
          <a:bodyPr wrap="square" rtlCol="0">
            <a:spAutoFit/>
          </a:bodyPr>
          <a:lstStyle/>
          <a:p>
            <a:pPr algn="ctr"/>
            <a:r>
              <a:rPr lang="en-IN" sz="2400" dirty="0">
                <a:latin typeface="+mn-lt"/>
              </a:rPr>
              <a:t>Membrane voltage positive for a short time</a:t>
            </a:r>
          </a:p>
        </p:txBody>
      </p:sp>
      <p:sp>
        <p:nvSpPr>
          <p:cNvPr id="77" name="TextBox 76">
            <a:extLst>
              <a:ext uri="{FF2B5EF4-FFF2-40B4-BE49-F238E27FC236}">
                <a16:creationId xmlns:a16="http://schemas.microsoft.com/office/drawing/2014/main" id="{65AEDF98-BE8D-4CCD-A91B-9B3EEFF2D13B}"/>
              </a:ext>
            </a:extLst>
          </p:cNvPr>
          <p:cNvSpPr txBox="1"/>
          <p:nvPr/>
        </p:nvSpPr>
        <p:spPr>
          <a:xfrm>
            <a:off x="4095896" y="5741454"/>
            <a:ext cx="4357640" cy="830997"/>
          </a:xfrm>
          <a:prstGeom prst="rect">
            <a:avLst/>
          </a:prstGeom>
          <a:solidFill>
            <a:schemeClr val="accent1">
              <a:lumMod val="20000"/>
              <a:lumOff val="80000"/>
            </a:schemeClr>
          </a:solidFill>
        </p:spPr>
        <p:txBody>
          <a:bodyPr wrap="square" rtlCol="0">
            <a:spAutoFit/>
          </a:bodyPr>
          <a:lstStyle>
            <a:defPPr marR="0" lvl="0" algn="l" rtl="0">
              <a:lnSpc>
                <a:spcPct val="100000"/>
              </a:lnSpc>
              <a:spcBef>
                <a:spcPts val="0"/>
              </a:spcBef>
              <a:spcAft>
                <a:spcPts val="0"/>
              </a:spcAft>
            </a:defPPr>
            <a:lvl1pPr marL="342900" indent="-342900">
              <a:buSzPct val="120000"/>
              <a:buFont typeface="Calibri" panose="020F0502020204030204" pitchFamily="34" charset="0"/>
              <a:buChar char="•"/>
              <a:defRPr sz="2400">
                <a:latin typeface="+mn-lt"/>
              </a:defRPr>
            </a:lvl1pPr>
          </a:lstStyle>
          <a:p>
            <a:r>
              <a:rPr lang="en-US" dirty="0"/>
              <a:t>Na+ inflow ends</a:t>
            </a:r>
          </a:p>
          <a:p>
            <a:r>
              <a:rPr lang="en-US" dirty="0"/>
              <a:t>K+ outflow becomes dominate</a:t>
            </a:r>
          </a:p>
        </p:txBody>
      </p:sp>
    </p:spTree>
    <p:extLst>
      <p:ext uri="{BB962C8B-B14F-4D97-AF65-F5344CB8AC3E}">
        <p14:creationId xmlns:p14="http://schemas.microsoft.com/office/powerpoint/2010/main" val="234001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93" grpId="0" animBg="1"/>
      <p:bldP spid="7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33F42-865E-420D-B21E-02594EE917ED}"/>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DA006BCA-0CD5-4DA0-A959-9D9634770031}"/>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DB14FA17-A31A-4885-A95B-795B2ABB0ED7}"/>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BFDC8839-D24C-459B-8DAB-D01E62A8A0CC}"/>
              </a:ext>
            </a:extLst>
          </p:cNvPr>
          <p:cNvSpPr>
            <a:spLocks noGrp="1"/>
          </p:cNvSpPr>
          <p:nvPr>
            <p:ph type="sldNum" sz="quarter" idx="12"/>
          </p:nvPr>
        </p:nvSpPr>
        <p:spPr/>
        <p:txBody>
          <a:bodyPr/>
          <a:lstStyle/>
          <a:p>
            <a:fld id="{ABF20D17-0043-4445-9B8B-9F103D2306E2}" type="slidenum">
              <a:rPr lang="en-IN" smtClean="0"/>
              <a:pPr/>
              <a:t>63</a:t>
            </a:fld>
            <a:endParaRPr lang="en-IN" dirty="0"/>
          </a:p>
        </p:txBody>
      </p:sp>
      <p:grpSp>
        <p:nvGrpSpPr>
          <p:cNvPr id="7" name="Group 6">
            <a:extLst>
              <a:ext uri="{FF2B5EF4-FFF2-40B4-BE49-F238E27FC236}">
                <a16:creationId xmlns:a16="http://schemas.microsoft.com/office/drawing/2014/main" id="{5538C5D8-8E09-4E75-8426-2BE79960DA89}"/>
              </a:ext>
            </a:extLst>
          </p:cNvPr>
          <p:cNvGrpSpPr/>
          <p:nvPr/>
        </p:nvGrpSpPr>
        <p:grpSpPr>
          <a:xfrm>
            <a:off x="558373" y="1180620"/>
            <a:ext cx="3676261" cy="2102855"/>
            <a:chOff x="2189583" y="3527832"/>
            <a:chExt cx="2880057" cy="1682977"/>
          </a:xfrm>
        </p:grpSpPr>
        <p:sp>
          <p:nvSpPr>
            <p:cNvPr id="8" name="Rectangle: Top Corners Snipped 7">
              <a:extLst>
                <a:ext uri="{FF2B5EF4-FFF2-40B4-BE49-F238E27FC236}">
                  <a16:creationId xmlns:a16="http://schemas.microsoft.com/office/drawing/2014/main" id="{57421D0F-9EBD-4145-AF5A-7211385A4048}"/>
                </a:ext>
              </a:extLst>
            </p:cNvPr>
            <p:cNvSpPr/>
            <p:nvPr/>
          </p:nvSpPr>
          <p:spPr>
            <a:xfrm rot="5400000">
              <a:off x="1932991" y="3784428"/>
              <a:ext cx="1262743" cy="749559"/>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Top Corners Snipped 8">
              <a:extLst>
                <a:ext uri="{FF2B5EF4-FFF2-40B4-BE49-F238E27FC236}">
                  <a16:creationId xmlns:a16="http://schemas.microsoft.com/office/drawing/2014/main" id="{6D7D45C0-1563-4099-9B97-0393505281DC}"/>
                </a:ext>
              </a:extLst>
            </p:cNvPr>
            <p:cNvSpPr/>
            <p:nvPr/>
          </p:nvSpPr>
          <p:spPr>
            <a:xfrm rot="16200000">
              <a:off x="4063493" y="3784418"/>
              <a:ext cx="1262734" cy="74956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0088E82-CB69-4D1D-8EC3-8E39539BA4C2}"/>
                </a:ext>
              </a:extLst>
            </p:cNvPr>
            <p:cNvGrpSpPr/>
            <p:nvPr/>
          </p:nvGrpSpPr>
          <p:grpSpPr>
            <a:xfrm>
              <a:off x="3425185" y="3807097"/>
              <a:ext cx="394919" cy="676683"/>
              <a:chOff x="3446862" y="3838648"/>
              <a:chExt cx="394919" cy="676683"/>
            </a:xfrm>
          </p:grpSpPr>
          <p:sp>
            <p:nvSpPr>
              <p:cNvPr id="19" name="Rectangle 18">
                <a:extLst>
                  <a:ext uri="{FF2B5EF4-FFF2-40B4-BE49-F238E27FC236}">
                    <a16:creationId xmlns:a16="http://schemas.microsoft.com/office/drawing/2014/main" id="{1FF6510B-008E-452B-A6A4-73731650EB01}"/>
                  </a:ext>
                </a:extLst>
              </p:cNvPr>
              <p:cNvSpPr/>
              <p:nvPr/>
            </p:nvSpPr>
            <p:spPr>
              <a:xfrm rot="16200000">
                <a:off x="3305980" y="3979530"/>
                <a:ext cx="676683" cy="3949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572970F8-3793-4337-982A-E5F2200BEA1D}"/>
                  </a:ext>
                </a:extLst>
              </p:cNvPr>
              <p:cNvGrpSpPr/>
              <p:nvPr/>
            </p:nvGrpSpPr>
            <p:grpSpPr>
              <a:xfrm rot="5400000">
                <a:off x="3559952" y="3997587"/>
                <a:ext cx="176361" cy="380990"/>
                <a:chOff x="3696599" y="3983765"/>
                <a:chExt cx="176361" cy="380990"/>
              </a:xfrm>
            </p:grpSpPr>
            <p:sp>
              <p:nvSpPr>
                <p:cNvPr id="21" name="Arrow: Up 20">
                  <a:extLst>
                    <a:ext uri="{FF2B5EF4-FFF2-40B4-BE49-F238E27FC236}">
                      <a16:creationId xmlns:a16="http://schemas.microsoft.com/office/drawing/2014/main" id="{37377286-7A84-491B-B120-A50902A4F49D}"/>
                    </a:ext>
                  </a:extLst>
                </p:cNvPr>
                <p:cNvSpPr/>
                <p:nvPr/>
              </p:nvSpPr>
              <p:spPr>
                <a:xfrm>
                  <a:off x="3715285" y="3983765"/>
                  <a:ext cx="130324" cy="380990"/>
                </a:xfrm>
                <a:prstGeom prst="upArrow">
                  <a:avLst/>
                </a:prstGeom>
                <a:solidFill>
                  <a:schemeClr val="accent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3BF26E59-1361-49CB-9A31-C6B1507165E8}"/>
                    </a:ext>
                  </a:extLst>
                </p:cNvPr>
                <p:cNvSpPr/>
                <p:nvPr/>
              </p:nvSpPr>
              <p:spPr>
                <a:xfrm rot="16200000">
                  <a:off x="3693661" y="4113130"/>
                  <a:ext cx="182237" cy="1763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grpSp>
          <p:nvGrpSpPr>
            <p:cNvPr id="11" name="Group 10">
              <a:extLst>
                <a:ext uri="{FF2B5EF4-FFF2-40B4-BE49-F238E27FC236}">
                  <a16:creationId xmlns:a16="http://schemas.microsoft.com/office/drawing/2014/main" id="{7C945AA3-D1CD-4E32-AF6D-CACB76739346}"/>
                </a:ext>
              </a:extLst>
            </p:cNvPr>
            <p:cNvGrpSpPr/>
            <p:nvPr/>
          </p:nvGrpSpPr>
          <p:grpSpPr>
            <a:xfrm>
              <a:off x="3026016" y="3721176"/>
              <a:ext cx="1207187" cy="853105"/>
              <a:chOff x="3028950" y="3728720"/>
              <a:chExt cx="1207187" cy="853105"/>
            </a:xfrm>
          </p:grpSpPr>
          <p:cxnSp>
            <p:nvCxnSpPr>
              <p:cNvPr id="13" name="Straight Connector 12">
                <a:extLst>
                  <a:ext uri="{FF2B5EF4-FFF2-40B4-BE49-F238E27FC236}">
                    <a16:creationId xmlns:a16="http://schemas.microsoft.com/office/drawing/2014/main" id="{5797A4D8-A88E-46EA-BA7C-015576C55672}"/>
                  </a:ext>
                </a:extLst>
              </p:cNvPr>
              <p:cNvCxnSpPr/>
              <p:nvPr/>
            </p:nvCxnSpPr>
            <p:spPr>
              <a:xfrm>
                <a:off x="3028950" y="3728720"/>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660409A7-573A-4A33-84BB-EC42F11B0AA3}"/>
                  </a:ext>
                </a:extLst>
              </p:cNvPr>
              <p:cNvCxnSpPr/>
              <p:nvPr/>
            </p:nvCxnSpPr>
            <p:spPr>
              <a:xfrm>
                <a:off x="3028950" y="3900170"/>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D43B1B17-E3BF-4535-B979-A7D8B561D585}"/>
                  </a:ext>
                </a:extLst>
              </p:cNvPr>
              <p:cNvCxnSpPr/>
              <p:nvPr/>
            </p:nvCxnSpPr>
            <p:spPr>
              <a:xfrm>
                <a:off x="3028950" y="4081877"/>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43CFAAF1-BF75-49C2-8301-DC0E2F376BD2}"/>
                  </a:ext>
                </a:extLst>
              </p:cNvPr>
              <p:cNvCxnSpPr/>
              <p:nvPr/>
            </p:nvCxnSpPr>
            <p:spPr>
              <a:xfrm>
                <a:off x="3028950" y="4248685"/>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6BE9A6BF-D420-499F-9046-780DFAC3C287}"/>
                  </a:ext>
                </a:extLst>
              </p:cNvPr>
              <p:cNvCxnSpPr/>
              <p:nvPr/>
            </p:nvCxnSpPr>
            <p:spPr>
              <a:xfrm>
                <a:off x="3028950" y="4414185"/>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783C2216-094C-4F85-B1BF-C0A7D531B907}"/>
                  </a:ext>
                </a:extLst>
              </p:cNvPr>
              <p:cNvCxnSpPr/>
              <p:nvPr/>
            </p:nvCxnSpPr>
            <p:spPr>
              <a:xfrm>
                <a:off x="3038527" y="4581825"/>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2" name="Graphic 11" descr="Flammable">
              <a:extLst>
                <a:ext uri="{FF2B5EF4-FFF2-40B4-BE49-F238E27FC236}">
                  <a16:creationId xmlns:a16="http://schemas.microsoft.com/office/drawing/2014/main" id="{A3E5CA4A-6AE3-4D60-9170-B7F54D22CD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5450" y="4662492"/>
              <a:ext cx="548317" cy="548317"/>
            </a:xfrm>
            <a:prstGeom prst="rect">
              <a:avLst/>
            </a:prstGeom>
          </p:spPr>
        </p:pic>
      </p:grpSp>
    </p:spTree>
    <p:extLst>
      <p:ext uri="{BB962C8B-B14F-4D97-AF65-F5344CB8AC3E}">
        <p14:creationId xmlns:p14="http://schemas.microsoft.com/office/powerpoint/2010/main" val="2655839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98A6-B0A6-4F0B-A239-41646962ED45}"/>
              </a:ext>
            </a:extLst>
          </p:cNvPr>
          <p:cNvSpPr>
            <a:spLocks noGrp="1"/>
          </p:cNvSpPr>
          <p:nvPr>
            <p:ph type="title"/>
          </p:nvPr>
        </p:nvSpPr>
        <p:spPr/>
        <p:txBody>
          <a:bodyPr/>
          <a:lstStyle/>
          <a:p>
            <a:r>
              <a:rPr lang="en-US" dirty="0"/>
              <a:t>Electrical potential in the neuron</a:t>
            </a:r>
          </a:p>
        </p:txBody>
      </p:sp>
      <p:sp>
        <p:nvSpPr>
          <p:cNvPr id="4" name="Date Placeholder 3">
            <a:extLst>
              <a:ext uri="{FF2B5EF4-FFF2-40B4-BE49-F238E27FC236}">
                <a16:creationId xmlns:a16="http://schemas.microsoft.com/office/drawing/2014/main" id="{CED9C89F-5BA5-4913-859C-C99CC4441524}"/>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454E90D4-BCE1-4838-8089-5F08E433A135}"/>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18B17136-925E-4E5E-8BEE-3D497D9E9CC7}"/>
              </a:ext>
            </a:extLst>
          </p:cNvPr>
          <p:cNvSpPr>
            <a:spLocks noGrp="1"/>
          </p:cNvSpPr>
          <p:nvPr>
            <p:ph type="sldNum" sz="quarter" idx="12"/>
          </p:nvPr>
        </p:nvSpPr>
        <p:spPr/>
        <p:txBody>
          <a:bodyPr/>
          <a:lstStyle/>
          <a:p>
            <a:fld id="{ABF20D17-0043-4445-9B8B-9F103D2306E2}" type="slidenum">
              <a:rPr lang="en-IN" smtClean="0"/>
              <a:pPr/>
              <a:t>64</a:t>
            </a:fld>
            <a:endParaRPr lang="en-IN" dirty="0"/>
          </a:p>
        </p:txBody>
      </p:sp>
      <p:sp>
        <p:nvSpPr>
          <p:cNvPr id="7" name="TextBox 6">
            <a:extLst>
              <a:ext uri="{FF2B5EF4-FFF2-40B4-BE49-F238E27FC236}">
                <a16:creationId xmlns:a16="http://schemas.microsoft.com/office/drawing/2014/main" id="{D3389733-65DC-41FE-ADB5-3AD3EE991BFF}"/>
              </a:ext>
            </a:extLst>
          </p:cNvPr>
          <p:cNvSpPr txBox="1"/>
          <p:nvPr/>
        </p:nvSpPr>
        <p:spPr>
          <a:xfrm>
            <a:off x="278198" y="971966"/>
            <a:ext cx="3295523" cy="1569660"/>
          </a:xfrm>
          <a:prstGeom prst="rect">
            <a:avLst/>
          </a:prstGeom>
          <a:solidFill>
            <a:schemeClr val="accent2">
              <a:lumMod val="20000"/>
              <a:lumOff val="80000"/>
            </a:schemeClr>
          </a:solidFill>
        </p:spPr>
        <p:txBody>
          <a:bodyPr wrap="square" rtlCol="0">
            <a:spAutoFit/>
          </a:bodyPr>
          <a:lstStyle/>
          <a:p>
            <a:pPr algn="ctr"/>
            <a:r>
              <a:rPr lang="en-US" sz="2400" dirty="0">
                <a:latin typeface="+mn-lt"/>
              </a:rPr>
              <a:t>Releasing transmitter molecules </a:t>
            </a:r>
            <a:r>
              <a:rPr lang="en-US" sz="2400" dirty="0">
                <a:latin typeface="+mn-lt"/>
                <a:sym typeface="Wingdings" panose="05000000000000000000" pitchFamily="2" charset="2"/>
              </a:rPr>
              <a:t> Change in permeability  Change in membrane potential</a:t>
            </a:r>
            <a:endParaRPr lang="en-US" sz="2400" dirty="0">
              <a:latin typeface="+mn-lt"/>
            </a:endParaRPr>
          </a:p>
        </p:txBody>
      </p:sp>
      <p:grpSp>
        <p:nvGrpSpPr>
          <p:cNvPr id="8" name="Group 7">
            <a:extLst>
              <a:ext uri="{FF2B5EF4-FFF2-40B4-BE49-F238E27FC236}">
                <a16:creationId xmlns:a16="http://schemas.microsoft.com/office/drawing/2014/main" id="{C9444A8D-9526-4333-BF75-364019B8A795}"/>
              </a:ext>
            </a:extLst>
          </p:cNvPr>
          <p:cNvGrpSpPr/>
          <p:nvPr/>
        </p:nvGrpSpPr>
        <p:grpSpPr>
          <a:xfrm>
            <a:off x="93886" y="2578950"/>
            <a:ext cx="3643161" cy="2123983"/>
            <a:chOff x="4558693" y="2786967"/>
            <a:chExt cx="3643161" cy="2123983"/>
          </a:xfrm>
        </p:grpSpPr>
        <p:grpSp>
          <p:nvGrpSpPr>
            <p:cNvPr id="9" name="Group 8">
              <a:extLst>
                <a:ext uri="{FF2B5EF4-FFF2-40B4-BE49-F238E27FC236}">
                  <a16:creationId xmlns:a16="http://schemas.microsoft.com/office/drawing/2014/main" id="{4AEB36F3-E413-4A00-951D-18AFDF7F92D0}"/>
                </a:ext>
              </a:extLst>
            </p:cNvPr>
            <p:cNvGrpSpPr/>
            <p:nvPr/>
          </p:nvGrpSpPr>
          <p:grpSpPr>
            <a:xfrm>
              <a:off x="5140057" y="2786967"/>
              <a:ext cx="3061797" cy="1854128"/>
              <a:chOff x="5226179" y="2907970"/>
              <a:chExt cx="3061797" cy="1854128"/>
            </a:xfrm>
          </p:grpSpPr>
          <p:pic>
            <p:nvPicPr>
              <p:cNvPr id="12" name="Picture 11">
                <a:extLst>
                  <a:ext uri="{FF2B5EF4-FFF2-40B4-BE49-F238E27FC236}">
                    <a16:creationId xmlns:a16="http://schemas.microsoft.com/office/drawing/2014/main" id="{3E47A2DC-55DD-46C9-9D66-B2FBB2BE7BE0}"/>
                  </a:ext>
                </a:extLst>
              </p:cNvPr>
              <p:cNvPicPr>
                <a:picLocks noChangeAspect="1"/>
              </p:cNvPicPr>
              <p:nvPr/>
            </p:nvPicPr>
            <p:blipFill>
              <a:blip r:embed="rId2"/>
              <a:stretch>
                <a:fillRect/>
              </a:stretch>
            </p:blipFill>
            <p:spPr>
              <a:xfrm>
                <a:off x="5226179" y="2907970"/>
                <a:ext cx="3061797" cy="1854128"/>
              </a:xfrm>
              <a:prstGeom prst="rect">
                <a:avLst/>
              </a:prstGeom>
            </p:spPr>
          </p:pic>
          <p:cxnSp>
            <p:nvCxnSpPr>
              <p:cNvPr id="13" name="Straight Arrow Connector 12">
                <a:extLst>
                  <a:ext uri="{FF2B5EF4-FFF2-40B4-BE49-F238E27FC236}">
                    <a16:creationId xmlns:a16="http://schemas.microsoft.com/office/drawing/2014/main" id="{FFABC53E-3B95-45DF-A34B-02045CF4F94D}"/>
                  </a:ext>
                </a:extLst>
              </p:cNvPr>
              <p:cNvCxnSpPr/>
              <p:nvPr/>
            </p:nvCxnSpPr>
            <p:spPr>
              <a:xfrm flipV="1">
                <a:off x="6123937" y="3602288"/>
                <a:ext cx="153775" cy="35621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9A8AF5D-EBC0-4FD3-8AF9-0D88110870F7}"/>
                  </a:ext>
                </a:extLst>
              </p:cNvPr>
              <p:cNvCxnSpPr>
                <a:cxnSpLocks/>
              </p:cNvCxnSpPr>
              <p:nvPr/>
            </p:nvCxnSpPr>
            <p:spPr>
              <a:xfrm>
                <a:off x="6716775" y="3590684"/>
                <a:ext cx="290019" cy="2507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C88DC072-7667-4893-A637-56E55DA3AFDC}"/>
                </a:ext>
              </a:extLst>
            </p:cNvPr>
            <p:cNvSpPr txBox="1"/>
            <p:nvPr/>
          </p:nvSpPr>
          <p:spPr>
            <a:xfrm>
              <a:off x="4558693" y="4079953"/>
              <a:ext cx="1452268" cy="830997"/>
            </a:xfrm>
            <a:prstGeom prst="rect">
              <a:avLst/>
            </a:prstGeom>
            <a:solidFill>
              <a:schemeClr val="accent2">
                <a:lumMod val="20000"/>
                <a:lumOff val="80000"/>
              </a:schemeClr>
            </a:solidFill>
          </p:spPr>
          <p:txBody>
            <a:bodyPr wrap="square" rtlCol="0">
              <a:spAutoFit/>
            </a:bodyPr>
            <a:lstStyle/>
            <a:p>
              <a:pPr algn="ctr"/>
              <a:r>
                <a:rPr lang="en-US" sz="2400" dirty="0">
                  <a:latin typeface="+mn-lt"/>
                </a:rPr>
                <a:t>Excitatory synapse </a:t>
              </a:r>
            </a:p>
          </p:txBody>
        </p:sp>
        <p:sp>
          <p:nvSpPr>
            <p:cNvPr id="11" name="TextBox 10">
              <a:extLst>
                <a:ext uri="{FF2B5EF4-FFF2-40B4-BE49-F238E27FC236}">
                  <a16:creationId xmlns:a16="http://schemas.microsoft.com/office/drawing/2014/main" id="{8B88C054-7083-47C1-9891-DADDAE03FF3A}"/>
                </a:ext>
              </a:extLst>
            </p:cNvPr>
            <p:cNvSpPr txBox="1"/>
            <p:nvPr/>
          </p:nvSpPr>
          <p:spPr>
            <a:xfrm>
              <a:off x="6682631" y="4063923"/>
              <a:ext cx="1504490" cy="830997"/>
            </a:xfrm>
            <a:prstGeom prst="rect">
              <a:avLst/>
            </a:prstGeom>
            <a:solidFill>
              <a:schemeClr val="accent2">
                <a:lumMod val="20000"/>
                <a:lumOff val="80000"/>
              </a:schemeClr>
            </a:solidFill>
          </p:spPr>
          <p:txBody>
            <a:bodyPr wrap="square" rtlCol="0">
              <a:spAutoFit/>
            </a:bodyPr>
            <a:lstStyle/>
            <a:p>
              <a:pPr algn="ctr"/>
              <a:r>
                <a:rPr lang="en-US" sz="2400" dirty="0">
                  <a:latin typeface="+mn-lt"/>
                </a:rPr>
                <a:t>Inhibitory synapse</a:t>
              </a:r>
            </a:p>
          </p:txBody>
        </p:sp>
      </p:grpSp>
      <p:sp>
        <p:nvSpPr>
          <p:cNvPr id="15" name="TextBox 14">
            <a:extLst>
              <a:ext uri="{FF2B5EF4-FFF2-40B4-BE49-F238E27FC236}">
                <a16:creationId xmlns:a16="http://schemas.microsoft.com/office/drawing/2014/main" id="{231A67EE-3D00-4A5F-8931-DD193D6BFC20}"/>
              </a:ext>
            </a:extLst>
          </p:cNvPr>
          <p:cNvSpPr txBox="1"/>
          <p:nvPr/>
        </p:nvSpPr>
        <p:spPr>
          <a:xfrm>
            <a:off x="89207" y="4789394"/>
            <a:ext cx="3604155" cy="1569660"/>
          </a:xfrm>
          <a:prstGeom prst="rect">
            <a:avLst/>
          </a:prstGeom>
          <a:solidFill>
            <a:schemeClr val="accent2">
              <a:lumMod val="20000"/>
              <a:lumOff val="80000"/>
            </a:schemeClr>
          </a:solidFill>
        </p:spPr>
        <p:txBody>
          <a:bodyPr wrap="square" rtlCol="0">
            <a:spAutoFit/>
          </a:bodyPr>
          <a:lstStyle/>
          <a:p>
            <a:pPr marL="342900" indent="-342900">
              <a:lnSpc>
                <a:spcPct val="100000"/>
              </a:lnSpc>
              <a:spcBef>
                <a:spcPts val="0"/>
              </a:spcBef>
              <a:buClr>
                <a:srgbClr val="000000"/>
              </a:buClr>
              <a:buSzPct val="120000"/>
              <a:buFont typeface="Calibri" panose="020F0502020204030204" pitchFamily="34" charset="0"/>
              <a:buChar char="•"/>
            </a:pPr>
            <a:r>
              <a:rPr lang="en-IN" sz="2400" dirty="0">
                <a:latin typeface="+mn-lt"/>
              </a:rPr>
              <a:t>Depolarized membrane</a:t>
            </a:r>
            <a:r>
              <a:rPr lang="en-IN" sz="2400" dirty="0">
                <a:solidFill>
                  <a:srgbClr val="000000"/>
                </a:solidFill>
                <a:latin typeface="+mn-lt"/>
                <a:cs typeface="Arial"/>
              </a:rPr>
              <a:t> </a:t>
            </a:r>
            <a:r>
              <a:rPr lang="en-IN" sz="2400" dirty="0">
                <a:solidFill>
                  <a:srgbClr val="000000"/>
                </a:solidFill>
                <a:latin typeface="+mn-lt"/>
                <a:cs typeface="Arial"/>
                <a:sym typeface="Wingdings" panose="05000000000000000000" pitchFamily="2" charset="2"/>
              </a:rPr>
              <a:t></a:t>
            </a:r>
            <a:r>
              <a:rPr lang="en-IN" sz="2400" dirty="0">
                <a:latin typeface="+mn-lt"/>
              </a:rPr>
              <a:t>E</a:t>
            </a:r>
            <a:r>
              <a:rPr lang="en-IN" sz="2400" dirty="0">
                <a:solidFill>
                  <a:srgbClr val="000000"/>
                </a:solidFill>
                <a:latin typeface="+mn-lt"/>
                <a:cs typeface="Arial"/>
              </a:rPr>
              <a:t>xcitatory PSP </a:t>
            </a:r>
          </a:p>
          <a:p>
            <a:pPr marL="342900" indent="-342900">
              <a:lnSpc>
                <a:spcPct val="100000"/>
              </a:lnSpc>
              <a:spcBef>
                <a:spcPts val="0"/>
              </a:spcBef>
              <a:buClr>
                <a:srgbClr val="000000"/>
              </a:buClr>
              <a:buSzPct val="120000"/>
              <a:buFont typeface="Calibri" panose="020F0502020204030204" pitchFamily="34" charset="0"/>
              <a:buChar char="•"/>
            </a:pPr>
            <a:r>
              <a:rPr lang="en-IN" sz="2400" dirty="0">
                <a:solidFill>
                  <a:srgbClr val="000000"/>
                </a:solidFill>
                <a:latin typeface="+mn-lt"/>
                <a:cs typeface="Arial"/>
              </a:rPr>
              <a:t>Repolarized membrane </a:t>
            </a:r>
            <a:r>
              <a:rPr lang="en-IN" sz="2400" dirty="0">
                <a:solidFill>
                  <a:srgbClr val="000000"/>
                </a:solidFill>
                <a:latin typeface="+mn-lt"/>
                <a:cs typeface="Arial"/>
                <a:sym typeface="Wingdings" panose="05000000000000000000" pitchFamily="2" charset="2"/>
              </a:rPr>
              <a:t></a:t>
            </a:r>
            <a:r>
              <a:rPr lang="en-IN" sz="2400" dirty="0">
                <a:solidFill>
                  <a:srgbClr val="000000"/>
                </a:solidFill>
                <a:latin typeface="+mn-lt"/>
                <a:cs typeface="Arial"/>
              </a:rPr>
              <a:t>inhibitory PSP</a:t>
            </a:r>
          </a:p>
        </p:txBody>
      </p:sp>
      <p:pic>
        <p:nvPicPr>
          <p:cNvPr id="16" name="Picture 15">
            <a:extLst>
              <a:ext uri="{FF2B5EF4-FFF2-40B4-BE49-F238E27FC236}">
                <a16:creationId xmlns:a16="http://schemas.microsoft.com/office/drawing/2014/main" id="{368567C6-1D59-4E1D-A2F7-877CF621166D}"/>
              </a:ext>
            </a:extLst>
          </p:cNvPr>
          <p:cNvPicPr>
            <a:picLocks noChangeAspect="1"/>
          </p:cNvPicPr>
          <p:nvPr/>
        </p:nvPicPr>
        <p:blipFill rotWithShape="1">
          <a:blip r:embed="rId3"/>
          <a:srcRect t="5687" b="5616"/>
          <a:stretch/>
        </p:blipFill>
        <p:spPr>
          <a:xfrm>
            <a:off x="4762324" y="2224007"/>
            <a:ext cx="3799066" cy="1892310"/>
          </a:xfrm>
          <a:prstGeom prst="rect">
            <a:avLst/>
          </a:prstGeom>
        </p:spPr>
      </p:pic>
      <p:sp>
        <p:nvSpPr>
          <p:cNvPr id="17" name="TextBox 16">
            <a:extLst>
              <a:ext uri="{FF2B5EF4-FFF2-40B4-BE49-F238E27FC236}">
                <a16:creationId xmlns:a16="http://schemas.microsoft.com/office/drawing/2014/main" id="{C4BC9038-4DA0-42FC-BCF8-731985DDFD0F}"/>
              </a:ext>
            </a:extLst>
          </p:cNvPr>
          <p:cNvSpPr txBox="1"/>
          <p:nvPr/>
        </p:nvSpPr>
        <p:spPr>
          <a:xfrm>
            <a:off x="3905880" y="3501893"/>
            <a:ext cx="2057401" cy="461665"/>
          </a:xfrm>
          <a:prstGeom prst="rect">
            <a:avLst/>
          </a:prstGeom>
          <a:solidFill>
            <a:srgbClr val="FFCCCC"/>
          </a:solidFill>
          <a:ln w="19050">
            <a:solidFill>
              <a:srgbClr val="FF0000"/>
            </a:solidFill>
          </a:ln>
        </p:spPr>
        <p:txBody>
          <a:bodyPr wrap="square" rtlCol="0">
            <a:spAutoFit/>
          </a:bodyPr>
          <a:lstStyle/>
          <a:p>
            <a:r>
              <a:rPr lang="en-US" sz="2400" b="1" dirty="0">
                <a:latin typeface="+mn-lt"/>
              </a:rPr>
              <a:t>Depolarization</a:t>
            </a:r>
          </a:p>
        </p:txBody>
      </p:sp>
      <p:sp>
        <p:nvSpPr>
          <p:cNvPr id="18" name="TextBox 17">
            <a:extLst>
              <a:ext uri="{FF2B5EF4-FFF2-40B4-BE49-F238E27FC236}">
                <a16:creationId xmlns:a16="http://schemas.microsoft.com/office/drawing/2014/main" id="{072597C7-A7BE-46F2-ABCE-AFEA35B381CA}"/>
              </a:ext>
            </a:extLst>
          </p:cNvPr>
          <p:cNvSpPr txBox="1"/>
          <p:nvPr/>
        </p:nvSpPr>
        <p:spPr>
          <a:xfrm>
            <a:off x="6352548" y="1927271"/>
            <a:ext cx="2057400" cy="461665"/>
          </a:xfrm>
          <a:prstGeom prst="rect">
            <a:avLst/>
          </a:prstGeom>
          <a:solidFill>
            <a:schemeClr val="accent1">
              <a:lumMod val="20000"/>
              <a:lumOff val="80000"/>
            </a:schemeClr>
          </a:solidFill>
          <a:ln w="19050">
            <a:solidFill>
              <a:schemeClr val="accent1">
                <a:lumMod val="75000"/>
              </a:schemeClr>
            </a:solidFill>
          </a:ln>
        </p:spPr>
        <p:txBody>
          <a:bodyPr wrap="square" rtlCol="0">
            <a:spAutoFit/>
          </a:bodyPr>
          <a:lstStyle/>
          <a:p>
            <a:r>
              <a:rPr lang="en-US" sz="2400" b="1" dirty="0">
                <a:latin typeface="+mn-lt"/>
              </a:rPr>
              <a:t>Repolarization</a:t>
            </a:r>
          </a:p>
        </p:txBody>
      </p:sp>
      <p:sp>
        <p:nvSpPr>
          <p:cNvPr id="19" name="Left Brace 18">
            <a:extLst>
              <a:ext uri="{FF2B5EF4-FFF2-40B4-BE49-F238E27FC236}">
                <a16:creationId xmlns:a16="http://schemas.microsoft.com/office/drawing/2014/main" id="{D9DB8E13-D3E6-45DE-8958-C004B6224D4D}"/>
              </a:ext>
            </a:extLst>
          </p:cNvPr>
          <p:cNvSpPr/>
          <p:nvPr/>
        </p:nvSpPr>
        <p:spPr>
          <a:xfrm rot="715962">
            <a:off x="5877666" y="2275355"/>
            <a:ext cx="181806" cy="1107037"/>
          </a:xfrm>
          <a:prstGeom prst="leftBrace">
            <a:avLst>
              <a:gd name="adj1" fmla="val 8333"/>
              <a:gd name="adj2" fmla="val 47708"/>
            </a:avLst>
          </a:prstGeom>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237BEFD1-1C17-48B1-95B9-4AA3004B39ED}"/>
              </a:ext>
            </a:extLst>
          </p:cNvPr>
          <p:cNvSpPr/>
          <p:nvPr/>
        </p:nvSpPr>
        <p:spPr>
          <a:xfrm rot="10419581">
            <a:off x="6412657" y="2297317"/>
            <a:ext cx="234272" cy="1101572"/>
          </a:xfrm>
          <a:prstGeom prst="leftBrace">
            <a:avLst>
              <a:gd name="adj1" fmla="val 8333"/>
              <a:gd name="adj2" fmla="val 50303"/>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Oval 20">
            <a:extLst>
              <a:ext uri="{FF2B5EF4-FFF2-40B4-BE49-F238E27FC236}">
                <a16:creationId xmlns:a16="http://schemas.microsoft.com/office/drawing/2014/main" id="{443D87E3-68C4-4E86-AEE8-0519206ADAD5}"/>
              </a:ext>
            </a:extLst>
          </p:cNvPr>
          <p:cNvSpPr/>
          <p:nvPr/>
        </p:nvSpPr>
        <p:spPr>
          <a:xfrm>
            <a:off x="6162563" y="2260272"/>
            <a:ext cx="166271" cy="10590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364EB57-C10E-4FD7-8751-F5845D51AF40}"/>
              </a:ext>
            </a:extLst>
          </p:cNvPr>
          <p:cNvSpPr/>
          <p:nvPr/>
        </p:nvSpPr>
        <p:spPr>
          <a:xfrm>
            <a:off x="6477061" y="3582815"/>
            <a:ext cx="166271" cy="10590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2362CB5-9D07-4492-BC25-6D3F1DE176EF}"/>
              </a:ext>
            </a:extLst>
          </p:cNvPr>
          <p:cNvSpPr txBox="1"/>
          <p:nvPr/>
        </p:nvSpPr>
        <p:spPr>
          <a:xfrm>
            <a:off x="4240098" y="4146000"/>
            <a:ext cx="4446837" cy="830997"/>
          </a:xfrm>
          <a:prstGeom prst="rect">
            <a:avLst/>
          </a:prstGeom>
          <a:solidFill>
            <a:schemeClr val="accent1">
              <a:lumMod val="20000"/>
              <a:lumOff val="80000"/>
            </a:schemeClr>
          </a:solidFill>
        </p:spPr>
        <p:txBody>
          <a:bodyPr wrap="square" rtlCol="0">
            <a:spAutoFit/>
          </a:bodyPr>
          <a:lstStyle>
            <a:defPPr marR="0" lvl="0" algn="l" rtl="0">
              <a:lnSpc>
                <a:spcPct val="100000"/>
              </a:lnSpc>
              <a:spcBef>
                <a:spcPts val="0"/>
              </a:spcBef>
              <a:spcAft>
                <a:spcPts val="0"/>
              </a:spcAft>
            </a:defPPr>
            <a:lvl1pPr marL="342900" indent="-342900">
              <a:buSzPct val="120000"/>
              <a:buFont typeface="Calibri" panose="020F0502020204030204" pitchFamily="34" charset="0"/>
              <a:buChar char="•"/>
              <a:defRPr sz="2400">
                <a:latin typeface="+mn-lt"/>
              </a:defRPr>
            </a:lvl1pPr>
          </a:lstStyle>
          <a:p>
            <a:r>
              <a:rPr lang="en-US" dirty="0"/>
              <a:t>Na+ inflow ends</a:t>
            </a:r>
          </a:p>
          <a:p>
            <a:r>
              <a:rPr lang="en-US" dirty="0"/>
              <a:t>K+ outflow becomes dominate</a:t>
            </a:r>
          </a:p>
        </p:txBody>
      </p:sp>
      <p:sp>
        <p:nvSpPr>
          <p:cNvPr id="24" name="TextBox 23">
            <a:extLst>
              <a:ext uri="{FF2B5EF4-FFF2-40B4-BE49-F238E27FC236}">
                <a16:creationId xmlns:a16="http://schemas.microsoft.com/office/drawing/2014/main" id="{6885A6DD-C866-415E-A41C-A14603124C00}"/>
              </a:ext>
            </a:extLst>
          </p:cNvPr>
          <p:cNvSpPr txBox="1"/>
          <p:nvPr/>
        </p:nvSpPr>
        <p:spPr>
          <a:xfrm>
            <a:off x="6688873" y="3650672"/>
            <a:ext cx="2418450" cy="461665"/>
          </a:xfrm>
          <a:prstGeom prst="rect">
            <a:avLst/>
          </a:prstGeom>
          <a:solidFill>
            <a:schemeClr val="accent1">
              <a:lumMod val="20000"/>
              <a:lumOff val="80000"/>
            </a:schemeClr>
          </a:solidFill>
        </p:spPr>
        <p:txBody>
          <a:bodyPr wrap="square" rtlCol="0">
            <a:spAutoFit/>
          </a:bodyPr>
          <a:lstStyle/>
          <a:p>
            <a:r>
              <a:rPr lang="en-US" sz="2400" dirty="0">
                <a:latin typeface="+mn-lt"/>
              </a:rPr>
              <a:t>Na</a:t>
            </a:r>
            <a:r>
              <a:rPr lang="en-US" sz="2400" baseline="30000" dirty="0">
                <a:latin typeface="+mn-lt"/>
              </a:rPr>
              <a:t>+</a:t>
            </a:r>
            <a:r>
              <a:rPr lang="en-US" sz="2400" dirty="0">
                <a:latin typeface="+mn-lt"/>
              </a:rPr>
              <a:t> inflow begins</a:t>
            </a:r>
          </a:p>
        </p:txBody>
      </p:sp>
      <p:sp>
        <p:nvSpPr>
          <p:cNvPr id="93" name="TextBox 92">
            <a:extLst>
              <a:ext uri="{FF2B5EF4-FFF2-40B4-BE49-F238E27FC236}">
                <a16:creationId xmlns:a16="http://schemas.microsoft.com/office/drawing/2014/main" id="{B8FA2F2B-AD47-4002-ABBC-B2DD0B96A801}"/>
              </a:ext>
            </a:extLst>
          </p:cNvPr>
          <p:cNvSpPr txBox="1"/>
          <p:nvPr/>
        </p:nvSpPr>
        <p:spPr>
          <a:xfrm>
            <a:off x="3981235" y="1012795"/>
            <a:ext cx="4964953"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Sufficiently depolarized postsynaptic neurons cause action potential</a:t>
            </a:r>
          </a:p>
        </p:txBody>
      </p:sp>
      <p:sp>
        <p:nvSpPr>
          <p:cNvPr id="94" name="TextBox 93">
            <a:extLst>
              <a:ext uri="{FF2B5EF4-FFF2-40B4-BE49-F238E27FC236}">
                <a16:creationId xmlns:a16="http://schemas.microsoft.com/office/drawing/2014/main" id="{84A5BC6F-58A6-41B8-B146-834762071FCD}"/>
              </a:ext>
            </a:extLst>
          </p:cNvPr>
          <p:cNvSpPr txBox="1"/>
          <p:nvPr/>
        </p:nvSpPr>
        <p:spPr>
          <a:xfrm>
            <a:off x="6871934" y="5158725"/>
            <a:ext cx="2185323" cy="1200329"/>
          </a:xfrm>
          <a:prstGeom prst="rect">
            <a:avLst/>
          </a:prstGeom>
          <a:solidFill>
            <a:schemeClr val="accent1">
              <a:lumMod val="20000"/>
              <a:lumOff val="80000"/>
            </a:schemeClr>
          </a:solidFill>
        </p:spPr>
        <p:txBody>
          <a:bodyPr wrap="square" rtlCol="0">
            <a:spAutoFit/>
          </a:bodyPr>
          <a:lstStyle/>
          <a:p>
            <a:pPr algn="ctr"/>
            <a:r>
              <a:rPr lang="en-IN" sz="2400" dirty="0">
                <a:latin typeface="+mn-lt"/>
              </a:rPr>
              <a:t>Membrane voltage positive for a short time</a:t>
            </a:r>
            <a:endParaRPr lang="en-US" sz="2400" dirty="0"/>
          </a:p>
        </p:txBody>
      </p:sp>
      <p:grpSp>
        <p:nvGrpSpPr>
          <p:cNvPr id="95" name="Group 94">
            <a:extLst>
              <a:ext uri="{FF2B5EF4-FFF2-40B4-BE49-F238E27FC236}">
                <a16:creationId xmlns:a16="http://schemas.microsoft.com/office/drawing/2014/main" id="{87F0B0DD-3A39-4617-A731-0577988020E0}"/>
              </a:ext>
            </a:extLst>
          </p:cNvPr>
          <p:cNvGrpSpPr/>
          <p:nvPr/>
        </p:nvGrpSpPr>
        <p:grpSpPr>
          <a:xfrm>
            <a:off x="5415159" y="5043203"/>
            <a:ext cx="1352872" cy="1351526"/>
            <a:chOff x="498900" y="4202179"/>
            <a:chExt cx="1826965" cy="1816843"/>
          </a:xfrm>
        </p:grpSpPr>
        <p:grpSp>
          <p:nvGrpSpPr>
            <p:cNvPr id="96" name="Group 95">
              <a:extLst>
                <a:ext uri="{FF2B5EF4-FFF2-40B4-BE49-F238E27FC236}">
                  <a16:creationId xmlns:a16="http://schemas.microsoft.com/office/drawing/2014/main" id="{B50B20EA-1DD7-4340-B4BA-384270EFA8D5}"/>
                </a:ext>
              </a:extLst>
            </p:cNvPr>
            <p:cNvGrpSpPr/>
            <p:nvPr/>
          </p:nvGrpSpPr>
          <p:grpSpPr>
            <a:xfrm>
              <a:off x="498900" y="4202179"/>
              <a:ext cx="1826965" cy="1816843"/>
              <a:chOff x="1677971" y="2425219"/>
              <a:chExt cx="2318994" cy="2347274"/>
            </a:xfrm>
          </p:grpSpPr>
          <p:sp>
            <p:nvSpPr>
              <p:cNvPr id="98" name="Circle: Hollow 97">
                <a:extLst>
                  <a:ext uri="{FF2B5EF4-FFF2-40B4-BE49-F238E27FC236}">
                    <a16:creationId xmlns:a16="http://schemas.microsoft.com/office/drawing/2014/main" id="{193F2C0B-D421-48E2-AE34-192D88D59FFF}"/>
                  </a:ext>
                </a:extLst>
              </p:cNvPr>
              <p:cNvSpPr/>
              <p:nvPr/>
            </p:nvSpPr>
            <p:spPr>
              <a:xfrm>
                <a:off x="1677971" y="2425219"/>
                <a:ext cx="2318994" cy="2347274"/>
              </a:xfrm>
              <a:prstGeom prst="don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9" name="Straight Arrow Connector 98">
                <a:extLst>
                  <a:ext uri="{FF2B5EF4-FFF2-40B4-BE49-F238E27FC236}">
                    <a16:creationId xmlns:a16="http://schemas.microsoft.com/office/drawing/2014/main" id="{6D76B286-5B55-4E76-9684-B00F6AD27FA1}"/>
                  </a:ext>
                </a:extLst>
              </p:cNvPr>
              <p:cNvCxnSpPr>
                <a:cxnSpLocks/>
              </p:cNvCxnSpPr>
              <p:nvPr/>
            </p:nvCxnSpPr>
            <p:spPr>
              <a:xfrm>
                <a:off x="2837468" y="2441542"/>
                <a:ext cx="0" cy="546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243245E-A589-46F7-A409-B07315BA4B31}"/>
                  </a:ext>
                </a:extLst>
              </p:cNvPr>
              <p:cNvCxnSpPr>
                <a:cxnSpLocks/>
              </p:cNvCxnSpPr>
              <p:nvPr/>
            </p:nvCxnSpPr>
            <p:spPr>
              <a:xfrm rot="10800000">
                <a:off x="2848466" y="4213780"/>
                <a:ext cx="0" cy="546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0412F0C-F4CD-49E6-8260-B266352004BB}"/>
                  </a:ext>
                </a:extLst>
              </p:cNvPr>
              <p:cNvCxnSpPr>
                <a:cxnSpLocks/>
                <a:stCxn id="98" idx="1"/>
              </p:cNvCxnSpPr>
              <p:nvPr/>
            </p:nvCxnSpPr>
            <p:spPr>
              <a:xfrm>
                <a:off x="2017580" y="2768969"/>
                <a:ext cx="370544" cy="4056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00A26E48-17E5-488C-92A2-42B39EC5D920}"/>
                  </a:ext>
                </a:extLst>
              </p:cNvPr>
              <p:cNvCxnSpPr>
                <a:cxnSpLocks/>
                <a:stCxn id="98" idx="2"/>
              </p:cNvCxnSpPr>
              <p:nvPr/>
            </p:nvCxnSpPr>
            <p:spPr>
              <a:xfrm>
                <a:off x="1677971" y="3598856"/>
                <a:ext cx="563465" cy="1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9E1CFB9-028D-4CF8-BC53-134898EB2E8F}"/>
                  </a:ext>
                </a:extLst>
              </p:cNvPr>
              <p:cNvCxnSpPr>
                <a:cxnSpLocks/>
                <a:stCxn id="98" idx="3"/>
              </p:cNvCxnSpPr>
              <p:nvPr/>
            </p:nvCxnSpPr>
            <p:spPr>
              <a:xfrm flipV="1">
                <a:off x="2017580" y="4034195"/>
                <a:ext cx="388301" cy="394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FF42615D-DDAB-4986-93A4-65F2632CB71A}"/>
                  </a:ext>
                </a:extLst>
              </p:cNvPr>
              <p:cNvCxnSpPr>
                <a:cxnSpLocks/>
                <a:stCxn id="98" idx="7"/>
              </p:cNvCxnSpPr>
              <p:nvPr/>
            </p:nvCxnSpPr>
            <p:spPr>
              <a:xfrm flipH="1">
                <a:off x="3286815" y="2768969"/>
                <a:ext cx="370541" cy="426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10F4673-E3E1-419B-9B50-7AA2B12332E0}"/>
                  </a:ext>
                </a:extLst>
              </p:cNvPr>
              <p:cNvCxnSpPr>
                <a:cxnSpLocks/>
                <a:stCxn id="98" idx="6"/>
              </p:cNvCxnSpPr>
              <p:nvPr/>
            </p:nvCxnSpPr>
            <p:spPr>
              <a:xfrm flipH="1">
                <a:off x="3482297" y="3598856"/>
                <a:ext cx="514668" cy="1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D98FCCA-2CA8-4C94-8DD8-30F8CE41BCAC}"/>
                  </a:ext>
                </a:extLst>
              </p:cNvPr>
              <p:cNvCxnSpPr>
                <a:cxnSpLocks/>
                <a:stCxn id="98" idx="5"/>
              </p:cNvCxnSpPr>
              <p:nvPr/>
            </p:nvCxnSpPr>
            <p:spPr>
              <a:xfrm flipH="1" flipV="1">
                <a:off x="3263724" y="4034195"/>
                <a:ext cx="393632" cy="394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Oval 96">
              <a:extLst>
                <a:ext uri="{FF2B5EF4-FFF2-40B4-BE49-F238E27FC236}">
                  <a16:creationId xmlns:a16="http://schemas.microsoft.com/office/drawing/2014/main" id="{54299397-A571-4269-9B9F-67CC439B8E70}"/>
                </a:ext>
              </a:extLst>
            </p:cNvPr>
            <p:cNvSpPr/>
            <p:nvPr/>
          </p:nvSpPr>
          <p:spPr>
            <a:xfrm>
              <a:off x="1072367" y="4768518"/>
              <a:ext cx="685800" cy="6858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kern="1200" dirty="0">
                  <a:solidFill>
                    <a:schemeClr val="tx1"/>
                  </a:solidFill>
                  <a:latin typeface="Calibri"/>
                </a:rPr>
                <a:t>+</a:t>
              </a:r>
              <a:endParaRPr kumimoji="0" lang="en-US" sz="3600" b="1" i="0" u="none" strike="noStrike" kern="1200" cap="none" spc="0" normalizeH="0" baseline="0" noProof="0" dirty="0">
                <a:ln>
                  <a:noFill/>
                </a:ln>
                <a:solidFill>
                  <a:schemeClr val="tx1"/>
                </a:solidFill>
                <a:effectLst/>
                <a:uLnTx/>
                <a:uFillTx/>
                <a:latin typeface="Calibri"/>
                <a:ea typeface="+mn-ea"/>
                <a:cs typeface="+mn-cs"/>
              </a:endParaRPr>
            </a:p>
          </p:txBody>
        </p:sp>
      </p:grpSp>
      <p:grpSp>
        <p:nvGrpSpPr>
          <p:cNvPr id="107" name="Group 106">
            <a:extLst>
              <a:ext uri="{FF2B5EF4-FFF2-40B4-BE49-F238E27FC236}">
                <a16:creationId xmlns:a16="http://schemas.microsoft.com/office/drawing/2014/main" id="{0A31983B-96F9-4042-8093-F14F6334340D}"/>
              </a:ext>
            </a:extLst>
          </p:cNvPr>
          <p:cNvGrpSpPr/>
          <p:nvPr/>
        </p:nvGrpSpPr>
        <p:grpSpPr>
          <a:xfrm>
            <a:off x="3960710" y="5022913"/>
            <a:ext cx="1336422" cy="1294876"/>
            <a:chOff x="486515" y="1929238"/>
            <a:chExt cx="1858739" cy="1796172"/>
          </a:xfrm>
        </p:grpSpPr>
        <p:grpSp>
          <p:nvGrpSpPr>
            <p:cNvPr id="108" name="Group 107">
              <a:extLst>
                <a:ext uri="{FF2B5EF4-FFF2-40B4-BE49-F238E27FC236}">
                  <a16:creationId xmlns:a16="http://schemas.microsoft.com/office/drawing/2014/main" id="{B481789A-5B2F-4458-AA05-3219C1AC6473}"/>
                </a:ext>
              </a:extLst>
            </p:cNvPr>
            <p:cNvGrpSpPr/>
            <p:nvPr/>
          </p:nvGrpSpPr>
          <p:grpSpPr>
            <a:xfrm>
              <a:off x="486515" y="1929238"/>
              <a:ext cx="1858739" cy="1796172"/>
              <a:chOff x="2495086" y="3949620"/>
              <a:chExt cx="2001500" cy="2045827"/>
            </a:xfrm>
          </p:grpSpPr>
          <p:sp>
            <p:nvSpPr>
              <p:cNvPr id="110" name="Circle: Hollow 109">
                <a:extLst>
                  <a:ext uri="{FF2B5EF4-FFF2-40B4-BE49-F238E27FC236}">
                    <a16:creationId xmlns:a16="http://schemas.microsoft.com/office/drawing/2014/main" id="{DBB3F735-B2CC-4755-BA7C-3218D7F16993}"/>
                  </a:ext>
                </a:extLst>
              </p:cNvPr>
              <p:cNvSpPr/>
              <p:nvPr/>
            </p:nvSpPr>
            <p:spPr>
              <a:xfrm>
                <a:off x="2495086" y="3949620"/>
                <a:ext cx="2001500" cy="2045827"/>
              </a:xfrm>
              <a:prstGeom prst="don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1" name="Straight Arrow Connector 110">
                <a:extLst>
                  <a:ext uri="{FF2B5EF4-FFF2-40B4-BE49-F238E27FC236}">
                    <a16:creationId xmlns:a16="http://schemas.microsoft.com/office/drawing/2014/main" id="{09312082-524C-421D-997B-B10B518019D2}"/>
                  </a:ext>
                </a:extLst>
              </p:cNvPr>
              <p:cNvCxnSpPr>
                <a:cxnSpLocks/>
              </p:cNvCxnSpPr>
              <p:nvPr/>
            </p:nvCxnSpPr>
            <p:spPr>
              <a:xfrm rot="10800000">
                <a:off x="3495836" y="3963847"/>
                <a:ext cx="0" cy="4765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88316D5-E21B-4C2C-8D65-B6404AFA8843}"/>
                  </a:ext>
                </a:extLst>
              </p:cNvPr>
              <p:cNvCxnSpPr>
                <a:cxnSpLocks/>
              </p:cNvCxnSpPr>
              <p:nvPr/>
            </p:nvCxnSpPr>
            <p:spPr>
              <a:xfrm>
                <a:off x="3505328" y="5508486"/>
                <a:ext cx="0" cy="4765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FA474FA-A0A8-481A-9C75-68E98EE3A90F}"/>
                  </a:ext>
                </a:extLst>
              </p:cNvPr>
              <p:cNvCxnSpPr>
                <a:cxnSpLocks/>
              </p:cNvCxnSpPr>
              <p:nvPr/>
            </p:nvCxnSpPr>
            <p:spPr>
              <a:xfrm rot="10800000">
                <a:off x="2788199" y="4249224"/>
                <a:ext cx="319813" cy="3535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FF2BB49-85BF-4F1B-B1B4-3C08C13BE8D8}"/>
                  </a:ext>
                </a:extLst>
              </p:cNvPr>
              <p:cNvCxnSpPr>
                <a:cxnSpLocks/>
              </p:cNvCxnSpPr>
              <p:nvPr/>
            </p:nvCxnSpPr>
            <p:spPr>
              <a:xfrm rot="10800000">
                <a:off x="2495086" y="4972534"/>
                <a:ext cx="486321" cy="12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2F5FDAF-529A-49C7-9088-BCCDEA3BC337}"/>
                  </a:ext>
                </a:extLst>
              </p:cNvPr>
              <p:cNvCxnSpPr>
                <a:cxnSpLocks/>
                <a:endCxn id="110" idx="3"/>
              </p:cNvCxnSpPr>
              <p:nvPr/>
            </p:nvCxnSpPr>
            <p:spPr>
              <a:xfrm flipH="1">
                <a:off x="2788199" y="5366823"/>
                <a:ext cx="337736" cy="329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2689A09-F5E4-45AD-9C81-D4C68D65A633}"/>
                  </a:ext>
                </a:extLst>
              </p:cNvPr>
              <p:cNvCxnSpPr>
                <a:cxnSpLocks/>
              </p:cNvCxnSpPr>
              <p:nvPr/>
            </p:nvCxnSpPr>
            <p:spPr>
              <a:xfrm flipV="1">
                <a:off x="3873262" y="4249225"/>
                <a:ext cx="330211" cy="3535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368C0E4-E2A6-4368-A00B-9A34F00523C3}"/>
                  </a:ext>
                </a:extLst>
              </p:cNvPr>
              <p:cNvCxnSpPr>
                <a:cxnSpLocks/>
              </p:cNvCxnSpPr>
              <p:nvPr/>
            </p:nvCxnSpPr>
            <p:spPr>
              <a:xfrm rot="10800000" flipH="1">
                <a:off x="4052381" y="4972534"/>
                <a:ext cx="444205" cy="12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612065B-E4F6-474F-A3C3-439DF9AFB6A2}"/>
                  </a:ext>
                </a:extLst>
              </p:cNvPr>
              <p:cNvCxnSpPr>
                <a:cxnSpLocks/>
              </p:cNvCxnSpPr>
              <p:nvPr/>
            </p:nvCxnSpPr>
            <p:spPr>
              <a:xfrm rot="10800000" flipH="1" flipV="1">
                <a:off x="3863733" y="5351964"/>
                <a:ext cx="339740" cy="3438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9" name="Oval 108">
              <a:extLst>
                <a:ext uri="{FF2B5EF4-FFF2-40B4-BE49-F238E27FC236}">
                  <a16:creationId xmlns:a16="http://schemas.microsoft.com/office/drawing/2014/main" id="{74E435AF-136A-41D6-AA89-EF34C8C4B561}"/>
                </a:ext>
              </a:extLst>
            </p:cNvPr>
            <p:cNvSpPr/>
            <p:nvPr/>
          </p:nvSpPr>
          <p:spPr>
            <a:xfrm>
              <a:off x="1072367" y="2487698"/>
              <a:ext cx="685800" cy="685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Calibri"/>
                  <a:ea typeface="+mn-ea"/>
                  <a:cs typeface="+mn-cs"/>
                </a:rPr>
                <a:t>-</a:t>
              </a:r>
            </a:p>
          </p:txBody>
        </p:sp>
      </p:grpSp>
      <p:cxnSp>
        <p:nvCxnSpPr>
          <p:cNvPr id="120" name="Straight Connector 119">
            <a:extLst>
              <a:ext uri="{FF2B5EF4-FFF2-40B4-BE49-F238E27FC236}">
                <a16:creationId xmlns:a16="http://schemas.microsoft.com/office/drawing/2014/main" id="{230FEC50-CD56-48E3-A87F-0AEE7A21A0EE}"/>
              </a:ext>
            </a:extLst>
          </p:cNvPr>
          <p:cNvCxnSpPr>
            <a:cxnSpLocks/>
          </p:cNvCxnSpPr>
          <p:nvPr/>
        </p:nvCxnSpPr>
        <p:spPr>
          <a:xfrm>
            <a:off x="3818874" y="1021788"/>
            <a:ext cx="0" cy="5337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FBA3CDA-01C1-487B-B41C-8C3025D2E6FC}"/>
              </a:ext>
            </a:extLst>
          </p:cNvPr>
          <p:cNvSpPr txBox="1"/>
          <p:nvPr/>
        </p:nvSpPr>
        <p:spPr>
          <a:xfrm>
            <a:off x="9358604" y="1012795"/>
            <a:ext cx="1996751" cy="584775"/>
          </a:xfrm>
          <a:prstGeom prst="rect">
            <a:avLst/>
          </a:prstGeom>
          <a:noFill/>
        </p:spPr>
        <p:txBody>
          <a:bodyPr wrap="square" rtlCol="0">
            <a:spAutoFit/>
          </a:bodyPr>
          <a:lstStyle/>
          <a:p>
            <a:r>
              <a:rPr lang="en-US" dirty="0"/>
              <a:t>Concise slide on signal propagation </a:t>
            </a:r>
          </a:p>
        </p:txBody>
      </p:sp>
    </p:spTree>
    <p:extLst>
      <p:ext uri="{BB962C8B-B14F-4D97-AF65-F5344CB8AC3E}">
        <p14:creationId xmlns:p14="http://schemas.microsoft.com/office/powerpoint/2010/main" val="357472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2" grpId="0" animBg="1"/>
      <p:bldP spid="23" grpId="0" animBg="1"/>
      <p:bldP spid="24" grpId="0" animBg="1"/>
      <p:bldP spid="9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636A-9AF8-4E4D-89EB-671E387FBEE0}"/>
              </a:ext>
            </a:extLst>
          </p:cNvPr>
          <p:cNvSpPr>
            <a:spLocks noGrp="1"/>
          </p:cNvSpPr>
          <p:nvPr>
            <p:ph type="title"/>
          </p:nvPr>
        </p:nvSpPr>
        <p:spPr/>
        <p:txBody>
          <a:bodyPr/>
          <a:lstStyle/>
          <a:p>
            <a:r>
              <a:rPr lang="en-US" dirty="0"/>
              <a:t>Current in neurons</a:t>
            </a:r>
          </a:p>
        </p:txBody>
      </p:sp>
      <p:sp>
        <p:nvSpPr>
          <p:cNvPr id="4" name="Date Placeholder 3">
            <a:extLst>
              <a:ext uri="{FF2B5EF4-FFF2-40B4-BE49-F238E27FC236}">
                <a16:creationId xmlns:a16="http://schemas.microsoft.com/office/drawing/2014/main" id="{A71C56A5-0486-4C00-A30B-AFA8B6644B15}"/>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AB2BEAE1-C0E1-4B62-82D5-3599C52566D4}"/>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BB3C98A6-149C-401A-9376-E9662EFD50A7}"/>
              </a:ext>
            </a:extLst>
          </p:cNvPr>
          <p:cNvSpPr>
            <a:spLocks noGrp="1"/>
          </p:cNvSpPr>
          <p:nvPr>
            <p:ph type="sldNum" sz="quarter" idx="12"/>
          </p:nvPr>
        </p:nvSpPr>
        <p:spPr/>
        <p:txBody>
          <a:bodyPr/>
          <a:lstStyle/>
          <a:p>
            <a:fld id="{ABF20D17-0043-4445-9B8B-9F103D2306E2}" type="slidenum">
              <a:rPr lang="en-IN" smtClean="0"/>
              <a:pPr/>
              <a:t>65</a:t>
            </a:fld>
            <a:endParaRPr lang="en-IN" dirty="0"/>
          </a:p>
        </p:txBody>
      </p:sp>
      <p:sp>
        <p:nvSpPr>
          <p:cNvPr id="7" name="TextBox 6">
            <a:extLst>
              <a:ext uri="{FF2B5EF4-FFF2-40B4-BE49-F238E27FC236}">
                <a16:creationId xmlns:a16="http://schemas.microsoft.com/office/drawing/2014/main" id="{8E076983-B7FF-4951-A8BE-1B542B51B04A}"/>
              </a:ext>
            </a:extLst>
          </p:cNvPr>
          <p:cNvSpPr txBox="1"/>
          <p:nvPr/>
        </p:nvSpPr>
        <p:spPr>
          <a:xfrm>
            <a:off x="397116" y="984473"/>
            <a:ext cx="2622229" cy="830997"/>
          </a:xfrm>
          <a:prstGeom prst="rect">
            <a:avLst/>
          </a:prstGeom>
          <a:noFill/>
        </p:spPr>
        <p:txBody>
          <a:bodyPr wrap="square" rtlCol="0">
            <a:spAutoFit/>
          </a:bodyPr>
          <a:lstStyle/>
          <a:p>
            <a:r>
              <a:rPr lang="en-US" sz="2400" dirty="0">
                <a:latin typeface="+mn-lt"/>
              </a:rPr>
              <a:t>Current = 1 e-6 A</a:t>
            </a:r>
          </a:p>
          <a:p>
            <a:r>
              <a:rPr lang="en-US" sz="2400" dirty="0">
                <a:latin typeface="+mn-lt"/>
              </a:rPr>
              <a:t>Radius = 100 e-6 m</a:t>
            </a:r>
          </a:p>
        </p:txBody>
      </p:sp>
      <p:sp>
        <p:nvSpPr>
          <p:cNvPr id="64" name="TextBox 63">
            <a:extLst>
              <a:ext uri="{FF2B5EF4-FFF2-40B4-BE49-F238E27FC236}">
                <a16:creationId xmlns:a16="http://schemas.microsoft.com/office/drawing/2014/main" id="{70FD753F-41A0-499E-9A79-0172ECE53D0D}"/>
              </a:ext>
            </a:extLst>
          </p:cNvPr>
          <p:cNvSpPr txBox="1"/>
          <p:nvPr/>
        </p:nvSpPr>
        <p:spPr>
          <a:xfrm>
            <a:off x="4279340" y="3099662"/>
            <a:ext cx="3308808" cy="461665"/>
          </a:xfrm>
          <a:prstGeom prst="rect">
            <a:avLst/>
          </a:prstGeom>
          <a:noFill/>
        </p:spPr>
        <p:txBody>
          <a:bodyPr wrap="square" rtlCol="0">
            <a:spAutoFit/>
          </a:bodyPr>
          <a:lstStyle/>
          <a:p>
            <a:r>
              <a:rPr lang="en-US" sz="2400" dirty="0">
                <a:latin typeface="+mn-lt"/>
              </a:rPr>
              <a:t>Direction of propagation</a:t>
            </a:r>
          </a:p>
        </p:txBody>
      </p:sp>
      <p:grpSp>
        <p:nvGrpSpPr>
          <p:cNvPr id="8" name="Group 7">
            <a:extLst>
              <a:ext uri="{FF2B5EF4-FFF2-40B4-BE49-F238E27FC236}">
                <a16:creationId xmlns:a16="http://schemas.microsoft.com/office/drawing/2014/main" id="{B81242E3-2D6B-4D3F-85CD-0E86825C7080}"/>
              </a:ext>
            </a:extLst>
          </p:cNvPr>
          <p:cNvGrpSpPr/>
          <p:nvPr/>
        </p:nvGrpSpPr>
        <p:grpSpPr>
          <a:xfrm>
            <a:off x="3409522" y="1290389"/>
            <a:ext cx="4862894" cy="1861631"/>
            <a:chOff x="3660733" y="1242244"/>
            <a:chExt cx="4862894" cy="1861631"/>
          </a:xfrm>
        </p:grpSpPr>
        <p:grpSp>
          <p:nvGrpSpPr>
            <p:cNvPr id="151" name="Group 150">
              <a:extLst>
                <a:ext uri="{FF2B5EF4-FFF2-40B4-BE49-F238E27FC236}">
                  <a16:creationId xmlns:a16="http://schemas.microsoft.com/office/drawing/2014/main" id="{D1002FED-16D8-4F59-ACFB-02732A4B52E7}"/>
                </a:ext>
              </a:extLst>
            </p:cNvPr>
            <p:cNvGrpSpPr/>
            <p:nvPr/>
          </p:nvGrpSpPr>
          <p:grpSpPr>
            <a:xfrm>
              <a:off x="3660733" y="1377395"/>
              <a:ext cx="4862894" cy="1726480"/>
              <a:chOff x="3619109" y="2306882"/>
              <a:chExt cx="4862894" cy="1726480"/>
            </a:xfrm>
          </p:grpSpPr>
          <p:sp>
            <p:nvSpPr>
              <p:cNvPr id="37" name="Rectangle 36">
                <a:extLst>
                  <a:ext uri="{FF2B5EF4-FFF2-40B4-BE49-F238E27FC236}">
                    <a16:creationId xmlns:a16="http://schemas.microsoft.com/office/drawing/2014/main" id="{DB74FD5E-B7A9-4A62-AEC2-D256B7FB234A}"/>
                  </a:ext>
                </a:extLst>
              </p:cNvPr>
              <p:cNvSpPr/>
              <p:nvPr/>
            </p:nvSpPr>
            <p:spPr>
              <a:xfrm>
                <a:off x="3912123" y="2319176"/>
                <a:ext cx="4279769" cy="365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4D599B2-46D7-417A-B5BE-B1416BEC7060}"/>
                  </a:ext>
                </a:extLst>
              </p:cNvPr>
              <p:cNvSpPr/>
              <p:nvPr/>
            </p:nvSpPr>
            <p:spPr>
              <a:xfrm>
                <a:off x="3912124" y="3436072"/>
                <a:ext cx="4279769" cy="365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3BC4748-D796-4E52-A384-456E5D3DA8D7}"/>
                  </a:ext>
                </a:extLst>
              </p:cNvPr>
              <p:cNvGrpSpPr/>
              <p:nvPr/>
            </p:nvGrpSpPr>
            <p:grpSpPr>
              <a:xfrm>
                <a:off x="5839907" y="2321525"/>
                <a:ext cx="275143" cy="363411"/>
                <a:chOff x="5839907" y="2321525"/>
                <a:chExt cx="520045" cy="363411"/>
              </a:xfrm>
            </p:grpSpPr>
            <p:cxnSp>
              <p:nvCxnSpPr>
                <p:cNvPr id="51" name="Straight Arrow Connector 50">
                  <a:extLst>
                    <a:ext uri="{FF2B5EF4-FFF2-40B4-BE49-F238E27FC236}">
                      <a16:creationId xmlns:a16="http://schemas.microsoft.com/office/drawing/2014/main" id="{C83B9190-4D5F-4E82-A70E-69003821D896}"/>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776E7F8-A72C-4EC2-98CA-4DD2D6B8F0CF}"/>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1CB254F-7EF2-4ED6-B0CC-12EA37292B96}"/>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BFCA3DF-CC3B-4916-B62A-BEE335A46DC1}"/>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C0B82BD-074B-4404-81F3-86992D3BCDB3}"/>
                  </a:ext>
                </a:extLst>
              </p:cNvPr>
              <p:cNvGrpSpPr/>
              <p:nvPr/>
            </p:nvGrpSpPr>
            <p:grpSpPr>
              <a:xfrm rot="10800000">
                <a:off x="5855026" y="3436071"/>
                <a:ext cx="260023" cy="363411"/>
                <a:chOff x="5839907" y="2321525"/>
                <a:chExt cx="520045" cy="363411"/>
              </a:xfrm>
            </p:grpSpPr>
            <p:cxnSp>
              <p:nvCxnSpPr>
                <p:cNvPr id="58" name="Straight Arrow Connector 57">
                  <a:extLst>
                    <a:ext uri="{FF2B5EF4-FFF2-40B4-BE49-F238E27FC236}">
                      <a16:creationId xmlns:a16="http://schemas.microsoft.com/office/drawing/2014/main" id="{260509C2-B1B5-480D-B0EF-B1A01B1430FD}"/>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A78ADC0-6D36-4500-AB5F-FD8CBC6CB57C}"/>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9C061DD-3393-4400-92CB-53B10E7D218A}"/>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CA55FAC-87AC-4132-8242-6570776B22B0}"/>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F94A8769-E46B-41B5-8FC0-4E5A5AD6FA43}"/>
                  </a:ext>
                </a:extLst>
              </p:cNvPr>
              <p:cNvCxnSpPr/>
              <p:nvPr/>
            </p:nvCxnSpPr>
            <p:spPr>
              <a:xfrm flipH="1">
                <a:off x="4128940" y="4033362"/>
                <a:ext cx="406295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C0961283-24AB-4AA8-89C4-C8C3C73AEFFF}"/>
                  </a:ext>
                </a:extLst>
              </p:cNvPr>
              <p:cNvGrpSpPr/>
              <p:nvPr/>
            </p:nvGrpSpPr>
            <p:grpSpPr>
              <a:xfrm>
                <a:off x="6593729" y="2325113"/>
                <a:ext cx="1241537" cy="365014"/>
                <a:chOff x="6593729" y="2325113"/>
                <a:chExt cx="1241537" cy="365014"/>
              </a:xfrm>
            </p:grpSpPr>
            <p:grpSp>
              <p:nvGrpSpPr>
                <p:cNvPr id="65" name="Group 64">
                  <a:extLst>
                    <a:ext uri="{FF2B5EF4-FFF2-40B4-BE49-F238E27FC236}">
                      <a16:creationId xmlns:a16="http://schemas.microsoft.com/office/drawing/2014/main" id="{7DE574F2-3DCB-47F3-8553-C4BE8D664EC1}"/>
                    </a:ext>
                  </a:extLst>
                </p:cNvPr>
                <p:cNvGrpSpPr/>
                <p:nvPr/>
              </p:nvGrpSpPr>
              <p:grpSpPr>
                <a:xfrm rot="10800000">
                  <a:off x="6593729" y="2326716"/>
                  <a:ext cx="520045" cy="363411"/>
                  <a:chOff x="5839907" y="2321525"/>
                  <a:chExt cx="520045" cy="363411"/>
                </a:xfrm>
              </p:grpSpPr>
              <p:cxnSp>
                <p:nvCxnSpPr>
                  <p:cNvPr id="66" name="Straight Arrow Connector 65">
                    <a:extLst>
                      <a:ext uri="{FF2B5EF4-FFF2-40B4-BE49-F238E27FC236}">
                        <a16:creationId xmlns:a16="http://schemas.microsoft.com/office/drawing/2014/main" id="{A85314A2-33E7-4269-BCD9-6237AFDD38C2}"/>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2092A17-CA66-4436-86F0-F04EEEDAAE3B}"/>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0201BFB-7D82-4B3A-B985-8F1CDE3AB402}"/>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AB35D62-9037-4D11-B3C9-82384CEBFB39}"/>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92F8014E-B25A-4E4A-BE23-69B1E2B762F1}"/>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D18068E-865E-4695-96E0-C40190AE6650}"/>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D2D8930-389B-4363-8D50-B74A290A94B6}"/>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53C40AB-FC38-40ED-AE2D-2E9A31052864}"/>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BCDED463-5515-435C-A0B4-70EAC9EAE2DE}"/>
                  </a:ext>
                </a:extLst>
              </p:cNvPr>
              <p:cNvGrpSpPr/>
              <p:nvPr/>
            </p:nvGrpSpPr>
            <p:grpSpPr>
              <a:xfrm>
                <a:off x="4176413" y="2306882"/>
                <a:ext cx="1241537" cy="365014"/>
                <a:chOff x="6593729" y="2325113"/>
                <a:chExt cx="1241537" cy="365014"/>
              </a:xfrm>
            </p:grpSpPr>
            <p:grpSp>
              <p:nvGrpSpPr>
                <p:cNvPr id="111" name="Group 110">
                  <a:extLst>
                    <a:ext uri="{FF2B5EF4-FFF2-40B4-BE49-F238E27FC236}">
                      <a16:creationId xmlns:a16="http://schemas.microsoft.com/office/drawing/2014/main" id="{28E7BB00-F69D-4FD5-89AF-DFB5653A0BCB}"/>
                    </a:ext>
                  </a:extLst>
                </p:cNvPr>
                <p:cNvGrpSpPr/>
                <p:nvPr/>
              </p:nvGrpSpPr>
              <p:grpSpPr>
                <a:xfrm rot="10800000">
                  <a:off x="6593729" y="2326716"/>
                  <a:ext cx="520045" cy="363411"/>
                  <a:chOff x="5839907" y="2321525"/>
                  <a:chExt cx="520045" cy="363411"/>
                </a:xfrm>
              </p:grpSpPr>
              <p:cxnSp>
                <p:nvCxnSpPr>
                  <p:cNvPr id="116" name="Straight Arrow Connector 115">
                    <a:extLst>
                      <a:ext uri="{FF2B5EF4-FFF2-40B4-BE49-F238E27FC236}">
                        <a16:creationId xmlns:a16="http://schemas.microsoft.com/office/drawing/2014/main" id="{6D4F2CDB-EEFE-437A-9A97-9E9D9F572443}"/>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431EF38-81F4-4652-9FB1-D50DAA581D40}"/>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AE83B4E-7D1A-4A65-AA04-8287A52AF30E}"/>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AE52CCC-7384-4D3E-AA7A-6BE989AD5B73}"/>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2" name="Straight Arrow Connector 111">
                  <a:extLst>
                    <a:ext uri="{FF2B5EF4-FFF2-40B4-BE49-F238E27FC236}">
                      <a16:creationId xmlns:a16="http://schemas.microsoft.com/office/drawing/2014/main" id="{5D91909B-F9DD-4739-A861-A009900B4BE6}"/>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ABE4251-83E5-470A-8EEC-E3D4A968E5F7}"/>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FDA9C22-17AA-4614-8E33-04E50FFEDC0D}"/>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29EA730-F15F-442B-9789-A89D4606A447}"/>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0040A67-D504-4B79-9790-2711D7803C5D}"/>
                  </a:ext>
                </a:extLst>
              </p:cNvPr>
              <p:cNvGrpSpPr/>
              <p:nvPr/>
            </p:nvGrpSpPr>
            <p:grpSpPr>
              <a:xfrm rot="10800000">
                <a:off x="6593729" y="3448131"/>
                <a:ext cx="1241537" cy="365014"/>
                <a:chOff x="6593729" y="2325113"/>
                <a:chExt cx="1241537" cy="365014"/>
              </a:xfrm>
            </p:grpSpPr>
            <p:grpSp>
              <p:nvGrpSpPr>
                <p:cNvPr id="121" name="Group 120">
                  <a:extLst>
                    <a:ext uri="{FF2B5EF4-FFF2-40B4-BE49-F238E27FC236}">
                      <a16:creationId xmlns:a16="http://schemas.microsoft.com/office/drawing/2014/main" id="{8936ED14-C486-415F-8D5C-F22159D1E97F}"/>
                    </a:ext>
                  </a:extLst>
                </p:cNvPr>
                <p:cNvGrpSpPr/>
                <p:nvPr/>
              </p:nvGrpSpPr>
              <p:grpSpPr>
                <a:xfrm rot="10800000">
                  <a:off x="6593729" y="2326716"/>
                  <a:ext cx="520045" cy="363411"/>
                  <a:chOff x="5839907" y="2321525"/>
                  <a:chExt cx="520045" cy="363411"/>
                </a:xfrm>
              </p:grpSpPr>
              <p:cxnSp>
                <p:nvCxnSpPr>
                  <p:cNvPr id="126" name="Straight Arrow Connector 125">
                    <a:extLst>
                      <a:ext uri="{FF2B5EF4-FFF2-40B4-BE49-F238E27FC236}">
                        <a16:creationId xmlns:a16="http://schemas.microsoft.com/office/drawing/2014/main" id="{C154D6D2-0B2E-463D-9180-66372F0A030F}"/>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F85648D-B3B2-4495-8F71-B7C82F606A50}"/>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739D240-ED15-49B1-AF9C-16EE87825B5C}"/>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6B8483D-9CE6-43A9-8075-7210AFC59D32}"/>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5E2B056C-F960-4A4C-A279-B9B19EB8F978}"/>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C99E551-3AE9-4CF3-811B-BFFC7574A2A9}"/>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6D153BC-73EF-4BA1-8CA1-8B416637FB58}"/>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CAFEE92-09F3-49BB-BB41-7A9D818E3CBA}"/>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3039A4B1-6A61-4292-8D04-FD761013905D}"/>
                  </a:ext>
                </a:extLst>
              </p:cNvPr>
              <p:cNvGrpSpPr/>
              <p:nvPr/>
            </p:nvGrpSpPr>
            <p:grpSpPr>
              <a:xfrm rot="10800000">
                <a:off x="4201412" y="3450185"/>
                <a:ext cx="1241537" cy="365014"/>
                <a:chOff x="6593729" y="2325113"/>
                <a:chExt cx="1241537" cy="365014"/>
              </a:xfrm>
            </p:grpSpPr>
            <p:grpSp>
              <p:nvGrpSpPr>
                <p:cNvPr id="131" name="Group 130">
                  <a:extLst>
                    <a:ext uri="{FF2B5EF4-FFF2-40B4-BE49-F238E27FC236}">
                      <a16:creationId xmlns:a16="http://schemas.microsoft.com/office/drawing/2014/main" id="{36B4A951-C33B-45EE-9C64-1FB19C35BAB6}"/>
                    </a:ext>
                  </a:extLst>
                </p:cNvPr>
                <p:cNvGrpSpPr/>
                <p:nvPr/>
              </p:nvGrpSpPr>
              <p:grpSpPr>
                <a:xfrm rot="10800000">
                  <a:off x="6593729" y="2326716"/>
                  <a:ext cx="520045" cy="363411"/>
                  <a:chOff x="5839907" y="2321525"/>
                  <a:chExt cx="520045" cy="363411"/>
                </a:xfrm>
              </p:grpSpPr>
              <p:cxnSp>
                <p:nvCxnSpPr>
                  <p:cNvPr id="136" name="Straight Arrow Connector 135">
                    <a:extLst>
                      <a:ext uri="{FF2B5EF4-FFF2-40B4-BE49-F238E27FC236}">
                        <a16:creationId xmlns:a16="http://schemas.microsoft.com/office/drawing/2014/main" id="{B0F6CC17-33C2-48DA-9174-1F08B506E173}"/>
                      </a:ext>
                    </a:extLst>
                  </p:cNvPr>
                  <p:cNvCxnSpPr>
                    <a:cxnSpLocks/>
                  </p:cNvCxnSpPr>
                  <p:nvPr/>
                </p:nvCxnSpPr>
                <p:spPr>
                  <a:xfrm>
                    <a:off x="6025300"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85DC04A-45D7-4912-AEB9-C2AC227BAA90}"/>
                      </a:ext>
                    </a:extLst>
                  </p:cNvPr>
                  <p:cNvCxnSpPr>
                    <a:cxnSpLocks/>
                  </p:cNvCxnSpPr>
                  <p:nvPr/>
                </p:nvCxnSpPr>
                <p:spPr>
                  <a:xfrm>
                    <a:off x="6196553"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F9BC5EE-93C2-4207-81D4-676161343B39}"/>
                      </a:ext>
                    </a:extLst>
                  </p:cNvPr>
                  <p:cNvCxnSpPr>
                    <a:cxnSpLocks/>
                  </p:cNvCxnSpPr>
                  <p:nvPr/>
                </p:nvCxnSpPr>
                <p:spPr>
                  <a:xfrm>
                    <a:off x="5839907" y="2321525"/>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936F61F-7846-4AC1-BA7B-0B473DAD7856}"/>
                      </a:ext>
                    </a:extLst>
                  </p:cNvPr>
                  <p:cNvCxnSpPr>
                    <a:cxnSpLocks/>
                  </p:cNvCxnSpPr>
                  <p:nvPr/>
                </p:nvCxnSpPr>
                <p:spPr>
                  <a:xfrm>
                    <a:off x="6359952" y="2326716"/>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2" name="Straight Arrow Connector 131">
                  <a:extLst>
                    <a:ext uri="{FF2B5EF4-FFF2-40B4-BE49-F238E27FC236}">
                      <a16:creationId xmlns:a16="http://schemas.microsoft.com/office/drawing/2014/main" id="{4CD36BA6-9C40-4B27-9697-B488C2BA0703}"/>
                    </a:ext>
                  </a:extLst>
                </p:cNvPr>
                <p:cNvCxnSpPr>
                  <a:cxnSpLocks/>
                </p:cNvCxnSpPr>
                <p:nvPr/>
              </p:nvCxnSpPr>
              <p:spPr>
                <a:xfrm rot="10800000">
                  <a:off x="7649873"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5A6B34C-3EA8-4745-94A3-B3C8316BC1F2}"/>
                    </a:ext>
                  </a:extLst>
                </p:cNvPr>
                <p:cNvCxnSpPr>
                  <a:cxnSpLocks/>
                </p:cNvCxnSpPr>
                <p:nvPr/>
              </p:nvCxnSpPr>
              <p:spPr>
                <a:xfrm rot="10800000">
                  <a:off x="7478620"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9D2AB9B-2509-417A-BE4E-6D98C7CFB6F1}"/>
                    </a:ext>
                  </a:extLst>
                </p:cNvPr>
                <p:cNvCxnSpPr>
                  <a:cxnSpLocks/>
                </p:cNvCxnSpPr>
                <p:nvPr/>
              </p:nvCxnSpPr>
              <p:spPr>
                <a:xfrm rot="10800000">
                  <a:off x="7835266" y="2325113"/>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B8D69BF-AD5C-46C1-8350-2658C03BD960}"/>
                    </a:ext>
                  </a:extLst>
                </p:cNvPr>
                <p:cNvCxnSpPr>
                  <a:cxnSpLocks/>
                </p:cNvCxnSpPr>
                <p:nvPr/>
              </p:nvCxnSpPr>
              <p:spPr>
                <a:xfrm rot="10800000">
                  <a:off x="7315221" y="2329349"/>
                  <a:ext cx="0" cy="358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6" name="Freeform: Shape 145">
                <a:extLst>
                  <a:ext uri="{FF2B5EF4-FFF2-40B4-BE49-F238E27FC236}">
                    <a16:creationId xmlns:a16="http://schemas.microsoft.com/office/drawing/2014/main" id="{39A24375-DECE-4FBB-BBCC-B9DD54B82202}"/>
                  </a:ext>
                </a:extLst>
              </p:cNvPr>
              <p:cNvSpPr/>
              <p:nvPr/>
            </p:nvSpPr>
            <p:spPr>
              <a:xfrm>
                <a:off x="3817491" y="2677810"/>
                <a:ext cx="94109" cy="772284"/>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9" h="772284">
                    <a:moveTo>
                      <a:pt x="94109" y="9510"/>
                    </a:moveTo>
                    <a:cubicBezTo>
                      <a:pt x="75270" y="-2344"/>
                      <a:pt x="56432" y="-14197"/>
                      <a:pt x="40769" y="47610"/>
                    </a:cubicBezTo>
                    <a:cubicBezTo>
                      <a:pt x="25106" y="109417"/>
                      <a:pt x="-2094" y="269648"/>
                      <a:pt x="129" y="380350"/>
                    </a:cubicBezTo>
                    <a:cubicBezTo>
                      <a:pt x="2352" y="491052"/>
                      <a:pt x="39711" y="649590"/>
                      <a:pt x="54104" y="711820"/>
                    </a:cubicBezTo>
                    <a:cubicBezTo>
                      <a:pt x="68497" y="774050"/>
                      <a:pt x="82255" y="788655"/>
                      <a:pt x="86489" y="7537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A877D644-2535-43CF-B8BC-C39272BEF0FB}"/>
                  </a:ext>
                </a:extLst>
              </p:cNvPr>
              <p:cNvSpPr/>
              <p:nvPr/>
            </p:nvSpPr>
            <p:spPr>
              <a:xfrm>
                <a:off x="3619109" y="2306882"/>
                <a:ext cx="306046" cy="1504301"/>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6516 w 94136"/>
                  <a:gd name="connsiteY4" fmla="*/ 753730 h 760267"/>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9641 w 94136"/>
                  <a:gd name="connsiteY4" fmla="*/ 753730 h 760267"/>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36" h="770228">
                    <a:moveTo>
                      <a:pt x="94136" y="9510"/>
                    </a:moveTo>
                    <a:cubicBezTo>
                      <a:pt x="75297" y="-2344"/>
                      <a:pt x="56459" y="-14197"/>
                      <a:pt x="40796" y="47610"/>
                    </a:cubicBezTo>
                    <a:cubicBezTo>
                      <a:pt x="25133" y="109417"/>
                      <a:pt x="2100" y="286122"/>
                      <a:pt x="156" y="380350"/>
                    </a:cubicBezTo>
                    <a:cubicBezTo>
                      <a:pt x="-1788" y="474578"/>
                      <a:pt x="14737" y="550750"/>
                      <a:pt x="29130" y="612980"/>
                    </a:cubicBezTo>
                    <a:cubicBezTo>
                      <a:pt x="43523" y="675210"/>
                      <a:pt x="86969" y="799059"/>
                      <a:pt x="91203" y="76413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2F72C77D-8D09-4600-8355-260E80B63C39}"/>
                  </a:ext>
                </a:extLst>
              </p:cNvPr>
              <p:cNvSpPr/>
              <p:nvPr/>
            </p:nvSpPr>
            <p:spPr>
              <a:xfrm rot="10800000">
                <a:off x="8187630" y="2672627"/>
                <a:ext cx="94032" cy="761774"/>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 name="connsiteX0" fmla="*/ 94213 w 94213"/>
                  <a:gd name="connsiteY0" fmla="*/ 4475 h 767249"/>
                  <a:gd name="connsiteX1" fmla="*/ 37063 w 94213"/>
                  <a:gd name="connsiteY1" fmla="*/ 63530 h 767249"/>
                  <a:gd name="connsiteX2" fmla="*/ 233 w 94213"/>
                  <a:gd name="connsiteY2" fmla="*/ 375315 h 767249"/>
                  <a:gd name="connsiteX3" fmla="*/ 54208 w 94213"/>
                  <a:gd name="connsiteY3" fmla="*/ 706785 h 767249"/>
                  <a:gd name="connsiteX4" fmla="*/ 86593 w 94213"/>
                  <a:gd name="connsiteY4" fmla="*/ 748695 h 767249"/>
                  <a:gd name="connsiteX0" fmla="*/ 94032 w 94032"/>
                  <a:gd name="connsiteY0" fmla="*/ 4475 h 761774"/>
                  <a:gd name="connsiteX1" fmla="*/ 36882 w 94032"/>
                  <a:gd name="connsiteY1" fmla="*/ 63530 h 761774"/>
                  <a:gd name="connsiteX2" fmla="*/ 52 w 94032"/>
                  <a:gd name="connsiteY2" fmla="*/ 375315 h 761774"/>
                  <a:gd name="connsiteX3" fmla="*/ 44502 w 94032"/>
                  <a:gd name="connsiteY3" fmla="*/ 682020 h 761774"/>
                  <a:gd name="connsiteX4" fmla="*/ 86412 w 94032"/>
                  <a:gd name="connsiteY4" fmla="*/ 748695 h 761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32" h="761774">
                    <a:moveTo>
                      <a:pt x="94032" y="4475"/>
                    </a:moveTo>
                    <a:cubicBezTo>
                      <a:pt x="75193" y="-7379"/>
                      <a:pt x="52545" y="1723"/>
                      <a:pt x="36882" y="63530"/>
                    </a:cubicBezTo>
                    <a:cubicBezTo>
                      <a:pt x="21219" y="125337"/>
                      <a:pt x="-1218" y="272233"/>
                      <a:pt x="52" y="375315"/>
                    </a:cubicBezTo>
                    <a:cubicBezTo>
                      <a:pt x="1322" y="478397"/>
                      <a:pt x="30109" y="619790"/>
                      <a:pt x="44502" y="682020"/>
                    </a:cubicBezTo>
                    <a:cubicBezTo>
                      <a:pt x="58895" y="744250"/>
                      <a:pt x="82178" y="783620"/>
                      <a:pt x="86412" y="748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40460275-7602-4A1C-93A0-F3012F51E0BE}"/>
                  </a:ext>
                </a:extLst>
              </p:cNvPr>
              <p:cNvSpPr/>
              <p:nvPr/>
            </p:nvSpPr>
            <p:spPr>
              <a:xfrm rot="10800000">
                <a:off x="8176438" y="2312272"/>
                <a:ext cx="305565" cy="1493815"/>
              </a:xfrm>
              <a:custGeom>
                <a:avLst/>
                <a:gdLst>
                  <a:gd name="connsiteX0" fmla="*/ 94323 w 94323"/>
                  <a:gd name="connsiteY0" fmla="*/ 9510 h 795609"/>
                  <a:gd name="connsiteX1" fmla="*/ 40983 w 94323"/>
                  <a:gd name="connsiteY1" fmla="*/ 47610 h 795609"/>
                  <a:gd name="connsiteX2" fmla="*/ 343 w 94323"/>
                  <a:gd name="connsiteY2" fmla="*/ 380350 h 795609"/>
                  <a:gd name="connsiteX3" fmla="*/ 63843 w 94323"/>
                  <a:gd name="connsiteY3" fmla="*/ 761350 h 795609"/>
                  <a:gd name="connsiteX4" fmla="*/ 86703 w 94323"/>
                  <a:gd name="connsiteY4" fmla="*/ 753730 h 795609"/>
                  <a:gd name="connsiteX0" fmla="*/ 94109 w 94109"/>
                  <a:gd name="connsiteY0" fmla="*/ 9510 h 772284"/>
                  <a:gd name="connsiteX1" fmla="*/ 40769 w 94109"/>
                  <a:gd name="connsiteY1" fmla="*/ 47610 h 772284"/>
                  <a:gd name="connsiteX2" fmla="*/ 129 w 94109"/>
                  <a:gd name="connsiteY2" fmla="*/ 380350 h 772284"/>
                  <a:gd name="connsiteX3" fmla="*/ 54104 w 94109"/>
                  <a:gd name="connsiteY3" fmla="*/ 711820 h 772284"/>
                  <a:gd name="connsiteX4" fmla="*/ 86489 w 94109"/>
                  <a:gd name="connsiteY4" fmla="*/ 753730 h 772284"/>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6516 w 94136"/>
                  <a:gd name="connsiteY4" fmla="*/ 753730 h 760267"/>
                  <a:gd name="connsiteX0" fmla="*/ 94136 w 94136"/>
                  <a:gd name="connsiteY0" fmla="*/ 9510 h 760267"/>
                  <a:gd name="connsiteX1" fmla="*/ 40796 w 94136"/>
                  <a:gd name="connsiteY1" fmla="*/ 47610 h 760267"/>
                  <a:gd name="connsiteX2" fmla="*/ 156 w 94136"/>
                  <a:gd name="connsiteY2" fmla="*/ 380350 h 760267"/>
                  <a:gd name="connsiteX3" fmla="*/ 29130 w 94136"/>
                  <a:gd name="connsiteY3" fmla="*/ 612980 h 760267"/>
                  <a:gd name="connsiteX4" fmla="*/ 89641 w 94136"/>
                  <a:gd name="connsiteY4" fmla="*/ 753730 h 760267"/>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 name="connsiteX0" fmla="*/ 94136 w 94136"/>
                  <a:gd name="connsiteY0" fmla="*/ 9510 h 770228"/>
                  <a:gd name="connsiteX1" fmla="*/ 40796 w 94136"/>
                  <a:gd name="connsiteY1" fmla="*/ 47610 h 770228"/>
                  <a:gd name="connsiteX2" fmla="*/ 156 w 94136"/>
                  <a:gd name="connsiteY2" fmla="*/ 380350 h 770228"/>
                  <a:gd name="connsiteX3" fmla="*/ 29130 w 94136"/>
                  <a:gd name="connsiteY3" fmla="*/ 612980 h 770228"/>
                  <a:gd name="connsiteX4" fmla="*/ 91203 w 94136"/>
                  <a:gd name="connsiteY4" fmla="*/ 764134 h 770228"/>
                  <a:gd name="connsiteX0" fmla="*/ 93988 w 93988"/>
                  <a:gd name="connsiteY0" fmla="*/ 4141 h 764859"/>
                  <a:gd name="connsiteX1" fmla="*/ 31273 w 93988"/>
                  <a:gd name="connsiteY1" fmla="*/ 65650 h 764859"/>
                  <a:gd name="connsiteX2" fmla="*/ 8 w 93988"/>
                  <a:gd name="connsiteY2" fmla="*/ 374981 h 764859"/>
                  <a:gd name="connsiteX3" fmla="*/ 28982 w 93988"/>
                  <a:gd name="connsiteY3" fmla="*/ 607611 h 764859"/>
                  <a:gd name="connsiteX4" fmla="*/ 91055 w 93988"/>
                  <a:gd name="connsiteY4" fmla="*/ 758765 h 76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8" h="764859">
                    <a:moveTo>
                      <a:pt x="93988" y="4141"/>
                    </a:moveTo>
                    <a:cubicBezTo>
                      <a:pt x="75149" y="-7713"/>
                      <a:pt x="46936" y="3843"/>
                      <a:pt x="31273" y="65650"/>
                    </a:cubicBezTo>
                    <a:cubicBezTo>
                      <a:pt x="15610" y="127457"/>
                      <a:pt x="390" y="284654"/>
                      <a:pt x="8" y="374981"/>
                    </a:cubicBezTo>
                    <a:cubicBezTo>
                      <a:pt x="-374" y="465308"/>
                      <a:pt x="14589" y="545381"/>
                      <a:pt x="28982" y="607611"/>
                    </a:cubicBezTo>
                    <a:cubicBezTo>
                      <a:pt x="43375" y="669841"/>
                      <a:pt x="86821" y="793690"/>
                      <a:pt x="91055" y="7587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3" name="Straight Arrow Connector 152">
              <a:extLst>
                <a:ext uri="{FF2B5EF4-FFF2-40B4-BE49-F238E27FC236}">
                  <a16:creationId xmlns:a16="http://schemas.microsoft.com/office/drawing/2014/main" id="{791F8DDB-94E1-4DD7-863F-8951116D01CF}"/>
                </a:ext>
              </a:extLst>
            </p:cNvPr>
            <p:cNvCxnSpPr/>
            <p:nvPr/>
          </p:nvCxnSpPr>
          <p:spPr>
            <a:xfrm flipH="1">
              <a:off x="4324378" y="2390324"/>
              <a:ext cx="31138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5784F81C-F30C-497E-87FE-4FAF1A8BEEE3}"/>
                </a:ext>
              </a:extLst>
            </p:cNvPr>
            <p:cNvCxnSpPr>
              <a:cxnSpLocks/>
            </p:cNvCxnSpPr>
            <p:nvPr/>
          </p:nvCxnSpPr>
          <p:spPr>
            <a:xfrm rot="10800000" flipH="1">
              <a:off x="4339812" y="1242244"/>
              <a:ext cx="31138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55" name="TextBox 154">
            <a:extLst>
              <a:ext uri="{FF2B5EF4-FFF2-40B4-BE49-F238E27FC236}">
                <a16:creationId xmlns:a16="http://schemas.microsoft.com/office/drawing/2014/main" id="{00DFB1E6-6560-4B74-986D-BFFBA2B2CA75}"/>
              </a:ext>
            </a:extLst>
          </p:cNvPr>
          <p:cNvSpPr txBox="1"/>
          <p:nvPr/>
        </p:nvSpPr>
        <p:spPr>
          <a:xfrm>
            <a:off x="4358523" y="829871"/>
            <a:ext cx="3263068" cy="461665"/>
          </a:xfrm>
          <a:prstGeom prst="rect">
            <a:avLst/>
          </a:prstGeom>
          <a:noFill/>
        </p:spPr>
        <p:txBody>
          <a:bodyPr wrap="square" rtlCol="0">
            <a:spAutoFit/>
          </a:bodyPr>
          <a:lstStyle/>
          <a:p>
            <a:r>
              <a:rPr lang="en-US" sz="2400" dirty="0">
                <a:latin typeface="+mn-lt"/>
              </a:rPr>
              <a:t>Volume current (?)</a:t>
            </a:r>
          </a:p>
        </p:txBody>
      </p:sp>
      <p:sp>
        <p:nvSpPr>
          <p:cNvPr id="156" name="TextBox 155">
            <a:extLst>
              <a:ext uri="{FF2B5EF4-FFF2-40B4-BE49-F238E27FC236}">
                <a16:creationId xmlns:a16="http://schemas.microsoft.com/office/drawing/2014/main" id="{FB3C5FB7-2A4B-48BD-BCDD-88D8C70C564C}"/>
              </a:ext>
            </a:extLst>
          </p:cNvPr>
          <p:cNvSpPr txBox="1"/>
          <p:nvPr/>
        </p:nvSpPr>
        <p:spPr>
          <a:xfrm>
            <a:off x="4481888" y="2012313"/>
            <a:ext cx="3207546" cy="461665"/>
          </a:xfrm>
          <a:prstGeom prst="rect">
            <a:avLst/>
          </a:prstGeom>
          <a:noFill/>
        </p:spPr>
        <p:txBody>
          <a:bodyPr wrap="square" rtlCol="0">
            <a:spAutoFit/>
          </a:bodyPr>
          <a:lstStyle/>
          <a:p>
            <a:r>
              <a:rPr lang="en-US" sz="2400" dirty="0">
                <a:latin typeface="+mn-lt"/>
              </a:rPr>
              <a:t>Ohmic current (?)</a:t>
            </a:r>
          </a:p>
        </p:txBody>
      </p:sp>
      <p:sp>
        <p:nvSpPr>
          <p:cNvPr id="91" name="Google Shape;210;p12">
            <a:extLst>
              <a:ext uri="{FF2B5EF4-FFF2-40B4-BE49-F238E27FC236}">
                <a16:creationId xmlns:a16="http://schemas.microsoft.com/office/drawing/2014/main" id="{B68541DA-78C7-4B79-B058-4C8B1B3DDC4F}"/>
              </a:ext>
            </a:extLst>
          </p:cNvPr>
          <p:cNvSpPr txBox="1">
            <a:spLocks noGrp="1"/>
          </p:cNvSpPr>
          <p:nvPr>
            <p:ph idx="1"/>
          </p:nvPr>
        </p:nvSpPr>
        <p:spPr>
          <a:xfrm>
            <a:off x="2750561" y="4212722"/>
            <a:ext cx="6297245" cy="2320512"/>
          </a:xfrm>
          <a:prstGeom prst="rect">
            <a:avLst/>
          </a:prstGeom>
          <a:solidFill>
            <a:schemeClr val="accent1">
              <a:lumMod val="20000"/>
              <a:lumOff val="80000"/>
            </a:schemeClr>
          </a:solidFill>
          <a:ln>
            <a:noFill/>
          </a:ln>
        </p:spPr>
        <p:txBody>
          <a:bodyPr spcFirstLastPara="1" vert="horz" wrap="square" lIns="74263" tIns="37122" rIns="74263" bIns="37122" rtlCol="0" anchor="t" anchorCtr="0">
            <a:noAutofit/>
          </a:bodyPr>
          <a:lstStyle/>
          <a:p>
            <a:pPr marL="342900" indent="-342900">
              <a:lnSpc>
                <a:spcPct val="100000"/>
              </a:lnSpc>
              <a:spcBef>
                <a:spcPts val="0"/>
              </a:spcBef>
              <a:buClr>
                <a:srgbClr val="000000"/>
              </a:buClr>
              <a:buSzPct val="120000"/>
              <a:buFont typeface="Calibri" panose="020F0502020204030204" pitchFamily="34" charset="0"/>
              <a:buChar char="•"/>
            </a:pPr>
            <a:r>
              <a:rPr lang="en-US" b="1" dirty="0">
                <a:solidFill>
                  <a:srgbClr val="000000"/>
                </a:solidFill>
                <a:cs typeface="Arial"/>
              </a:rPr>
              <a:t>Currents: </a:t>
            </a:r>
            <a:r>
              <a:rPr lang="en-US" dirty="0">
                <a:solidFill>
                  <a:srgbClr val="000000"/>
                </a:solidFill>
                <a:cs typeface="Arial"/>
              </a:rPr>
              <a:t>Bidirectional movement of ions due to chemical gradient at membrane</a:t>
            </a:r>
          </a:p>
          <a:p>
            <a:pPr marL="342900" indent="-342900">
              <a:lnSpc>
                <a:spcPct val="100000"/>
              </a:lnSpc>
              <a:spcBef>
                <a:spcPts val="0"/>
              </a:spcBef>
              <a:buClr>
                <a:srgbClr val="000000"/>
              </a:buClr>
              <a:buSzPct val="120000"/>
              <a:buFont typeface="Calibri" panose="020F0502020204030204" pitchFamily="34" charset="0"/>
              <a:buChar char="•"/>
            </a:pPr>
            <a:r>
              <a:rPr lang="en-US" b="1" dirty="0">
                <a:solidFill>
                  <a:srgbClr val="000000"/>
                </a:solidFill>
                <a:cs typeface="Arial"/>
              </a:rPr>
              <a:t>Primary current: </a:t>
            </a:r>
            <a:r>
              <a:rPr lang="en-US" dirty="0">
                <a:solidFill>
                  <a:srgbClr val="000000"/>
                </a:solidFill>
                <a:cs typeface="Arial"/>
              </a:rPr>
              <a:t>Movement of ions due to chemical concentration  gradient</a:t>
            </a:r>
          </a:p>
          <a:p>
            <a:pPr marL="342900" indent="-342900">
              <a:lnSpc>
                <a:spcPct val="100000"/>
              </a:lnSpc>
              <a:spcBef>
                <a:spcPts val="0"/>
              </a:spcBef>
              <a:buClr>
                <a:srgbClr val="000000"/>
              </a:buClr>
              <a:buSzPct val="120000"/>
              <a:buFont typeface="Calibri" panose="020F0502020204030204" pitchFamily="34" charset="0"/>
              <a:buChar char="•"/>
            </a:pPr>
            <a:r>
              <a:rPr lang="en-US" b="1" dirty="0">
                <a:solidFill>
                  <a:srgbClr val="000000"/>
                </a:solidFill>
                <a:cs typeface="Arial"/>
              </a:rPr>
              <a:t>Volume current: </a:t>
            </a:r>
            <a:r>
              <a:rPr lang="en-US" dirty="0">
                <a:solidFill>
                  <a:srgbClr val="000000"/>
                </a:solidFill>
                <a:cs typeface="Arial"/>
              </a:rPr>
              <a:t>Completes loop of ionic flow, so that no buildup of charge on membrane</a:t>
            </a:r>
            <a:endParaRPr lang="en-US" u="sng" dirty="0">
              <a:solidFill>
                <a:srgbClr val="000000"/>
              </a:solidFill>
              <a:cs typeface="Arial"/>
            </a:endParaRPr>
          </a:p>
        </p:txBody>
      </p:sp>
      <p:sp>
        <p:nvSpPr>
          <p:cNvPr id="10" name="TextBox 9">
            <a:extLst>
              <a:ext uri="{FF2B5EF4-FFF2-40B4-BE49-F238E27FC236}">
                <a16:creationId xmlns:a16="http://schemas.microsoft.com/office/drawing/2014/main" id="{0FF49ACC-D37F-49AA-9D9B-128FA2D58481}"/>
              </a:ext>
            </a:extLst>
          </p:cNvPr>
          <p:cNvSpPr txBox="1"/>
          <p:nvPr/>
        </p:nvSpPr>
        <p:spPr>
          <a:xfrm>
            <a:off x="388838" y="6051106"/>
            <a:ext cx="2291968" cy="461665"/>
          </a:xfrm>
          <a:prstGeom prst="rect">
            <a:avLst/>
          </a:prstGeom>
          <a:noFill/>
        </p:spPr>
        <p:txBody>
          <a:bodyPr wrap="square" rtlCol="0">
            <a:spAutoFit/>
          </a:bodyPr>
          <a:lstStyle/>
          <a:p>
            <a:r>
              <a:rPr lang="en-US" sz="2400" dirty="0">
                <a:latin typeface="+mn-lt"/>
              </a:rPr>
              <a:t>Action potential</a:t>
            </a:r>
          </a:p>
        </p:txBody>
      </p:sp>
      <p:sp>
        <p:nvSpPr>
          <p:cNvPr id="94" name="TextBox 93">
            <a:extLst>
              <a:ext uri="{FF2B5EF4-FFF2-40B4-BE49-F238E27FC236}">
                <a16:creationId xmlns:a16="http://schemas.microsoft.com/office/drawing/2014/main" id="{4F148B45-31CD-46E0-8368-3AE4E7D89D9A}"/>
              </a:ext>
            </a:extLst>
          </p:cNvPr>
          <p:cNvSpPr txBox="1"/>
          <p:nvPr/>
        </p:nvSpPr>
        <p:spPr>
          <a:xfrm>
            <a:off x="17257" y="3692692"/>
            <a:ext cx="3086101" cy="461665"/>
          </a:xfrm>
          <a:prstGeom prst="rect">
            <a:avLst/>
          </a:prstGeom>
          <a:noFill/>
        </p:spPr>
        <p:txBody>
          <a:bodyPr wrap="square" rtlCol="0">
            <a:spAutoFit/>
          </a:bodyPr>
          <a:lstStyle/>
          <a:p>
            <a:r>
              <a:rPr lang="en-US" sz="2400" dirty="0">
                <a:latin typeface="+mn-lt"/>
              </a:rPr>
              <a:t>Equilibrium membrane</a:t>
            </a:r>
          </a:p>
        </p:txBody>
      </p:sp>
      <mc:AlternateContent xmlns:mc="http://schemas.openxmlformats.org/markup-compatibility/2006" xmlns:a14="http://schemas.microsoft.com/office/drawing/2010/main">
        <mc:Choice Requires="a14">
          <p:sp>
            <p:nvSpPr>
              <p:cNvPr id="95" name="Object 10">
                <a:extLst>
                  <a:ext uri="{FF2B5EF4-FFF2-40B4-BE49-F238E27FC236}">
                    <a16:creationId xmlns:a16="http://schemas.microsoft.com/office/drawing/2014/main" id="{DA8B169B-9F92-4B7A-9AC6-26D5120CE7C3}"/>
                  </a:ext>
                </a:extLst>
              </p:cNvPr>
              <p:cNvSpPr txBox="1"/>
              <p:nvPr/>
            </p:nvSpPr>
            <p:spPr>
              <a:xfrm>
                <a:off x="4684369" y="3607043"/>
                <a:ext cx="2316102" cy="455001"/>
              </a:xfrm>
              <a:prstGeom prst="rect">
                <a:avLst/>
              </a:prstGeom>
              <a:solidFill>
                <a:schemeClr val="accent2">
                  <a:lumMod val="20000"/>
                  <a:lumOff val="80000"/>
                </a:schemeClr>
              </a:solidFill>
            </p:spPr>
            <p:txBody>
              <a:bodyPr>
                <a:no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rPr>
                        <m:t>𝐽</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𝐽</m:t>
                          </m:r>
                        </m:e>
                        <m:sup>
                          <m:r>
                            <a:rPr lang="en-US" sz="2200" i="1">
                              <a:latin typeface="Cambria Math" panose="02040503050406030204" pitchFamily="18" charset="0"/>
                            </a:rPr>
                            <m:t>𝑝</m:t>
                          </m:r>
                        </m:sup>
                      </m:sSup>
                      <m:r>
                        <a:rPr lang="en-US" sz="2200" i="1">
                          <a:latin typeface="Cambria Math" panose="02040503050406030204" pitchFamily="18" charset="0"/>
                        </a:rPr>
                        <m:t>(</m:t>
                      </m:r>
                      <m:r>
                        <a:rPr lang="en-US" sz="2200" i="1">
                          <a:latin typeface="Cambria Math" panose="02040503050406030204" pitchFamily="18" charset="0"/>
                        </a:rPr>
                        <m:t>𝑟</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𝐽</m:t>
                          </m:r>
                        </m:e>
                        <m:sup>
                          <m:r>
                            <a:rPr lang="en-US" sz="2200" i="1">
                              <a:latin typeface="Cambria Math" panose="02040503050406030204" pitchFamily="18" charset="0"/>
                            </a:rPr>
                            <m:t>𝑣</m:t>
                          </m:r>
                        </m:sup>
                      </m:sSup>
                      <m:r>
                        <a:rPr lang="en-US" sz="2200" i="1">
                          <a:latin typeface="Cambria Math" panose="02040503050406030204" pitchFamily="18" charset="0"/>
                        </a:rPr>
                        <m:t>(</m:t>
                      </m:r>
                      <m:r>
                        <a:rPr lang="en-US" sz="2200" i="1">
                          <a:latin typeface="Cambria Math" panose="02040503050406030204" pitchFamily="18" charset="0"/>
                        </a:rPr>
                        <m:t>𝑟</m:t>
                      </m:r>
                      <m:r>
                        <a:rPr lang="en-US" sz="2200" i="1">
                          <a:latin typeface="Cambria Math" panose="02040503050406030204" pitchFamily="18" charset="0"/>
                        </a:rPr>
                        <m:t>)</m:t>
                      </m:r>
                    </m:oMath>
                  </m:oMathPara>
                </a14:m>
                <a:endParaRPr lang="en-US" sz="2200" dirty="0"/>
              </a:p>
            </p:txBody>
          </p:sp>
        </mc:Choice>
        <mc:Fallback xmlns="">
          <p:sp>
            <p:nvSpPr>
              <p:cNvPr id="95" name="Object 10">
                <a:extLst>
                  <a:ext uri="{FF2B5EF4-FFF2-40B4-BE49-F238E27FC236}">
                    <a16:creationId xmlns:a16="http://schemas.microsoft.com/office/drawing/2014/main" id="{DA8B169B-9F92-4B7A-9AC6-26D5120CE7C3}"/>
                  </a:ext>
                </a:extLst>
              </p:cNvPr>
              <p:cNvSpPr txBox="1">
                <a:spLocks noRot="1" noChangeAspect="1" noMove="1" noResize="1" noEditPoints="1" noAdjustHandles="1" noChangeArrowheads="1" noChangeShapeType="1" noTextEdit="1"/>
              </p:cNvSpPr>
              <p:nvPr/>
            </p:nvSpPr>
            <p:spPr>
              <a:xfrm>
                <a:off x="4684369" y="3607043"/>
                <a:ext cx="2316102" cy="455001"/>
              </a:xfrm>
              <a:prstGeom prst="rect">
                <a:avLst/>
              </a:prstGeom>
              <a:blipFill>
                <a:blip r:embed="rId3"/>
                <a:stretch>
                  <a:fillRect l="-1316" b="-1351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DA849FAD-9D51-4308-8CCA-ECC0524CC030}"/>
              </a:ext>
            </a:extLst>
          </p:cNvPr>
          <p:cNvGrpSpPr/>
          <p:nvPr/>
        </p:nvGrpSpPr>
        <p:grpSpPr>
          <a:xfrm>
            <a:off x="486515" y="1929238"/>
            <a:ext cx="1858739" cy="1796172"/>
            <a:chOff x="486515" y="1929238"/>
            <a:chExt cx="1858739" cy="1796172"/>
          </a:xfrm>
        </p:grpSpPr>
        <p:grpSp>
          <p:nvGrpSpPr>
            <p:cNvPr id="50" name="Group 49">
              <a:extLst>
                <a:ext uri="{FF2B5EF4-FFF2-40B4-BE49-F238E27FC236}">
                  <a16:creationId xmlns:a16="http://schemas.microsoft.com/office/drawing/2014/main" id="{64EC7781-32AD-4402-9945-A6A9A3FD1587}"/>
                </a:ext>
              </a:extLst>
            </p:cNvPr>
            <p:cNvGrpSpPr/>
            <p:nvPr/>
          </p:nvGrpSpPr>
          <p:grpSpPr>
            <a:xfrm>
              <a:off x="486515" y="1929238"/>
              <a:ext cx="1858739" cy="1796172"/>
              <a:chOff x="2495086" y="3949620"/>
              <a:chExt cx="2001500" cy="2045827"/>
            </a:xfrm>
          </p:grpSpPr>
          <p:sp>
            <p:nvSpPr>
              <p:cNvPr id="41" name="Circle: Hollow 40">
                <a:extLst>
                  <a:ext uri="{FF2B5EF4-FFF2-40B4-BE49-F238E27FC236}">
                    <a16:creationId xmlns:a16="http://schemas.microsoft.com/office/drawing/2014/main" id="{05CA9D9D-0157-4966-9943-48F7B6F359F1}"/>
                  </a:ext>
                </a:extLst>
              </p:cNvPr>
              <p:cNvSpPr/>
              <p:nvPr/>
            </p:nvSpPr>
            <p:spPr>
              <a:xfrm>
                <a:off x="2495086" y="3949620"/>
                <a:ext cx="2001500" cy="2045827"/>
              </a:xfrm>
              <a:prstGeom prst="don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2" name="Straight Arrow Connector 41">
                <a:extLst>
                  <a:ext uri="{FF2B5EF4-FFF2-40B4-BE49-F238E27FC236}">
                    <a16:creationId xmlns:a16="http://schemas.microsoft.com/office/drawing/2014/main" id="{0BE4B38D-BE6F-464E-BE07-665122D6EB95}"/>
                  </a:ext>
                </a:extLst>
              </p:cNvPr>
              <p:cNvCxnSpPr>
                <a:cxnSpLocks/>
              </p:cNvCxnSpPr>
              <p:nvPr/>
            </p:nvCxnSpPr>
            <p:spPr>
              <a:xfrm rot="10800000">
                <a:off x="3495836" y="3963847"/>
                <a:ext cx="0" cy="4765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1E21C0-DBC1-4D53-8996-9B70EE48E9B3}"/>
                  </a:ext>
                </a:extLst>
              </p:cNvPr>
              <p:cNvCxnSpPr>
                <a:cxnSpLocks/>
              </p:cNvCxnSpPr>
              <p:nvPr/>
            </p:nvCxnSpPr>
            <p:spPr>
              <a:xfrm>
                <a:off x="3505328" y="5508486"/>
                <a:ext cx="0" cy="4765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174F746-4E17-4C35-862E-5F6BDD726A2A}"/>
                  </a:ext>
                </a:extLst>
              </p:cNvPr>
              <p:cNvCxnSpPr>
                <a:cxnSpLocks/>
              </p:cNvCxnSpPr>
              <p:nvPr/>
            </p:nvCxnSpPr>
            <p:spPr>
              <a:xfrm rot="10800000">
                <a:off x="2788199" y="4249224"/>
                <a:ext cx="319813" cy="3535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D93F63D-9218-47B0-AD3E-46080BE53729}"/>
                  </a:ext>
                </a:extLst>
              </p:cNvPr>
              <p:cNvCxnSpPr>
                <a:cxnSpLocks/>
              </p:cNvCxnSpPr>
              <p:nvPr/>
            </p:nvCxnSpPr>
            <p:spPr>
              <a:xfrm rot="10800000">
                <a:off x="2495086" y="4972534"/>
                <a:ext cx="486321" cy="12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EBF9622-3DD8-4AE4-8961-C0EF15B0ACB1}"/>
                  </a:ext>
                </a:extLst>
              </p:cNvPr>
              <p:cNvCxnSpPr>
                <a:cxnSpLocks/>
                <a:endCxn id="41" idx="3"/>
              </p:cNvCxnSpPr>
              <p:nvPr/>
            </p:nvCxnSpPr>
            <p:spPr>
              <a:xfrm flipH="1">
                <a:off x="2788199" y="5366823"/>
                <a:ext cx="337736" cy="329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6DB793-D2FD-4AD6-918D-5B37E4DEEA4E}"/>
                  </a:ext>
                </a:extLst>
              </p:cNvPr>
              <p:cNvCxnSpPr>
                <a:cxnSpLocks/>
              </p:cNvCxnSpPr>
              <p:nvPr/>
            </p:nvCxnSpPr>
            <p:spPr>
              <a:xfrm flipV="1">
                <a:off x="3873262" y="4249225"/>
                <a:ext cx="330211" cy="3535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842F27-F984-4081-A25D-D0F3E1739A2C}"/>
                  </a:ext>
                </a:extLst>
              </p:cNvPr>
              <p:cNvCxnSpPr>
                <a:cxnSpLocks/>
              </p:cNvCxnSpPr>
              <p:nvPr/>
            </p:nvCxnSpPr>
            <p:spPr>
              <a:xfrm rot="10800000" flipH="1">
                <a:off x="4052381" y="4972534"/>
                <a:ext cx="444205" cy="12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7F7C5D6-BA09-4157-8308-2D52258618E9}"/>
                  </a:ext>
                </a:extLst>
              </p:cNvPr>
              <p:cNvCxnSpPr>
                <a:cxnSpLocks/>
              </p:cNvCxnSpPr>
              <p:nvPr/>
            </p:nvCxnSpPr>
            <p:spPr>
              <a:xfrm rot="10800000" flipH="1" flipV="1">
                <a:off x="3863733" y="5351964"/>
                <a:ext cx="339740" cy="3438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6" name="Oval 95">
              <a:extLst>
                <a:ext uri="{FF2B5EF4-FFF2-40B4-BE49-F238E27FC236}">
                  <a16:creationId xmlns:a16="http://schemas.microsoft.com/office/drawing/2014/main" id="{628177D3-534E-48D2-9FE5-BDDBDD34DA09}"/>
                </a:ext>
              </a:extLst>
            </p:cNvPr>
            <p:cNvSpPr/>
            <p:nvPr/>
          </p:nvSpPr>
          <p:spPr>
            <a:xfrm>
              <a:off x="1072367" y="2487698"/>
              <a:ext cx="685800" cy="685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Calibri"/>
                  <a:ea typeface="+mn-ea"/>
                  <a:cs typeface="+mn-cs"/>
                </a:rPr>
                <a:t>-</a:t>
              </a:r>
            </a:p>
          </p:txBody>
        </p:sp>
      </p:grpSp>
      <p:grpSp>
        <p:nvGrpSpPr>
          <p:cNvPr id="11" name="Group 10">
            <a:extLst>
              <a:ext uri="{FF2B5EF4-FFF2-40B4-BE49-F238E27FC236}">
                <a16:creationId xmlns:a16="http://schemas.microsoft.com/office/drawing/2014/main" id="{4462E3B6-C250-419B-9C79-981B3BB3CBF7}"/>
              </a:ext>
            </a:extLst>
          </p:cNvPr>
          <p:cNvGrpSpPr/>
          <p:nvPr/>
        </p:nvGrpSpPr>
        <p:grpSpPr>
          <a:xfrm>
            <a:off x="498900" y="4202179"/>
            <a:ext cx="1826965" cy="1816843"/>
            <a:chOff x="498900" y="4202179"/>
            <a:chExt cx="1826965" cy="1816843"/>
          </a:xfrm>
        </p:grpSpPr>
        <p:grpSp>
          <p:nvGrpSpPr>
            <p:cNvPr id="34" name="Group 33">
              <a:extLst>
                <a:ext uri="{FF2B5EF4-FFF2-40B4-BE49-F238E27FC236}">
                  <a16:creationId xmlns:a16="http://schemas.microsoft.com/office/drawing/2014/main" id="{AED6763B-F118-45A5-8DFA-7EE1770E2563}"/>
                </a:ext>
              </a:extLst>
            </p:cNvPr>
            <p:cNvGrpSpPr/>
            <p:nvPr/>
          </p:nvGrpSpPr>
          <p:grpSpPr>
            <a:xfrm>
              <a:off x="498900" y="4202179"/>
              <a:ext cx="1826965" cy="1816843"/>
              <a:chOff x="1677971" y="2425219"/>
              <a:chExt cx="2318994" cy="2347274"/>
            </a:xfrm>
          </p:grpSpPr>
          <p:sp>
            <p:nvSpPr>
              <p:cNvPr id="9" name="Circle: Hollow 8">
                <a:extLst>
                  <a:ext uri="{FF2B5EF4-FFF2-40B4-BE49-F238E27FC236}">
                    <a16:creationId xmlns:a16="http://schemas.microsoft.com/office/drawing/2014/main" id="{C267CD8B-4623-4CD2-A2F3-300E772DCAB8}"/>
                  </a:ext>
                </a:extLst>
              </p:cNvPr>
              <p:cNvSpPr/>
              <p:nvPr/>
            </p:nvSpPr>
            <p:spPr>
              <a:xfrm>
                <a:off x="1677971" y="2425219"/>
                <a:ext cx="2318994" cy="2347274"/>
              </a:xfrm>
              <a:prstGeom prst="don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Arrow Connector 11">
                <a:extLst>
                  <a:ext uri="{FF2B5EF4-FFF2-40B4-BE49-F238E27FC236}">
                    <a16:creationId xmlns:a16="http://schemas.microsoft.com/office/drawing/2014/main" id="{0110B3CA-45B0-4CE0-9816-88EDDC8E9D7D}"/>
                  </a:ext>
                </a:extLst>
              </p:cNvPr>
              <p:cNvCxnSpPr>
                <a:cxnSpLocks/>
              </p:cNvCxnSpPr>
              <p:nvPr/>
            </p:nvCxnSpPr>
            <p:spPr>
              <a:xfrm>
                <a:off x="2837468" y="2441542"/>
                <a:ext cx="0" cy="546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69608A3-2653-4C0A-9D5A-325F120B94DB}"/>
                  </a:ext>
                </a:extLst>
              </p:cNvPr>
              <p:cNvCxnSpPr>
                <a:cxnSpLocks/>
              </p:cNvCxnSpPr>
              <p:nvPr/>
            </p:nvCxnSpPr>
            <p:spPr>
              <a:xfrm rot="10800000">
                <a:off x="2848466" y="4213780"/>
                <a:ext cx="0" cy="546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01009F-F36B-4739-9DA8-01A9D921BC33}"/>
                  </a:ext>
                </a:extLst>
              </p:cNvPr>
              <p:cNvCxnSpPr>
                <a:cxnSpLocks/>
                <a:stCxn id="9" idx="1"/>
              </p:cNvCxnSpPr>
              <p:nvPr/>
            </p:nvCxnSpPr>
            <p:spPr>
              <a:xfrm>
                <a:off x="2017580" y="2768969"/>
                <a:ext cx="370544" cy="4056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592DC3-ED67-46F1-8D53-7717559A6D23}"/>
                  </a:ext>
                </a:extLst>
              </p:cNvPr>
              <p:cNvCxnSpPr>
                <a:cxnSpLocks/>
                <a:stCxn id="9" idx="2"/>
              </p:cNvCxnSpPr>
              <p:nvPr/>
            </p:nvCxnSpPr>
            <p:spPr>
              <a:xfrm>
                <a:off x="1677971" y="3598856"/>
                <a:ext cx="563465" cy="1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075C31F-EEC4-409D-9134-52866C3C0D21}"/>
                  </a:ext>
                </a:extLst>
              </p:cNvPr>
              <p:cNvCxnSpPr>
                <a:cxnSpLocks/>
                <a:stCxn id="9" idx="3"/>
              </p:cNvCxnSpPr>
              <p:nvPr/>
            </p:nvCxnSpPr>
            <p:spPr>
              <a:xfrm flipV="1">
                <a:off x="2017580" y="4034195"/>
                <a:ext cx="388301" cy="394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C9B21F-8DE9-4B16-9E01-E7F8C263E2BD}"/>
                  </a:ext>
                </a:extLst>
              </p:cNvPr>
              <p:cNvCxnSpPr>
                <a:cxnSpLocks/>
                <a:stCxn id="9" idx="7"/>
              </p:cNvCxnSpPr>
              <p:nvPr/>
            </p:nvCxnSpPr>
            <p:spPr>
              <a:xfrm flipH="1">
                <a:off x="3286815" y="2768969"/>
                <a:ext cx="370541" cy="426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7D801D-8C35-45A9-8F4C-9D101EA735F8}"/>
                  </a:ext>
                </a:extLst>
              </p:cNvPr>
              <p:cNvCxnSpPr>
                <a:cxnSpLocks/>
                <a:stCxn id="9" idx="6"/>
              </p:cNvCxnSpPr>
              <p:nvPr/>
            </p:nvCxnSpPr>
            <p:spPr>
              <a:xfrm flipH="1">
                <a:off x="3482297" y="3598856"/>
                <a:ext cx="514668" cy="1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A2C926-1948-4141-88E3-B9687F880FFC}"/>
                  </a:ext>
                </a:extLst>
              </p:cNvPr>
              <p:cNvCxnSpPr>
                <a:cxnSpLocks/>
                <a:stCxn id="9" idx="5"/>
              </p:cNvCxnSpPr>
              <p:nvPr/>
            </p:nvCxnSpPr>
            <p:spPr>
              <a:xfrm flipH="1" flipV="1">
                <a:off x="3263724" y="4034195"/>
                <a:ext cx="393632" cy="394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Oval 96">
              <a:extLst>
                <a:ext uri="{FF2B5EF4-FFF2-40B4-BE49-F238E27FC236}">
                  <a16:creationId xmlns:a16="http://schemas.microsoft.com/office/drawing/2014/main" id="{AF3B66BA-A484-4BEB-85C6-5FA71169D8FA}"/>
                </a:ext>
              </a:extLst>
            </p:cNvPr>
            <p:cNvSpPr/>
            <p:nvPr/>
          </p:nvSpPr>
          <p:spPr>
            <a:xfrm>
              <a:off x="1072367" y="4768518"/>
              <a:ext cx="685800" cy="6858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kern="1200" dirty="0">
                  <a:solidFill>
                    <a:schemeClr val="tx1"/>
                  </a:solidFill>
                  <a:latin typeface="Calibri"/>
                </a:rPr>
                <a:t>+</a:t>
              </a:r>
              <a:endParaRPr kumimoji="0" lang="en-US" sz="3600" b="1" i="0" u="none" strike="noStrike" kern="1200" cap="none" spc="0" normalizeH="0" baseline="0" noProof="0" dirty="0">
                <a:ln>
                  <a:noFill/>
                </a:ln>
                <a:solidFill>
                  <a:schemeClr val="tx1"/>
                </a:solidFill>
                <a:effectLst/>
                <a:uLnTx/>
                <a:uFillTx/>
                <a:latin typeface="Calibri"/>
                <a:ea typeface="+mn-ea"/>
                <a:cs typeface="+mn-cs"/>
              </a:endParaRPr>
            </a:p>
          </p:txBody>
        </p:sp>
      </p:grpSp>
    </p:spTree>
    <p:extLst>
      <p:ext uri="{BB962C8B-B14F-4D97-AF65-F5344CB8AC3E}">
        <p14:creationId xmlns:p14="http://schemas.microsoft.com/office/powerpoint/2010/main" val="395536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9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6A1D-01C9-4799-A64F-7D70169F818B}"/>
              </a:ext>
            </a:extLst>
          </p:cNvPr>
          <p:cNvSpPr>
            <a:spLocks noGrp="1"/>
          </p:cNvSpPr>
          <p:nvPr>
            <p:ph type="title"/>
          </p:nvPr>
        </p:nvSpPr>
        <p:spPr/>
        <p:txBody>
          <a:bodyPr/>
          <a:lstStyle/>
          <a:p>
            <a:r>
              <a:rPr lang="en-US" dirty="0"/>
              <a:t>Sputtering</a:t>
            </a:r>
          </a:p>
        </p:txBody>
      </p:sp>
      <p:sp>
        <p:nvSpPr>
          <p:cNvPr id="4" name="Date Placeholder 3">
            <a:extLst>
              <a:ext uri="{FF2B5EF4-FFF2-40B4-BE49-F238E27FC236}">
                <a16:creationId xmlns:a16="http://schemas.microsoft.com/office/drawing/2014/main" id="{03ECF4A1-7345-4EA0-92A9-81C0C70817C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6F09E171-4939-4F84-9BBE-5E6518420FBB}"/>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BBC5960B-4C8E-4335-8891-B8009112DFB5}"/>
              </a:ext>
            </a:extLst>
          </p:cNvPr>
          <p:cNvSpPr>
            <a:spLocks noGrp="1"/>
          </p:cNvSpPr>
          <p:nvPr>
            <p:ph type="sldNum" sz="quarter" idx="12"/>
          </p:nvPr>
        </p:nvSpPr>
        <p:spPr/>
        <p:txBody>
          <a:bodyPr/>
          <a:lstStyle/>
          <a:p>
            <a:fld id="{ABF20D17-0043-4445-9B8B-9F103D2306E2}" type="slidenum">
              <a:rPr lang="en-IN" smtClean="0"/>
              <a:pPr/>
              <a:t>66</a:t>
            </a:fld>
            <a:endParaRPr lang="en-IN" dirty="0"/>
          </a:p>
        </p:txBody>
      </p:sp>
      <p:sp>
        <p:nvSpPr>
          <p:cNvPr id="8" name="TextBox 7">
            <a:extLst>
              <a:ext uri="{FF2B5EF4-FFF2-40B4-BE49-F238E27FC236}">
                <a16:creationId xmlns:a16="http://schemas.microsoft.com/office/drawing/2014/main" id="{7AEC0682-DBFB-4AEC-855F-26C71DA51D41}"/>
              </a:ext>
            </a:extLst>
          </p:cNvPr>
          <p:cNvSpPr txBox="1"/>
          <p:nvPr/>
        </p:nvSpPr>
        <p:spPr>
          <a:xfrm>
            <a:off x="88103" y="801303"/>
            <a:ext cx="8742784" cy="461665"/>
          </a:xfrm>
          <a:prstGeom prst="rect">
            <a:avLst/>
          </a:prstGeom>
          <a:noFill/>
        </p:spPr>
        <p:txBody>
          <a:bodyPr wrap="square" rtlCol="0">
            <a:spAutoFit/>
          </a:bodyPr>
          <a:lstStyle/>
          <a:p>
            <a:r>
              <a:rPr lang="en-US" sz="2400" dirty="0">
                <a:solidFill>
                  <a:srgbClr val="000000"/>
                </a:solidFill>
                <a:latin typeface="+mn-lt"/>
                <a:ea typeface="Arial"/>
                <a:cs typeface="Times New Roman" panose="02020603050405020304" pitchFamily="18" charset="0"/>
                <a:sym typeface="Arial"/>
              </a:rPr>
              <a:t>Sputtering is a technique to deposit metals/Insulators on a substrate</a:t>
            </a:r>
          </a:p>
        </p:txBody>
      </p:sp>
      <p:sp>
        <p:nvSpPr>
          <p:cNvPr id="70" name="Content Placeholder 7">
            <a:extLst>
              <a:ext uri="{FF2B5EF4-FFF2-40B4-BE49-F238E27FC236}">
                <a16:creationId xmlns:a16="http://schemas.microsoft.com/office/drawing/2014/main" id="{8D854D77-7243-4C5B-80CB-43DFC8A99918}"/>
              </a:ext>
            </a:extLst>
          </p:cNvPr>
          <p:cNvSpPr txBox="1">
            <a:spLocks/>
          </p:cNvSpPr>
          <p:nvPr/>
        </p:nvSpPr>
        <p:spPr>
          <a:xfrm>
            <a:off x="36538" y="1251695"/>
            <a:ext cx="4675422" cy="1913237"/>
          </a:xfrm>
          <a:prstGeom prst="rect">
            <a:avLst/>
          </a:prstGeom>
          <a:solidFill>
            <a:schemeClr val="accent1">
              <a:lumMod val="20000"/>
              <a:lumOff val="80000"/>
            </a:schemeClr>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2pPr>
            <a:lvl3pPr marL="8572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spcBef>
                <a:spcPts val="0"/>
              </a:spcBef>
              <a:buSzPct val="120000"/>
              <a:buFont typeface="Times New Roman" panose="02020603050405020304" pitchFamily="18" charset="0"/>
              <a:buChar char="•"/>
            </a:pPr>
            <a:r>
              <a:rPr lang="en-US" dirty="0">
                <a:solidFill>
                  <a:srgbClr val="000000"/>
                </a:solidFill>
                <a:ea typeface="Arial"/>
              </a:rPr>
              <a:t>Plasma is created at high voltage under high vacuum</a:t>
            </a:r>
          </a:p>
          <a:p>
            <a:pPr marL="342900" indent="-342900">
              <a:lnSpc>
                <a:spcPct val="100000"/>
              </a:lnSpc>
              <a:spcBef>
                <a:spcPts val="0"/>
              </a:spcBef>
              <a:buSzPct val="120000"/>
              <a:buFont typeface="Times New Roman" panose="02020603050405020304" pitchFamily="18" charset="0"/>
              <a:buChar char="•"/>
            </a:pPr>
            <a:r>
              <a:rPr lang="en-US" dirty="0">
                <a:solidFill>
                  <a:srgbClr val="000000"/>
                </a:solidFill>
                <a:ea typeface="Arial"/>
              </a:rPr>
              <a:t>Deposition can be controlled by SCCM (standard cubic centimeter per minute) of </a:t>
            </a:r>
            <a:r>
              <a:rPr lang="en-US" dirty="0" err="1">
                <a:solidFill>
                  <a:srgbClr val="000000"/>
                </a:solidFill>
                <a:ea typeface="Arial"/>
              </a:rPr>
              <a:t>Ar</a:t>
            </a:r>
            <a:r>
              <a:rPr lang="en-US" baseline="30000" dirty="0">
                <a:solidFill>
                  <a:srgbClr val="000000"/>
                </a:solidFill>
                <a:ea typeface="Arial"/>
              </a:rPr>
              <a:t>+</a:t>
            </a:r>
            <a:r>
              <a:rPr lang="en-US" dirty="0">
                <a:solidFill>
                  <a:srgbClr val="000000"/>
                </a:solidFill>
                <a:ea typeface="Arial"/>
              </a:rPr>
              <a:t> gas</a:t>
            </a:r>
          </a:p>
        </p:txBody>
      </p:sp>
      <p:sp>
        <p:nvSpPr>
          <p:cNvPr id="73" name="TextBox 72">
            <a:extLst>
              <a:ext uri="{FF2B5EF4-FFF2-40B4-BE49-F238E27FC236}">
                <a16:creationId xmlns:a16="http://schemas.microsoft.com/office/drawing/2014/main" id="{9483FBB3-E186-4C76-8D15-38376482CA24}"/>
              </a:ext>
            </a:extLst>
          </p:cNvPr>
          <p:cNvSpPr txBox="1"/>
          <p:nvPr/>
        </p:nvSpPr>
        <p:spPr>
          <a:xfrm>
            <a:off x="3535891" y="5682101"/>
            <a:ext cx="4842052" cy="830997"/>
          </a:xfrm>
          <a:prstGeom prst="rect">
            <a:avLst/>
          </a:prstGeom>
          <a:solidFill>
            <a:schemeClr val="accent2">
              <a:lumMod val="20000"/>
              <a:lumOff val="80000"/>
            </a:schemeClr>
          </a:solidFill>
          <a:ln>
            <a:solidFill>
              <a:schemeClr val="accent2">
                <a:lumMod val="20000"/>
                <a:lumOff val="80000"/>
              </a:schemeClr>
            </a:solidFill>
          </a:ln>
        </p:spPr>
        <p:txBody>
          <a:bodyPr wrap="square">
            <a:spAutoFit/>
          </a:bodyPr>
          <a:lstStyle/>
          <a:p>
            <a:pPr algn="ctr">
              <a:buSzPct val="120000"/>
            </a:pPr>
            <a:r>
              <a:rPr lang="en-US" sz="2400" dirty="0">
                <a:latin typeface="+mn-lt"/>
                <a:cs typeface="Times New Roman" panose="02020603050405020304" pitchFamily="18" charset="0"/>
              </a:rPr>
              <a:t>DC sputtering </a:t>
            </a:r>
            <a:r>
              <a:rPr lang="en-US" sz="2400" dirty="0">
                <a:cs typeface="Times New Roman" panose="02020603050405020304" pitchFamily="18" charset="0"/>
              </a:rPr>
              <a:t>-</a:t>
            </a:r>
            <a:r>
              <a:rPr lang="en-US" sz="2400" dirty="0">
                <a:latin typeface="+mn-lt"/>
                <a:cs typeface="Times New Roman" panose="02020603050405020304" pitchFamily="18" charset="0"/>
              </a:rPr>
              <a:t> Metal deposition</a:t>
            </a:r>
          </a:p>
          <a:p>
            <a:pPr algn="ctr">
              <a:buSzPct val="120000"/>
            </a:pPr>
            <a:r>
              <a:rPr lang="en-US" sz="2400" dirty="0">
                <a:latin typeface="+mn-lt"/>
                <a:cs typeface="Times New Roman" panose="02020603050405020304" pitchFamily="18" charset="0"/>
              </a:rPr>
              <a:t>RF sputtering - Insulator deposition</a:t>
            </a:r>
          </a:p>
        </p:txBody>
      </p:sp>
      <p:grpSp>
        <p:nvGrpSpPr>
          <p:cNvPr id="9" name="Group 8">
            <a:extLst>
              <a:ext uri="{FF2B5EF4-FFF2-40B4-BE49-F238E27FC236}">
                <a16:creationId xmlns:a16="http://schemas.microsoft.com/office/drawing/2014/main" id="{FA44AE01-53CF-4743-9E1B-B9AB4EF9A0F9}"/>
              </a:ext>
            </a:extLst>
          </p:cNvPr>
          <p:cNvGrpSpPr/>
          <p:nvPr/>
        </p:nvGrpSpPr>
        <p:grpSpPr>
          <a:xfrm>
            <a:off x="55455" y="3268753"/>
            <a:ext cx="3354150" cy="3303340"/>
            <a:chOff x="55455" y="2789963"/>
            <a:chExt cx="3968593" cy="3782131"/>
          </a:xfrm>
        </p:grpSpPr>
        <p:grpSp>
          <p:nvGrpSpPr>
            <p:cNvPr id="100" name="Group 99">
              <a:extLst>
                <a:ext uri="{FF2B5EF4-FFF2-40B4-BE49-F238E27FC236}">
                  <a16:creationId xmlns:a16="http://schemas.microsoft.com/office/drawing/2014/main" id="{0301B809-9210-4239-930E-FD75C01D0290}"/>
                </a:ext>
              </a:extLst>
            </p:cNvPr>
            <p:cNvGrpSpPr/>
            <p:nvPr/>
          </p:nvGrpSpPr>
          <p:grpSpPr>
            <a:xfrm>
              <a:off x="55455" y="2789963"/>
              <a:ext cx="3968593" cy="3425020"/>
              <a:chOff x="1399727" y="2204450"/>
              <a:chExt cx="3968593" cy="3425020"/>
            </a:xfrm>
          </p:grpSpPr>
          <p:cxnSp>
            <p:nvCxnSpPr>
              <p:cNvPr id="101" name="Straight Connector 100">
                <a:extLst>
                  <a:ext uri="{FF2B5EF4-FFF2-40B4-BE49-F238E27FC236}">
                    <a16:creationId xmlns:a16="http://schemas.microsoft.com/office/drawing/2014/main" id="{67ED0559-4E44-4DA5-81F3-E84F6A6CD8BA}"/>
                  </a:ext>
                </a:extLst>
              </p:cNvPr>
              <p:cNvCxnSpPr>
                <a:cxnSpLocks/>
              </p:cNvCxnSpPr>
              <p:nvPr/>
            </p:nvCxnSpPr>
            <p:spPr>
              <a:xfrm>
                <a:off x="1732387" y="2367145"/>
                <a:ext cx="632085" cy="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DFC22115-08F4-439D-BC96-375F9710096F}"/>
                  </a:ext>
                </a:extLst>
              </p:cNvPr>
              <p:cNvSpPr/>
              <p:nvPr/>
            </p:nvSpPr>
            <p:spPr>
              <a:xfrm>
                <a:off x="2381092" y="2204450"/>
                <a:ext cx="738759" cy="325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 name="Straight Connector 102">
                <a:extLst>
                  <a:ext uri="{FF2B5EF4-FFF2-40B4-BE49-F238E27FC236}">
                    <a16:creationId xmlns:a16="http://schemas.microsoft.com/office/drawing/2014/main" id="{875EEAAF-A80D-4C2D-B94F-026A7C9CA066}"/>
                  </a:ext>
                </a:extLst>
              </p:cNvPr>
              <p:cNvCxnSpPr>
                <a:cxnSpLocks/>
              </p:cNvCxnSpPr>
              <p:nvPr/>
            </p:nvCxnSpPr>
            <p:spPr>
              <a:xfrm>
                <a:off x="3119851" y="2367143"/>
                <a:ext cx="1226618"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07A55E8-6D85-40C2-B047-0AB98A8B88AC}"/>
                  </a:ext>
                </a:extLst>
              </p:cNvPr>
              <p:cNvCxnSpPr/>
              <p:nvPr/>
            </p:nvCxnSpPr>
            <p:spPr>
              <a:xfrm>
                <a:off x="4346468" y="2367143"/>
                <a:ext cx="0" cy="1036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90C0033-D0BF-4163-BF99-EB4667B226AE}"/>
                  </a:ext>
                </a:extLst>
              </p:cNvPr>
              <p:cNvCxnSpPr/>
              <p:nvPr/>
            </p:nvCxnSpPr>
            <p:spPr>
              <a:xfrm>
                <a:off x="4346468" y="4592931"/>
                <a:ext cx="0" cy="1036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2D7FE18-BE2D-4E91-BE1F-79557591F4CC}"/>
                  </a:ext>
                </a:extLst>
              </p:cNvPr>
              <p:cNvCxnSpPr>
                <a:cxnSpLocks/>
              </p:cNvCxnSpPr>
              <p:nvPr/>
            </p:nvCxnSpPr>
            <p:spPr>
              <a:xfrm>
                <a:off x="3828287" y="3397433"/>
                <a:ext cx="1090326" cy="12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A463526-C820-48B8-9A8D-DD0DE60C3A91}"/>
                  </a:ext>
                </a:extLst>
              </p:cNvPr>
              <p:cNvCxnSpPr>
                <a:cxnSpLocks/>
              </p:cNvCxnSpPr>
              <p:nvPr/>
            </p:nvCxnSpPr>
            <p:spPr>
              <a:xfrm>
                <a:off x="3841779" y="4574183"/>
                <a:ext cx="1090326" cy="12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8134B2A-BBE4-40D3-BBE6-3E14B4DDE421}"/>
                  </a:ext>
                </a:extLst>
              </p:cNvPr>
              <p:cNvCxnSpPr>
                <a:cxnSpLocks/>
              </p:cNvCxnSpPr>
              <p:nvPr/>
            </p:nvCxnSpPr>
            <p:spPr>
              <a:xfrm>
                <a:off x="1736324" y="5629468"/>
                <a:ext cx="260824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466D325-0424-4BE7-8457-46C82154E549}"/>
                  </a:ext>
                </a:extLst>
              </p:cNvPr>
              <p:cNvCxnSpPr>
                <a:cxnSpLocks/>
              </p:cNvCxnSpPr>
              <p:nvPr/>
            </p:nvCxnSpPr>
            <p:spPr>
              <a:xfrm>
                <a:off x="1730066" y="2367143"/>
                <a:ext cx="0" cy="1310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9C395D6-BD5E-4BCB-9C8B-30C018F8399F}"/>
                  </a:ext>
                </a:extLst>
              </p:cNvPr>
              <p:cNvCxnSpPr>
                <a:cxnSpLocks/>
              </p:cNvCxnSpPr>
              <p:nvPr/>
            </p:nvCxnSpPr>
            <p:spPr>
              <a:xfrm>
                <a:off x="1725105" y="4362595"/>
                <a:ext cx="0" cy="1266873"/>
              </a:xfrm>
              <a:prstGeom prst="line">
                <a:avLst/>
              </a:prstGeom>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2C6A10D3-1E8F-42B6-B321-FA252CA4E615}"/>
                  </a:ext>
                </a:extLst>
              </p:cNvPr>
              <p:cNvSpPr/>
              <p:nvPr/>
            </p:nvSpPr>
            <p:spPr>
              <a:xfrm>
                <a:off x="1399727" y="3677423"/>
                <a:ext cx="631858" cy="6827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CF9BFA81-12D5-486C-BD3C-1E02FF4BBDF1}"/>
                  </a:ext>
                </a:extLst>
              </p:cNvPr>
              <p:cNvSpPr/>
              <p:nvPr/>
            </p:nvSpPr>
            <p:spPr>
              <a:xfrm>
                <a:off x="3415568" y="2951943"/>
                <a:ext cx="1861801" cy="221673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EC4C5D7-CD74-4B80-B153-1DF77278DC84}"/>
                  </a:ext>
                </a:extLst>
              </p:cNvPr>
              <p:cNvSpPr/>
              <p:nvPr/>
            </p:nvSpPr>
            <p:spPr>
              <a:xfrm rot="2313977">
                <a:off x="4479548" y="3986260"/>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D89415B-2775-4D8A-AA39-2300601405B3}"/>
                  </a:ext>
                </a:extLst>
              </p:cNvPr>
              <p:cNvSpPr/>
              <p:nvPr/>
            </p:nvSpPr>
            <p:spPr>
              <a:xfrm rot="5400000">
                <a:off x="4494360" y="430439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DAB2610-A53E-4187-A31E-3FC26C367338}"/>
                  </a:ext>
                </a:extLst>
              </p:cNvPr>
              <p:cNvSpPr/>
              <p:nvPr/>
            </p:nvSpPr>
            <p:spPr>
              <a:xfrm rot="5400000">
                <a:off x="4743064" y="429993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F5475D2-5E89-4BE7-BFB9-698563ED87B3}"/>
                  </a:ext>
                </a:extLst>
              </p:cNvPr>
              <p:cNvSpPr/>
              <p:nvPr/>
            </p:nvSpPr>
            <p:spPr>
              <a:xfrm rot="2313977">
                <a:off x="4635694" y="4495900"/>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DFA667D9-4D4B-478F-90B5-3F40385C86D5}"/>
                  </a:ext>
                </a:extLst>
              </p:cNvPr>
              <p:cNvSpPr/>
              <p:nvPr/>
            </p:nvSpPr>
            <p:spPr>
              <a:xfrm rot="2313977">
                <a:off x="4149341" y="417069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EE91EA4-195E-467C-920B-7EE76AF3BCB2}"/>
                  </a:ext>
                </a:extLst>
              </p:cNvPr>
              <p:cNvSpPr/>
              <p:nvPr/>
            </p:nvSpPr>
            <p:spPr>
              <a:xfrm rot="5400000">
                <a:off x="4547478" y="429789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3372F08-6B43-4C97-84A1-B6BB8DBD9DAB}"/>
                  </a:ext>
                </a:extLst>
              </p:cNvPr>
              <p:cNvSpPr/>
              <p:nvPr/>
            </p:nvSpPr>
            <p:spPr>
              <a:xfrm rot="5400000">
                <a:off x="4119608" y="400354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3B14777-8F22-4BDA-B636-0551D57BB569}"/>
                  </a:ext>
                </a:extLst>
              </p:cNvPr>
              <p:cNvSpPr/>
              <p:nvPr/>
            </p:nvSpPr>
            <p:spPr>
              <a:xfrm>
                <a:off x="3505989" y="3645296"/>
                <a:ext cx="68865" cy="76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2A181419-31F1-4927-8476-A7FCBF585F40}"/>
                  </a:ext>
                </a:extLst>
              </p:cNvPr>
              <p:cNvSpPr/>
              <p:nvPr/>
            </p:nvSpPr>
            <p:spPr>
              <a:xfrm rot="18222336">
                <a:off x="4403252" y="361010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CD6C191-890C-412E-95FA-7478AB3D32F0}"/>
                  </a:ext>
                </a:extLst>
              </p:cNvPr>
              <p:cNvSpPr/>
              <p:nvPr/>
            </p:nvSpPr>
            <p:spPr>
              <a:xfrm rot="21308359">
                <a:off x="4459724" y="4248517"/>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5601CDD-3ED8-455F-AF6E-7A94EFB4F139}"/>
                  </a:ext>
                </a:extLst>
              </p:cNvPr>
              <p:cNvSpPr/>
              <p:nvPr/>
            </p:nvSpPr>
            <p:spPr>
              <a:xfrm rot="21308359">
                <a:off x="4680482" y="421153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D0888F0-1D65-4605-BC27-5EE9FF38C90C}"/>
                  </a:ext>
                </a:extLst>
              </p:cNvPr>
              <p:cNvSpPr/>
              <p:nvPr/>
            </p:nvSpPr>
            <p:spPr>
              <a:xfrm rot="18222336">
                <a:off x="4286578" y="393731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AB9C02DC-DF97-4098-9F4C-2A94AFFAC16D}"/>
                  </a:ext>
                </a:extLst>
              </p:cNvPr>
              <p:cNvSpPr/>
              <p:nvPr/>
            </p:nvSpPr>
            <p:spPr>
              <a:xfrm rot="18222336">
                <a:off x="4217958" y="431279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567932A-A8E5-4820-B26F-48E51F4D4808}"/>
                  </a:ext>
                </a:extLst>
              </p:cNvPr>
              <p:cNvSpPr/>
              <p:nvPr/>
            </p:nvSpPr>
            <p:spPr>
              <a:xfrm rot="21308359">
                <a:off x="4512842" y="424201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D3EB5F2-DD77-4FF4-BF75-71506DAA00D3}"/>
                  </a:ext>
                </a:extLst>
              </p:cNvPr>
              <p:cNvSpPr/>
              <p:nvPr/>
            </p:nvSpPr>
            <p:spPr>
              <a:xfrm rot="21308359">
                <a:off x="4084972" y="430581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C58860C-CEDF-47F4-AF24-898E92DBAC4A}"/>
                  </a:ext>
                </a:extLst>
              </p:cNvPr>
              <p:cNvSpPr/>
              <p:nvPr/>
            </p:nvSpPr>
            <p:spPr>
              <a:xfrm rot="18513977">
                <a:off x="4420147" y="379322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81D9956-2691-45F3-8071-D610B774B61A}"/>
                  </a:ext>
                </a:extLst>
              </p:cNvPr>
              <p:cNvSpPr/>
              <p:nvPr/>
            </p:nvSpPr>
            <p:spPr>
              <a:xfrm rot="18513977">
                <a:off x="4560553" y="348791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364F9EC-1334-4B76-85A2-A7C5843C5E50}"/>
                  </a:ext>
                </a:extLst>
              </p:cNvPr>
              <p:cNvSpPr/>
              <p:nvPr/>
            </p:nvSpPr>
            <p:spPr>
              <a:xfrm rot="21308359">
                <a:off x="4655717" y="402293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D205D0-BAB1-41B1-9A09-C32268E7D4B5}"/>
                  </a:ext>
                </a:extLst>
              </p:cNvPr>
              <p:cNvSpPr/>
              <p:nvPr/>
            </p:nvSpPr>
            <p:spPr>
              <a:xfrm rot="18513977">
                <a:off x="4261813" y="380015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16B84BBC-8CAF-44E0-A83A-0C1E2E65754C}"/>
                  </a:ext>
                </a:extLst>
              </p:cNvPr>
              <p:cNvSpPr/>
              <p:nvPr/>
            </p:nvSpPr>
            <p:spPr>
              <a:xfrm rot="18513977">
                <a:off x="4311654" y="426127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57CAFEF-7898-4559-B6ED-AE95FFD34802}"/>
                  </a:ext>
                </a:extLst>
              </p:cNvPr>
              <p:cNvSpPr/>
              <p:nvPr/>
            </p:nvSpPr>
            <p:spPr>
              <a:xfrm>
                <a:off x="4344846" y="4345245"/>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7493B8EB-CC97-40B2-8FD6-7D5DA8B975FE}"/>
                  </a:ext>
                </a:extLst>
              </p:cNvPr>
              <p:cNvSpPr/>
              <p:nvPr/>
            </p:nvSpPr>
            <p:spPr>
              <a:xfrm>
                <a:off x="4060207" y="450964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404C5C17-AB9D-4959-842E-668122E9B3E0}"/>
                  </a:ext>
                </a:extLst>
              </p:cNvPr>
              <p:cNvSpPr/>
              <p:nvPr/>
            </p:nvSpPr>
            <p:spPr>
              <a:xfrm rot="5400000">
                <a:off x="4399151" y="446836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28BFD35-7C9C-4E61-838A-FD6224309D83}"/>
                  </a:ext>
                </a:extLst>
              </p:cNvPr>
              <p:cNvSpPr/>
              <p:nvPr/>
            </p:nvSpPr>
            <p:spPr>
              <a:xfrm rot="5400000">
                <a:off x="4498170" y="445679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CEAFE13-41A7-4457-BB42-350028FF6AD5}"/>
                  </a:ext>
                </a:extLst>
              </p:cNvPr>
              <p:cNvSpPr/>
              <p:nvPr/>
            </p:nvSpPr>
            <p:spPr>
              <a:xfrm rot="5400000">
                <a:off x="4240817" y="4475302"/>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97E7FBE-B849-4A41-98C0-21B7D1E09FF8}"/>
                  </a:ext>
                </a:extLst>
              </p:cNvPr>
              <p:cNvSpPr/>
              <p:nvPr/>
            </p:nvSpPr>
            <p:spPr>
              <a:xfrm rot="5400000">
                <a:off x="4330530" y="447012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B48D7F80-5A4D-44A1-9403-D86271A9D6C3}"/>
                  </a:ext>
                </a:extLst>
              </p:cNvPr>
              <p:cNvSpPr/>
              <p:nvPr/>
            </p:nvSpPr>
            <p:spPr>
              <a:xfrm rot="5400000">
                <a:off x="4551288" y="445029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BC6E00CC-A2E1-4233-A8D4-5395F3503C89}"/>
                  </a:ext>
                </a:extLst>
              </p:cNvPr>
              <p:cNvSpPr/>
              <p:nvPr/>
            </p:nvSpPr>
            <p:spPr>
              <a:xfrm rot="18222336">
                <a:off x="4448722" y="408278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F32739A-C30A-4D29-8B27-D7B0EF63474D}"/>
                  </a:ext>
                </a:extLst>
              </p:cNvPr>
              <p:cNvSpPr/>
              <p:nvPr/>
            </p:nvSpPr>
            <p:spPr>
              <a:xfrm rot="21308359">
                <a:off x="4463534" y="4400917"/>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D2B0A3BA-D0D2-4FA4-9821-4745B53CD471}"/>
                  </a:ext>
                </a:extLst>
              </p:cNvPr>
              <p:cNvSpPr/>
              <p:nvPr/>
            </p:nvSpPr>
            <p:spPr>
              <a:xfrm rot="21308359">
                <a:off x="4206181" y="4419425"/>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F2FE369D-D01E-4953-9BF0-AB380E4D9105}"/>
                  </a:ext>
                </a:extLst>
              </p:cNvPr>
              <p:cNvSpPr/>
              <p:nvPr/>
            </p:nvSpPr>
            <p:spPr>
              <a:xfrm rot="18222336">
                <a:off x="4413209" y="440877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E764FEC2-DC7F-4216-9400-6D9EBC9BF54B}"/>
                  </a:ext>
                </a:extLst>
              </p:cNvPr>
              <p:cNvSpPr/>
              <p:nvPr/>
            </p:nvSpPr>
            <p:spPr>
              <a:xfrm rot="21308359">
                <a:off x="4516652" y="439441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22A7C58-8E8D-4E43-9044-E0A8FF034328}"/>
                  </a:ext>
                </a:extLst>
              </p:cNvPr>
              <p:cNvSpPr/>
              <p:nvPr/>
            </p:nvSpPr>
            <p:spPr>
              <a:xfrm rot="21308359">
                <a:off x="4088782" y="445821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D79F6727-C0D4-4BF9-8F06-C0ED2698D790}"/>
                  </a:ext>
                </a:extLst>
              </p:cNvPr>
              <p:cNvSpPr/>
              <p:nvPr/>
            </p:nvSpPr>
            <p:spPr>
              <a:xfrm>
                <a:off x="3296838" y="3664666"/>
                <a:ext cx="186040" cy="11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F82F363-9058-4639-B540-9A526C440696}"/>
                  </a:ext>
                </a:extLst>
              </p:cNvPr>
              <p:cNvSpPr/>
              <p:nvPr/>
            </p:nvSpPr>
            <p:spPr>
              <a:xfrm>
                <a:off x="3906792" y="3468268"/>
                <a:ext cx="68865" cy="73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5A0F1C9-A92B-418E-9C6A-34209E3B3B4C}"/>
                  </a:ext>
                </a:extLst>
              </p:cNvPr>
              <p:cNvSpPr/>
              <p:nvPr/>
            </p:nvSpPr>
            <p:spPr>
              <a:xfrm>
                <a:off x="4194607" y="3442387"/>
                <a:ext cx="68865" cy="74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915C6E17-FD1A-45D5-A775-51C44EABB977}"/>
                  </a:ext>
                </a:extLst>
              </p:cNvPr>
              <p:cNvSpPr/>
              <p:nvPr/>
            </p:nvSpPr>
            <p:spPr>
              <a:xfrm>
                <a:off x="4058383" y="3569135"/>
                <a:ext cx="68865" cy="69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9E3F8202-8920-4204-A1E3-6B59D76A7ED6}"/>
                  </a:ext>
                </a:extLst>
              </p:cNvPr>
              <p:cNvSpPr/>
              <p:nvPr/>
            </p:nvSpPr>
            <p:spPr>
              <a:xfrm>
                <a:off x="3564246" y="3758764"/>
                <a:ext cx="68865" cy="642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1A5425B9-7246-4425-A1EF-58E59C7CC527}"/>
                  </a:ext>
                </a:extLst>
              </p:cNvPr>
              <p:cNvSpPr/>
              <p:nvPr/>
            </p:nvSpPr>
            <p:spPr>
              <a:xfrm>
                <a:off x="4389248" y="3510002"/>
                <a:ext cx="68865" cy="6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F43D5DF3-611E-4A41-BA23-CD7DBAD53185}"/>
                  </a:ext>
                </a:extLst>
              </p:cNvPr>
              <p:cNvSpPr/>
              <p:nvPr/>
            </p:nvSpPr>
            <p:spPr>
              <a:xfrm>
                <a:off x="3651324" y="3601261"/>
                <a:ext cx="68865" cy="76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8D76A6A4-4614-4127-943B-34EEC8F3776D}"/>
                  </a:ext>
                </a:extLst>
              </p:cNvPr>
              <p:cNvSpPr/>
              <p:nvPr/>
            </p:nvSpPr>
            <p:spPr>
              <a:xfrm>
                <a:off x="4606740" y="3446205"/>
                <a:ext cx="68865" cy="70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1421DF1F-7589-4830-A414-D41594E58744}"/>
                  </a:ext>
                </a:extLst>
              </p:cNvPr>
              <p:cNvSpPr/>
              <p:nvPr/>
            </p:nvSpPr>
            <p:spPr>
              <a:xfrm>
                <a:off x="3810610" y="3577375"/>
                <a:ext cx="68865" cy="679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id="{1DF42F43-0043-4C52-B4F7-5D302274720C}"/>
                  </a:ext>
                </a:extLst>
              </p:cNvPr>
              <p:cNvSpPr txBox="1"/>
              <p:nvPr/>
            </p:nvSpPr>
            <p:spPr>
              <a:xfrm rot="16200000">
                <a:off x="2189092" y="3517770"/>
                <a:ext cx="1740925" cy="546237"/>
              </a:xfrm>
              <a:prstGeom prst="rect">
                <a:avLst/>
              </a:prstGeom>
              <a:noFill/>
            </p:spPr>
            <p:txBody>
              <a:bodyPr wrap="square" rtlCol="0">
                <a:spAutoFit/>
              </a:bodyPr>
              <a:lstStyle/>
              <a:p>
                <a:r>
                  <a:rPr lang="en-US" sz="2400" dirty="0">
                    <a:latin typeface="+mn-lt"/>
                  </a:rPr>
                  <a:t>Argon gas</a:t>
                </a:r>
              </a:p>
            </p:txBody>
          </p:sp>
          <p:sp>
            <p:nvSpPr>
              <p:cNvPr id="156" name="Rectangle 155">
                <a:extLst>
                  <a:ext uri="{FF2B5EF4-FFF2-40B4-BE49-F238E27FC236}">
                    <a16:creationId xmlns:a16="http://schemas.microsoft.com/office/drawing/2014/main" id="{555DD537-BC69-4B6D-8B45-DC30023D6B24}"/>
                  </a:ext>
                </a:extLst>
              </p:cNvPr>
              <p:cNvSpPr/>
              <p:nvPr/>
            </p:nvSpPr>
            <p:spPr>
              <a:xfrm rot="5153896">
                <a:off x="4839085" y="5091140"/>
                <a:ext cx="186040" cy="11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36C4CED7-87A4-4EED-BDC0-5C291F771D1E}"/>
                  </a:ext>
                </a:extLst>
              </p:cNvPr>
              <p:cNvSpPr txBox="1"/>
              <p:nvPr/>
            </p:nvSpPr>
            <p:spPr>
              <a:xfrm>
                <a:off x="2937908" y="5132491"/>
                <a:ext cx="2430412" cy="483103"/>
              </a:xfrm>
              <a:prstGeom prst="rect">
                <a:avLst/>
              </a:prstGeom>
              <a:noFill/>
            </p:spPr>
            <p:txBody>
              <a:bodyPr wrap="square" rtlCol="0">
                <a:spAutoFit/>
              </a:bodyPr>
              <a:lstStyle/>
              <a:p>
                <a:pPr algn="ctr"/>
                <a:r>
                  <a:rPr lang="en-US" sz="2400" dirty="0">
                    <a:latin typeface="+mn-lt"/>
                  </a:rPr>
                  <a:t>Vacuum pump</a:t>
                </a:r>
              </a:p>
            </p:txBody>
          </p:sp>
        </p:grpSp>
        <p:sp>
          <p:nvSpPr>
            <p:cNvPr id="3" name="TextBox 2">
              <a:extLst>
                <a:ext uri="{FF2B5EF4-FFF2-40B4-BE49-F238E27FC236}">
                  <a16:creationId xmlns:a16="http://schemas.microsoft.com/office/drawing/2014/main" id="{D994CBA9-8CA3-4414-852F-D12220B059D4}"/>
                </a:ext>
              </a:extLst>
            </p:cNvPr>
            <p:cNvSpPr txBox="1"/>
            <p:nvPr/>
          </p:nvSpPr>
          <p:spPr>
            <a:xfrm>
              <a:off x="129839" y="4173656"/>
              <a:ext cx="362543" cy="707886"/>
            </a:xfrm>
            <a:prstGeom prst="rect">
              <a:avLst/>
            </a:prstGeom>
            <a:noFill/>
          </p:spPr>
          <p:txBody>
            <a:bodyPr wrap="square" rtlCol="0">
              <a:spAutoFit/>
            </a:bodyPr>
            <a:lstStyle/>
            <a:p>
              <a:r>
                <a:rPr lang="en-US" sz="4000" b="1" dirty="0">
                  <a:latin typeface="+mn-lt"/>
                </a:rPr>
                <a:t>v</a:t>
              </a:r>
            </a:p>
          </p:txBody>
        </p:sp>
        <p:cxnSp>
          <p:nvCxnSpPr>
            <p:cNvPr id="13" name="Straight Connector 12">
              <a:extLst>
                <a:ext uri="{FF2B5EF4-FFF2-40B4-BE49-F238E27FC236}">
                  <a16:creationId xmlns:a16="http://schemas.microsoft.com/office/drawing/2014/main" id="{E3281969-C56D-4B96-B0E2-B0C2CBF555D9}"/>
                </a:ext>
              </a:extLst>
            </p:cNvPr>
            <p:cNvCxnSpPr/>
            <p:nvPr/>
          </p:nvCxnSpPr>
          <p:spPr>
            <a:xfrm>
              <a:off x="2631385" y="6214043"/>
              <a:ext cx="0" cy="25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F3A476B-7D7C-4C8A-A3F6-FF3306D279CA}"/>
                </a:ext>
              </a:extLst>
            </p:cNvPr>
            <p:cNvCxnSpPr>
              <a:cxnSpLocks/>
            </p:cNvCxnSpPr>
            <p:nvPr/>
          </p:nvCxnSpPr>
          <p:spPr>
            <a:xfrm flipH="1">
              <a:off x="2476395" y="6471129"/>
              <a:ext cx="3324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8D5248C-B54F-49DA-88D7-E632516D1D3F}"/>
                </a:ext>
              </a:extLst>
            </p:cNvPr>
            <p:cNvCxnSpPr>
              <a:cxnSpLocks/>
            </p:cNvCxnSpPr>
            <p:nvPr/>
          </p:nvCxnSpPr>
          <p:spPr>
            <a:xfrm flipH="1">
              <a:off x="2560235" y="6524469"/>
              <a:ext cx="172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71E2565-5328-4D37-94FF-97960D5DA70A}"/>
                </a:ext>
              </a:extLst>
            </p:cNvPr>
            <p:cNvCxnSpPr>
              <a:cxnSpLocks/>
            </p:cNvCxnSpPr>
            <p:nvPr/>
          </p:nvCxnSpPr>
          <p:spPr>
            <a:xfrm flipH="1">
              <a:off x="2607181" y="6572094"/>
              <a:ext cx="59447"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8" name="Content Placeholder 7">
            <a:extLst>
              <a:ext uri="{FF2B5EF4-FFF2-40B4-BE49-F238E27FC236}">
                <a16:creationId xmlns:a16="http://schemas.microsoft.com/office/drawing/2014/main" id="{157EA8F2-2881-4282-AEE9-9CDA8E651E04}"/>
              </a:ext>
            </a:extLst>
          </p:cNvPr>
          <p:cNvPicPr>
            <a:picLocks noGrp="1" noChangeAspect="1"/>
          </p:cNvPicPr>
          <p:nvPr>
            <p:ph idx="1"/>
          </p:nvPr>
        </p:nvPicPr>
        <p:blipFill rotWithShape="1">
          <a:blip r:embed="rId2"/>
          <a:srcRect t="12872"/>
          <a:stretch/>
        </p:blipFill>
        <p:spPr>
          <a:xfrm>
            <a:off x="5728853" y="2486060"/>
            <a:ext cx="3296825" cy="3146799"/>
          </a:xfrm>
        </p:spPr>
      </p:pic>
      <p:pic>
        <p:nvPicPr>
          <p:cNvPr id="79" name="Picture 78">
            <a:extLst>
              <a:ext uri="{FF2B5EF4-FFF2-40B4-BE49-F238E27FC236}">
                <a16:creationId xmlns:a16="http://schemas.microsoft.com/office/drawing/2014/main" id="{525A358C-FB06-493C-8964-39E6A1724313}"/>
              </a:ext>
            </a:extLst>
          </p:cNvPr>
          <p:cNvPicPr>
            <a:picLocks noChangeAspect="1"/>
          </p:cNvPicPr>
          <p:nvPr/>
        </p:nvPicPr>
        <p:blipFill rotWithShape="1">
          <a:blip r:embed="rId3"/>
          <a:srcRect r="30318"/>
          <a:stretch/>
        </p:blipFill>
        <p:spPr>
          <a:xfrm rot="5400000">
            <a:off x="3530370" y="3189504"/>
            <a:ext cx="2002341" cy="2155154"/>
          </a:xfrm>
          <a:prstGeom prst="rect">
            <a:avLst/>
          </a:prstGeom>
        </p:spPr>
      </p:pic>
      <p:sp>
        <p:nvSpPr>
          <p:cNvPr id="11" name="TextBox 10">
            <a:extLst>
              <a:ext uri="{FF2B5EF4-FFF2-40B4-BE49-F238E27FC236}">
                <a16:creationId xmlns:a16="http://schemas.microsoft.com/office/drawing/2014/main" id="{488F9150-C328-4BDF-98D6-0508DE36C938}"/>
              </a:ext>
            </a:extLst>
          </p:cNvPr>
          <p:cNvSpPr txBox="1"/>
          <p:nvPr/>
        </p:nvSpPr>
        <p:spPr>
          <a:xfrm>
            <a:off x="3835220" y="5200123"/>
            <a:ext cx="1392635" cy="461665"/>
          </a:xfrm>
          <a:prstGeom prst="rect">
            <a:avLst/>
          </a:prstGeom>
          <a:noFill/>
        </p:spPr>
        <p:txBody>
          <a:bodyPr wrap="square" rtlCol="0">
            <a:spAutoFit/>
          </a:bodyPr>
          <a:lstStyle/>
          <a:p>
            <a:pPr algn="ctr"/>
            <a:r>
              <a:rPr lang="en-US" sz="2400" dirty="0">
                <a:latin typeface="+mn-lt"/>
              </a:rPr>
              <a:t>Targets</a:t>
            </a:r>
          </a:p>
        </p:txBody>
      </p:sp>
      <p:sp>
        <p:nvSpPr>
          <p:cNvPr id="12" name="TextBox 11">
            <a:extLst>
              <a:ext uri="{FF2B5EF4-FFF2-40B4-BE49-F238E27FC236}">
                <a16:creationId xmlns:a16="http://schemas.microsoft.com/office/drawing/2014/main" id="{261A9952-82FD-4C95-8B5E-999E4AD5CD5E}"/>
              </a:ext>
            </a:extLst>
          </p:cNvPr>
          <p:cNvSpPr txBox="1"/>
          <p:nvPr/>
        </p:nvSpPr>
        <p:spPr>
          <a:xfrm>
            <a:off x="9144000" y="970580"/>
            <a:ext cx="2845837" cy="584775"/>
          </a:xfrm>
          <a:prstGeom prst="rect">
            <a:avLst/>
          </a:prstGeom>
          <a:noFill/>
        </p:spPr>
        <p:txBody>
          <a:bodyPr wrap="square" rtlCol="0">
            <a:spAutoFit/>
          </a:bodyPr>
          <a:lstStyle/>
          <a:p>
            <a:r>
              <a:rPr lang="en-US" dirty="0"/>
              <a:t>Improve the slide</a:t>
            </a:r>
          </a:p>
          <a:p>
            <a:r>
              <a:rPr lang="en-US" dirty="0"/>
              <a:t>Include vacuum pump </a:t>
            </a:r>
          </a:p>
        </p:txBody>
      </p:sp>
      <p:sp>
        <p:nvSpPr>
          <p:cNvPr id="7" name="TextBox 6">
            <a:extLst>
              <a:ext uri="{FF2B5EF4-FFF2-40B4-BE49-F238E27FC236}">
                <a16:creationId xmlns:a16="http://schemas.microsoft.com/office/drawing/2014/main" id="{97816588-5A47-430F-AC83-E7FDD0916D46}"/>
              </a:ext>
            </a:extLst>
          </p:cNvPr>
          <p:cNvSpPr txBox="1"/>
          <p:nvPr/>
        </p:nvSpPr>
        <p:spPr>
          <a:xfrm>
            <a:off x="4851324" y="1308296"/>
            <a:ext cx="3972560" cy="461665"/>
          </a:xfrm>
          <a:prstGeom prst="rect">
            <a:avLst/>
          </a:prstGeom>
          <a:solidFill>
            <a:schemeClr val="accent1">
              <a:lumMod val="20000"/>
              <a:lumOff val="80000"/>
            </a:schemeClr>
          </a:solidFill>
        </p:spPr>
        <p:txBody>
          <a:bodyPr wrap="square" rtlCol="0">
            <a:spAutoFit/>
          </a:bodyPr>
          <a:lstStyle/>
          <a:p>
            <a:r>
              <a:rPr lang="en-US" sz="2400" dirty="0">
                <a:latin typeface="+mn-lt"/>
              </a:rPr>
              <a:t>Chamber pressure 10e-9 mbar</a:t>
            </a:r>
          </a:p>
        </p:txBody>
      </p:sp>
    </p:spTree>
    <p:extLst>
      <p:ext uri="{BB962C8B-B14F-4D97-AF65-F5344CB8AC3E}">
        <p14:creationId xmlns:p14="http://schemas.microsoft.com/office/powerpoint/2010/main" val="192643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6A1D-01C9-4799-A64F-7D70169F818B}"/>
              </a:ext>
            </a:extLst>
          </p:cNvPr>
          <p:cNvSpPr>
            <a:spLocks noGrp="1"/>
          </p:cNvSpPr>
          <p:nvPr>
            <p:ph type="title"/>
          </p:nvPr>
        </p:nvSpPr>
        <p:spPr/>
        <p:txBody>
          <a:bodyPr/>
          <a:lstStyle/>
          <a:p>
            <a:r>
              <a:rPr lang="en-US" dirty="0"/>
              <a:t>Sputtering</a:t>
            </a:r>
          </a:p>
        </p:txBody>
      </p:sp>
      <p:sp>
        <p:nvSpPr>
          <p:cNvPr id="4" name="Date Placeholder 3">
            <a:extLst>
              <a:ext uri="{FF2B5EF4-FFF2-40B4-BE49-F238E27FC236}">
                <a16:creationId xmlns:a16="http://schemas.microsoft.com/office/drawing/2014/main" id="{03ECF4A1-7345-4EA0-92A9-81C0C70817C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6F09E171-4939-4F84-9BBE-5E6518420FBB}"/>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BBC5960B-4C8E-4335-8891-B8009112DFB5}"/>
              </a:ext>
            </a:extLst>
          </p:cNvPr>
          <p:cNvSpPr>
            <a:spLocks noGrp="1"/>
          </p:cNvSpPr>
          <p:nvPr>
            <p:ph type="sldNum" sz="quarter" idx="12"/>
          </p:nvPr>
        </p:nvSpPr>
        <p:spPr/>
        <p:txBody>
          <a:bodyPr/>
          <a:lstStyle/>
          <a:p>
            <a:fld id="{ABF20D17-0043-4445-9B8B-9F103D2306E2}" type="slidenum">
              <a:rPr lang="en-IN" smtClean="0"/>
              <a:pPr/>
              <a:t>67</a:t>
            </a:fld>
            <a:endParaRPr lang="en-IN" dirty="0"/>
          </a:p>
        </p:txBody>
      </p:sp>
      <p:sp>
        <p:nvSpPr>
          <p:cNvPr id="8" name="TextBox 7">
            <a:extLst>
              <a:ext uri="{FF2B5EF4-FFF2-40B4-BE49-F238E27FC236}">
                <a16:creationId xmlns:a16="http://schemas.microsoft.com/office/drawing/2014/main" id="{7AEC0682-DBFB-4AEC-855F-26C71DA51D41}"/>
              </a:ext>
            </a:extLst>
          </p:cNvPr>
          <p:cNvSpPr txBox="1"/>
          <p:nvPr/>
        </p:nvSpPr>
        <p:spPr>
          <a:xfrm>
            <a:off x="88103" y="801303"/>
            <a:ext cx="8742784" cy="461665"/>
          </a:xfrm>
          <a:prstGeom prst="rect">
            <a:avLst/>
          </a:prstGeom>
          <a:noFill/>
        </p:spPr>
        <p:txBody>
          <a:bodyPr wrap="square" rtlCol="0">
            <a:spAutoFit/>
          </a:bodyPr>
          <a:lstStyle/>
          <a:p>
            <a:r>
              <a:rPr lang="en-US" sz="2400" dirty="0">
                <a:solidFill>
                  <a:srgbClr val="000000"/>
                </a:solidFill>
                <a:latin typeface="+mn-lt"/>
                <a:ea typeface="Arial"/>
                <a:cs typeface="Times New Roman" panose="02020603050405020304" pitchFamily="18" charset="0"/>
                <a:sym typeface="Arial"/>
              </a:rPr>
              <a:t>Sputtering is a technique to deposit metals/Insulators on a substrate</a:t>
            </a:r>
          </a:p>
        </p:txBody>
      </p:sp>
      <p:sp>
        <p:nvSpPr>
          <p:cNvPr id="70" name="Content Placeholder 7">
            <a:extLst>
              <a:ext uri="{FF2B5EF4-FFF2-40B4-BE49-F238E27FC236}">
                <a16:creationId xmlns:a16="http://schemas.microsoft.com/office/drawing/2014/main" id="{8D854D77-7243-4C5B-80CB-43DFC8A99918}"/>
              </a:ext>
            </a:extLst>
          </p:cNvPr>
          <p:cNvSpPr txBox="1">
            <a:spLocks/>
          </p:cNvSpPr>
          <p:nvPr/>
        </p:nvSpPr>
        <p:spPr>
          <a:xfrm>
            <a:off x="126893" y="1270957"/>
            <a:ext cx="5321012" cy="1124754"/>
          </a:xfrm>
          <a:prstGeom prst="rect">
            <a:avLst/>
          </a:prstGeom>
          <a:solidFill>
            <a:schemeClr val="accent1">
              <a:lumMod val="20000"/>
              <a:lumOff val="80000"/>
            </a:schemeClr>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2pPr>
            <a:lvl3pPr marL="8572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SzPct val="120000"/>
              <a:buNone/>
            </a:pPr>
            <a:r>
              <a:rPr lang="en-US" b="1" dirty="0">
                <a:sym typeface="Wingdings" panose="05000000000000000000" pitchFamily="2" charset="2"/>
              </a:rPr>
              <a:t>Magnetron sputtering :</a:t>
            </a:r>
            <a:r>
              <a:rPr lang="en-US" dirty="0">
                <a:sym typeface="Wingdings" panose="05000000000000000000" pitchFamily="2" charset="2"/>
              </a:rPr>
              <a:t> Magnet keeps high density of sputtering ions leads higher efficiency</a:t>
            </a:r>
            <a:endParaRPr lang="en-US" dirty="0"/>
          </a:p>
          <a:p>
            <a:pPr marL="342900" indent="-342900" algn="ctr">
              <a:lnSpc>
                <a:spcPct val="100000"/>
              </a:lnSpc>
              <a:spcBef>
                <a:spcPts val="0"/>
              </a:spcBef>
              <a:buSzPct val="120000"/>
              <a:buFont typeface="Times New Roman" panose="02020603050405020304" pitchFamily="18" charset="0"/>
              <a:buChar char="•"/>
            </a:pPr>
            <a:endParaRPr lang="en-US" dirty="0">
              <a:solidFill>
                <a:srgbClr val="000000"/>
              </a:solidFill>
              <a:ea typeface="Arial"/>
            </a:endParaRPr>
          </a:p>
        </p:txBody>
      </p:sp>
      <p:sp>
        <p:nvSpPr>
          <p:cNvPr id="73" name="TextBox 72">
            <a:extLst>
              <a:ext uri="{FF2B5EF4-FFF2-40B4-BE49-F238E27FC236}">
                <a16:creationId xmlns:a16="http://schemas.microsoft.com/office/drawing/2014/main" id="{9483FBB3-E186-4C76-8D15-38376482CA24}"/>
              </a:ext>
            </a:extLst>
          </p:cNvPr>
          <p:cNvSpPr txBox="1"/>
          <p:nvPr/>
        </p:nvSpPr>
        <p:spPr>
          <a:xfrm>
            <a:off x="5434213" y="5679560"/>
            <a:ext cx="3569072" cy="830997"/>
          </a:xfrm>
          <a:prstGeom prst="rect">
            <a:avLst/>
          </a:prstGeom>
          <a:solidFill>
            <a:schemeClr val="accent2">
              <a:lumMod val="20000"/>
              <a:lumOff val="80000"/>
            </a:schemeClr>
          </a:solidFill>
          <a:ln>
            <a:solidFill>
              <a:schemeClr val="accent2">
                <a:lumMod val="20000"/>
                <a:lumOff val="80000"/>
              </a:schemeClr>
            </a:solidFill>
          </a:ln>
        </p:spPr>
        <p:txBody>
          <a:bodyPr wrap="square">
            <a:spAutoFit/>
          </a:bodyPr>
          <a:lstStyle/>
          <a:p>
            <a:pPr algn="ctr">
              <a:buSzPct val="120000"/>
            </a:pPr>
            <a:r>
              <a:rPr lang="en-US" sz="2400" dirty="0">
                <a:latin typeface="+mn-lt"/>
                <a:cs typeface="Times New Roman" panose="02020603050405020304" pitchFamily="18" charset="0"/>
              </a:rPr>
              <a:t>DC  </a:t>
            </a:r>
            <a:r>
              <a:rPr lang="en-US" sz="2400" dirty="0">
                <a:cs typeface="Times New Roman" panose="02020603050405020304" pitchFamily="18" charset="0"/>
              </a:rPr>
              <a:t>-</a:t>
            </a:r>
            <a:r>
              <a:rPr lang="en-US" sz="2400" dirty="0">
                <a:latin typeface="+mn-lt"/>
                <a:cs typeface="Times New Roman" panose="02020603050405020304" pitchFamily="18" charset="0"/>
              </a:rPr>
              <a:t> Metal deposition</a:t>
            </a:r>
          </a:p>
          <a:p>
            <a:pPr algn="ctr">
              <a:buSzPct val="120000"/>
            </a:pPr>
            <a:r>
              <a:rPr lang="en-US" sz="2400" dirty="0">
                <a:latin typeface="+mn-lt"/>
                <a:cs typeface="Times New Roman" panose="02020603050405020304" pitchFamily="18" charset="0"/>
              </a:rPr>
              <a:t>RF - Insulator deposition</a:t>
            </a:r>
          </a:p>
        </p:txBody>
      </p:sp>
      <p:grpSp>
        <p:nvGrpSpPr>
          <p:cNvPr id="9" name="Group 8">
            <a:extLst>
              <a:ext uri="{FF2B5EF4-FFF2-40B4-BE49-F238E27FC236}">
                <a16:creationId xmlns:a16="http://schemas.microsoft.com/office/drawing/2014/main" id="{FA44AE01-53CF-4743-9E1B-B9AB4EF9A0F9}"/>
              </a:ext>
            </a:extLst>
          </p:cNvPr>
          <p:cNvGrpSpPr/>
          <p:nvPr/>
        </p:nvGrpSpPr>
        <p:grpSpPr>
          <a:xfrm>
            <a:off x="50370" y="3443981"/>
            <a:ext cx="2795350" cy="3149035"/>
            <a:chOff x="716627" y="2966632"/>
            <a:chExt cx="3307421" cy="3605462"/>
          </a:xfrm>
        </p:grpSpPr>
        <p:grpSp>
          <p:nvGrpSpPr>
            <p:cNvPr id="100" name="Group 99">
              <a:extLst>
                <a:ext uri="{FF2B5EF4-FFF2-40B4-BE49-F238E27FC236}">
                  <a16:creationId xmlns:a16="http://schemas.microsoft.com/office/drawing/2014/main" id="{0301B809-9210-4239-930E-FD75C01D0290}"/>
                </a:ext>
              </a:extLst>
            </p:cNvPr>
            <p:cNvGrpSpPr/>
            <p:nvPr/>
          </p:nvGrpSpPr>
          <p:grpSpPr>
            <a:xfrm>
              <a:off x="716627" y="2966632"/>
              <a:ext cx="3307421" cy="3248351"/>
              <a:chOff x="2060899" y="2381119"/>
              <a:chExt cx="3307421" cy="3248351"/>
            </a:xfrm>
          </p:grpSpPr>
          <p:cxnSp>
            <p:nvCxnSpPr>
              <p:cNvPr id="101" name="Straight Connector 100">
                <a:extLst>
                  <a:ext uri="{FF2B5EF4-FFF2-40B4-BE49-F238E27FC236}">
                    <a16:creationId xmlns:a16="http://schemas.microsoft.com/office/drawing/2014/main" id="{67ED0559-4E44-4DA5-81F3-E84F6A6CD8BA}"/>
                  </a:ext>
                </a:extLst>
              </p:cNvPr>
              <p:cNvCxnSpPr>
                <a:cxnSpLocks/>
              </p:cNvCxnSpPr>
              <p:nvPr/>
            </p:nvCxnSpPr>
            <p:spPr>
              <a:xfrm>
                <a:off x="2391304" y="2543816"/>
                <a:ext cx="632084" cy="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DFC22115-08F4-439D-BC96-375F9710096F}"/>
                  </a:ext>
                </a:extLst>
              </p:cNvPr>
              <p:cNvSpPr/>
              <p:nvPr/>
            </p:nvSpPr>
            <p:spPr>
              <a:xfrm>
                <a:off x="3041232" y="2381119"/>
                <a:ext cx="738759" cy="325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 name="Straight Connector 102">
                <a:extLst>
                  <a:ext uri="{FF2B5EF4-FFF2-40B4-BE49-F238E27FC236}">
                    <a16:creationId xmlns:a16="http://schemas.microsoft.com/office/drawing/2014/main" id="{875EEAAF-A80D-4C2D-B94F-026A7C9CA066}"/>
                  </a:ext>
                </a:extLst>
              </p:cNvPr>
              <p:cNvCxnSpPr>
                <a:cxnSpLocks/>
              </p:cNvCxnSpPr>
              <p:nvPr/>
            </p:nvCxnSpPr>
            <p:spPr>
              <a:xfrm>
                <a:off x="3775076" y="2543818"/>
                <a:ext cx="5701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07A55E8-6D85-40C2-B047-0AB98A8B88AC}"/>
                  </a:ext>
                </a:extLst>
              </p:cNvPr>
              <p:cNvCxnSpPr/>
              <p:nvPr/>
            </p:nvCxnSpPr>
            <p:spPr>
              <a:xfrm>
                <a:off x="4346468" y="2549482"/>
                <a:ext cx="0" cy="857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90C0033-D0BF-4163-BF99-EB4667B226AE}"/>
                  </a:ext>
                </a:extLst>
              </p:cNvPr>
              <p:cNvCxnSpPr/>
              <p:nvPr/>
            </p:nvCxnSpPr>
            <p:spPr>
              <a:xfrm>
                <a:off x="4346468" y="4592931"/>
                <a:ext cx="0" cy="1036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2D7FE18-BE2D-4E91-BE1F-79557591F4CC}"/>
                  </a:ext>
                </a:extLst>
              </p:cNvPr>
              <p:cNvCxnSpPr>
                <a:cxnSpLocks/>
              </p:cNvCxnSpPr>
              <p:nvPr/>
            </p:nvCxnSpPr>
            <p:spPr>
              <a:xfrm>
                <a:off x="3828287" y="3397433"/>
                <a:ext cx="1090326" cy="12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A463526-C820-48B8-9A8D-DD0DE60C3A91}"/>
                  </a:ext>
                </a:extLst>
              </p:cNvPr>
              <p:cNvCxnSpPr>
                <a:cxnSpLocks/>
              </p:cNvCxnSpPr>
              <p:nvPr/>
            </p:nvCxnSpPr>
            <p:spPr>
              <a:xfrm>
                <a:off x="3841779" y="4574183"/>
                <a:ext cx="1090326" cy="12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8134B2A-BBE4-40D3-BBE6-3E14B4DDE421}"/>
                  </a:ext>
                </a:extLst>
              </p:cNvPr>
              <p:cNvCxnSpPr>
                <a:cxnSpLocks/>
              </p:cNvCxnSpPr>
              <p:nvPr/>
            </p:nvCxnSpPr>
            <p:spPr>
              <a:xfrm>
                <a:off x="2406271" y="5629468"/>
                <a:ext cx="1935113"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466D325-0424-4BE7-8457-46C82154E549}"/>
                  </a:ext>
                </a:extLst>
              </p:cNvPr>
              <p:cNvCxnSpPr>
                <a:cxnSpLocks/>
              </p:cNvCxnSpPr>
              <p:nvPr/>
            </p:nvCxnSpPr>
            <p:spPr>
              <a:xfrm>
                <a:off x="2391238" y="2539407"/>
                <a:ext cx="0" cy="1128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9C395D6-BD5E-4BCB-9C8B-30C018F8399F}"/>
                  </a:ext>
                </a:extLst>
              </p:cNvPr>
              <p:cNvCxnSpPr>
                <a:cxnSpLocks/>
              </p:cNvCxnSpPr>
              <p:nvPr/>
            </p:nvCxnSpPr>
            <p:spPr>
              <a:xfrm>
                <a:off x="2386274" y="4362595"/>
                <a:ext cx="0" cy="1266873"/>
              </a:xfrm>
              <a:prstGeom prst="line">
                <a:avLst/>
              </a:prstGeom>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2C6A10D3-1E8F-42B6-B321-FA252CA4E615}"/>
                  </a:ext>
                </a:extLst>
              </p:cNvPr>
              <p:cNvSpPr/>
              <p:nvPr/>
            </p:nvSpPr>
            <p:spPr>
              <a:xfrm>
                <a:off x="2060899" y="3677423"/>
                <a:ext cx="631857" cy="6827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CF9BFA81-12D5-486C-BD3C-1E02FF4BBDF1}"/>
                  </a:ext>
                </a:extLst>
              </p:cNvPr>
              <p:cNvSpPr/>
              <p:nvPr/>
            </p:nvSpPr>
            <p:spPr>
              <a:xfrm>
                <a:off x="3415568" y="2951943"/>
                <a:ext cx="1861801" cy="221673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EC4C5D7-CD74-4B80-B153-1DF77278DC84}"/>
                  </a:ext>
                </a:extLst>
              </p:cNvPr>
              <p:cNvSpPr/>
              <p:nvPr/>
            </p:nvSpPr>
            <p:spPr>
              <a:xfrm rot="2313977">
                <a:off x="4479548" y="3986260"/>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D89415B-2775-4D8A-AA39-2300601405B3}"/>
                  </a:ext>
                </a:extLst>
              </p:cNvPr>
              <p:cNvSpPr/>
              <p:nvPr/>
            </p:nvSpPr>
            <p:spPr>
              <a:xfrm rot="5400000">
                <a:off x="4494360" y="430439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DAB2610-A53E-4187-A31E-3FC26C367338}"/>
                  </a:ext>
                </a:extLst>
              </p:cNvPr>
              <p:cNvSpPr/>
              <p:nvPr/>
            </p:nvSpPr>
            <p:spPr>
              <a:xfrm rot="5400000">
                <a:off x="4743064" y="429993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F5475D2-5E89-4BE7-BFB9-698563ED87B3}"/>
                  </a:ext>
                </a:extLst>
              </p:cNvPr>
              <p:cNvSpPr/>
              <p:nvPr/>
            </p:nvSpPr>
            <p:spPr>
              <a:xfrm rot="2313977">
                <a:off x="4635694" y="4495900"/>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DFA667D9-4D4B-478F-90B5-3F40385C86D5}"/>
                  </a:ext>
                </a:extLst>
              </p:cNvPr>
              <p:cNvSpPr/>
              <p:nvPr/>
            </p:nvSpPr>
            <p:spPr>
              <a:xfrm rot="2313977">
                <a:off x="4149341" y="417069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EE91EA4-195E-467C-920B-7EE76AF3BCB2}"/>
                  </a:ext>
                </a:extLst>
              </p:cNvPr>
              <p:cNvSpPr/>
              <p:nvPr/>
            </p:nvSpPr>
            <p:spPr>
              <a:xfrm rot="5400000">
                <a:off x="4547478" y="429789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3372F08-6B43-4C97-84A1-B6BB8DBD9DAB}"/>
                  </a:ext>
                </a:extLst>
              </p:cNvPr>
              <p:cNvSpPr/>
              <p:nvPr/>
            </p:nvSpPr>
            <p:spPr>
              <a:xfrm rot="5400000">
                <a:off x="4119608" y="400354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3B14777-8F22-4BDA-B636-0551D57BB569}"/>
                  </a:ext>
                </a:extLst>
              </p:cNvPr>
              <p:cNvSpPr/>
              <p:nvPr/>
            </p:nvSpPr>
            <p:spPr>
              <a:xfrm>
                <a:off x="3505989" y="3645296"/>
                <a:ext cx="68865" cy="76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2A181419-31F1-4927-8476-A7FCBF585F40}"/>
                  </a:ext>
                </a:extLst>
              </p:cNvPr>
              <p:cNvSpPr/>
              <p:nvPr/>
            </p:nvSpPr>
            <p:spPr>
              <a:xfrm rot="18222336">
                <a:off x="4403252" y="361010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CD6C191-890C-412E-95FA-7478AB3D32F0}"/>
                  </a:ext>
                </a:extLst>
              </p:cNvPr>
              <p:cNvSpPr/>
              <p:nvPr/>
            </p:nvSpPr>
            <p:spPr>
              <a:xfrm rot="21308359">
                <a:off x="4459724" y="4248517"/>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5601CDD-3ED8-455F-AF6E-7A94EFB4F139}"/>
                  </a:ext>
                </a:extLst>
              </p:cNvPr>
              <p:cNvSpPr/>
              <p:nvPr/>
            </p:nvSpPr>
            <p:spPr>
              <a:xfrm rot="21308359">
                <a:off x="4680482" y="421153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D0888F0-1D65-4605-BC27-5EE9FF38C90C}"/>
                  </a:ext>
                </a:extLst>
              </p:cNvPr>
              <p:cNvSpPr/>
              <p:nvPr/>
            </p:nvSpPr>
            <p:spPr>
              <a:xfrm rot="18222336">
                <a:off x="4286578" y="393731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AB9C02DC-DF97-4098-9F4C-2A94AFFAC16D}"/>
                  </a:ext>
                </a:extLst>
              </p:cNvPr>
              <p:cNvSpPr/>
              <p:nvPr/>
            </p:nvSpPr>
            <p:spPr>
              <a:xfrm rot="18222336">
                <a:off x="4217958" y="431279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567932A-A8E5-4820-B26F-48E51F4D4808}"/>
                  </a:ext>
                </a:extLst>
              </p:cNvPr>
              <p:cNvSpPr/>
              <p:nvPr/>
            </p:nvSpPr>
            <p:spPr>
              <a:xfrm rot="21308359">
                <a:off x="4512842" y="424201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D3EB5F2-DD77-4FF4-BF75-71506DAA00D3}"/>
                  </a:ext>
                </a:extLst>
              </p:cNvPr>
              <p:cNvSpPr/>
              <p:nvPr/>
            </p:nvSpPr>
            <p:spPr>
              <a:xfrm rot="21308359">
                <a:off x="4084972" y="430581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C58860C-CEDF-47F4-AF24-898E92DBAC4A}"/>
                  </a:ext>
                </a:extLst>
              </p:cNvPr>
              <p:cNvSpPr/>
              <p:nvPr/>
            </p:nvSpPr>
            <p:spPr>
              <a:xfrm rot="18513977">
                <a:off x="4420147" y="379322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81D9956-2691-45F3-8071-D610B774B61A}"/>
                  </a:ext>
                </a:extLst>
              </p:cNvPr>
              <p:cNvSpPr/>
              <p:nvPr/>
            </p:nvSpPr>
            <p:spPr>
              <a:xfrm rot="18513977">
                <a:off x="4560553" y="348791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364F9EC-1334-4B76-85A2-A7C5843C5E50}"/>
                  </a:ext>
                </a:extLst>
              </p:cNvPr>
              <p:cNvSpPr/>
              <p:nvPr/>
            </p:nvSpPr>
            <p:spPr>
              <a:xfrm rot="21308359">
                <a:off x="4655717" y="402293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D205D0-BAB1-41B1-9A09-C32268E7D4B5}"/>
                  </a:ext>
                </a:extLst>
              </p:cNvPr>
              <p:cNvSpPr/>
              <p:nvPr/>
            </p:nvSpPr>
            <p:spPr>
              <a:xfrm rot="18513977">
                <a:off x="4261813" y="380015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16B84BBC-8CAF-44E0-A83A-0C1E2E65754C}"/>
                  </a:ext>
                </a:extLst>
              </p:cNvPr>
              <p:cNvSpPr/>
              <p:nvPr/>
            </p:nvSpPr>
            <p:spPr>
              <a:xfrm rot="18513977">
                <a:off x="4311654" y="426127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57CAFEF-7898-4559-B6ED-AE95FFD34802}"/>
                  </a:ext>
                </a:extLst>
              </p:cNvPr>
              <p:cNvSpPr/>
              <p:nvPr/>
            </p:nvSpPr>
            <p:spPr>
              <a:xfrm>
                <a:off x="4344846" y="4345245"/>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7493B8EB-CC97-40B2-8FD6-7D5DA8B975FE}"/>
                  </a:ext>
                </a:extLst>
              </p:cNvPr>
              <p:cNvSpPr/>
              <p:nvPr/>
            </p:nvSpPr>
            <p:spPr>
              <a:xfrm>
                <a:off x="4060207" y="450964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404C5C17-AB9D-4959-842E-668122E9B3E0}"/>
                  </a:ext>
                </a:extLst>
              </p:cNvPr>
              <p:cNvSpPr/>
              <p:nvPr/>
            </p:nvSpPr>
            <p:spPr>
              <a:xfrm rot="5400000">
                <a:off x="4399151" y="446836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28BFD35-7C9C-4E61-838A-FD6224309D83}"/>
                  </a:ext>
                </a:extLst>
              </p:cNvPr>
              <p:cNvSpPr/>
              <p:nvPr/>
            </p:nvSpPr>
            <p:spPr>
              <a:xfrm rot="5400000">
                <a:off x="4498170" y="445679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CEAFE13-41A7-4457-BB42-350028FF6AD5}"/>
                  </a:ext>
                </a:extLst>
              </p:cNvPr>
              <p:cNvSpPr/>
              <p:nvPr/>
            </p:nvSpPr>
            <p:spPr>
              <a:xfrm rot="5400000">
                <a:off x="4240817" y="4475302"/>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097E7FBE-B849-4A41-98C0-21B7D1E09FF8}"/>
                  </a:ext>
                </a:extLst>
              </p:cNvPr>
              <p:cNvSpPr/>
              <p:nvPr/>
            </p:nvSpPr>
            <p:spPr>
              <a:xfrm rot="5400000">
                <a:off x="4330530" y="447012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B48D7F80-5A4D-44A1-9403-D86271A9D6C3}"/>
                  </a:ext>
                </a:extLst>
              </p:cNvPr>
              <p:cNvSpPr/>
              <p:nvPr/>
            </p:nvSpPr>
            <p:spPr>
              <a:xfrm rot="5400000">
                <a:off x="4551288" y="445029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BC6E00CC-A2E1-4233-A8D4-5395F3503C89}"/>
                  </a:ext>
                </a:extLst>
              </p:cNvPr>
              <p:cNvSpPr/>
              <p:nvPr/>
            </p:nvSpPr>
            <p:spPr>
              <a:xfrm rot="18222336">
                <a:off x="4448722" y="408278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F32739A-C30A-4D29-8B27-D7B0EF63474D}"/>
                  </a:ext>
                </a:extLst>
              </p:cNvPr>
              <p:cNvSpPr/>
              <p:nvPr/>
            </p:nvSpPr>
            <p:spPr>
              <a:xfrm rot="21308359">
                <a:off x="4463534" y="4400917"/>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D2B0A3BA-D0D2-4FA4-9821-4745B53CD471}"/>
                  </a:ext>
                </a:extLst>
              </p:cNvPr>
              <p:cNvSpPr/>
              <p:nvPr/>
            </p:nvSpPr>
            <p:spPr>
              <a:xfrm rot="21308359">
                <a:off x="4206181" y="4419425"/>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F2FE369D-D01E-4953-9BF0-AB380E4D9105}"/>
                  </a:ext>
                </a:extLst>
              </p:cNvPr>
              <p:cNvSpPr/>
              <p:nvPr/>
            </p:nvSpPr>
            <p:spPr>
              <a:xfrm rot="18222336">
                <a:off x="4413209" y="440877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E764FEC2-DC7F-4216-9400-6D9EBC9BF54B}"/>
                  </a:ext>
                </a:extLst>
              </p:cNvPr>
              <p:cNvSpPr/>
              <p:nvPr/>
            </p:nvSpPr>
            <p:spPr>
              <a:xfrm rot="21308359">
                <a:off x="4516652" y="439441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22A7C58-8E8D-4E43-9044-E0A8FF034328}"/>
                  </a:ext>
                </a:extLst>
              </p:cNvPr>
              <p:cNvSpPr/>
              <p:nvPr/>
            </p:nvSpPr>
            <p:spPr>
              <a:xfrm rot="21308359">
                <a:off x="4088782" y="445821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D79F6727-C0D4-4BF9-8F06-C0ED2698D790}"/>
                  </a:ext>
                </a:extLst>
              </p:cNvPr>
              <p:cNvSpPr/>
              <p:nvPr/>
            </p:nvSpPr>
            <p:spPr>
              <a:xfrm>
                <a:off x="3296838" y="3664666"/>
                <a:ext cx="186040" cy="11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F82F363-9058-4639-B540-9A526C440696}"/>
                  </a:ext>
                </a:extLst>
              </p:cNvPr>
              <p:cNvSpPr/>
              <p:nvPr/>
            </p:nvSpPr>
            <p:spPr>
              <a:xfrm>
                <a:off x="3906792" y="3468268"/>
                <a:ext cx="68865" cy="73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C5A0F1C9-A92B-418E-9C6A-34209E3B3B4C}"/>
                  </a:ext>
                </a:extLst>
              </p:cNvPr>
              <p:cNvSpPr/>
              <p:nvPr/>
            </p:nvSpPr>
            <p:spPr>
              <a:xfrm>
                <a:off x="4194607" y="3442387"/>
                <a:ext cx="68865" cy="74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915C6E17-FD1A-45D5-A775-51C44EABB977}"/>
                  </a:ext>
                </a:extLst>
              </p:cNvPr>
              <p:cNvSpPr/>
              <p:nvPr/>
            </p:nvSpPr>
            <p:spPr>
              <a:xfrm>
                <a:off x="4058383" y="3569135"/>
                <a:ext cx="68865" cy="69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9E3F8202-8920-4204-A1E3-6B59D76A7ED6}"/>
                  </a:ext>
                </a:extLst>
              </p:cNvPr>
              <p:cNvSpPr/>
              <p:nvPr/>
            </p:nvSpPr>
            <p:spPr>
              <a:xfrm>
                <a:off x="3564246" y="3758764"/>
                <a:ext cx="68865" cy="642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1A5425B9-7246-4425-A1EF-58E59C7CC527}"/>
                  </a:ext>
                </a:extLst>
              </p:cNvPr>
              <p:cNvSpPr/>
              <p:nvPr/>
            </p:nvSpPr>
            <p:spPr>
              <a:xfrm>
                <a:off x="4389248" y="3510002"/>
                <a:ext cx="68865" cy="6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F43D5DF3-611E-4A41-BA23-CD7DBAD53185}"/>
                  </a:ext>
                </a:extLst>
              </p:cNvPr>
              <p:cNvSpPr/>
              <p:nvPr/>
            </p:nvSpPr>
            <p:spPr>
              <a:xfrm>
                <a:off x="3651324" y="3601261"/>
                <a:ext cx="68865" cy="76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8D76A6A4-4614-4127-943B-34EEC8F3776D}"/>
                  </a:ext>
                </a:extLst>
              </p:cNvPr>
              <p:cNvSpPr/>
              <p:nvPr/>
            </p:nvSpPr>
            <p:spPr>
              <a:xfrm>
                <a:off x="4606740" y="3446205"/>
                <a:ext cx="68865" cy="70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1421DF1F-7589-4830-A414-D41594E58744}"/>
                  </a:ext>
                </a:extLst>
              </p:cNvPr>
              <p:cNvSpPr/>
              <p:nvPr/>
            </p:nvSpPr>
            <p:spPr>
              <a:xfrm>
                <a:off x="3810610" y="3577375"/>
                <a:ext cx="68865" cy="679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id="{1DF42F43-0043-4C52-B4F7-5D302274720C}"/>
                  </a:ext>
                </a:extLst>
              </p:cNvPr>
              <p:cNvSpPr txBox="1"/>
              <p:nvPr/>
            </p:nvSpPr>
            <p:spPr>
              <a:xfrm rot="16200000">
                <a:off x="2189092" y="3517770"/>
                <a:ext cx="1740925" cy="546237"/>
              </a:xfrm>
              <a:prstGeom prst="rect">
                <a:avLst/>
              </a:prstGeom>
              <a:noFill/>
            </p:spPr>
            <p:txBody>
              <a:bodyPr wrap="square" rtlCol="0">
                <a:spAutoFit/>
              </a:bodyPr>
              <a:lstStyle/>
              <a:p>
                <a:r>
                  <a:rPr lang="en-US" sz="2400" dirty="0">
                    <a:latin typeface="+mn-lt"/>
                  </a:rPr>
                  <a:t>Argon gas</a:t>
                </a:r>
              </a:p>
            </p:txBody>
          </p:sp>
          <p:sp>
            <p:nvSpPr>
              <p:cNvPr id="156" name="Rectangle 155">
                <a:extLst>
                  <a:ext uri="{FF2B5EF4-FFF2-40B4-BE49-F238E27FC236}">
                    <a16:creationId xmlns:a16="http://schemas.microsoft.com/office/drawing/2014/main" id="{555DD537-BC69-4B6D-8B45-DC30023D6B24}"/>
                  </a:ext>
                </a:extLst>
              </p:cNvPr>
              <p:cNvSpPr/>
              <p:nvPr/>
            </p:nvSpPr>
            <p:spPr>
              <a:xfrm rot="5153896">
                <a:off x="4839085" y="5091140"/>
                <a:ext cx="186040" cy="11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36C4CED7-87A4-4EED-BDC0-5C291F771D1E}"/>
                  </a:ext>
                </a:extLst>
              </p:cNvPr>
              <p:cNvSpPr txBox="1"/>
              <p:nvPr/>
            </p:nvSpPr>
            <p:spPr>
              <a:xfrm>
                <a:off x="2937908" y="5132491"/>
                <a:ext cx="2430412" cy="483103"/>
              </a:xfrm>
              <a:prstGeom prst="rect">
                <a:avLst/>
              </a:prstGeom>
              <a:noFill/>
            </p:spPr>
            <p:txBody>
              <a:bodyPr wrap="square" rtlCol="0">
                <a:spAutoFit/>
              </a:bodyPr>
              <a:lstStyle/>
              <a:p>
                <a:pPr algn="ctr"/>
                <a:r>
                  <a:rPr lang="en-US" sz="2400" dirty="0">
                    <a:latin typeface="+mn-lt"/>
                  </a:rPr>
                  <a:t>Vacuum pump</a:t>
                </a:r>
              </a:p>
            </p:txBody>
          </p:sp>
        </p:grpSp>
        <p:sp>
          <p:nvSpPr>
            <p:cNvPr id="3" name="TextBox 2">
              <a:extLst>
                <a:ext uri="{FF2B5EF4-FFF2-40B4-BE49-F238E27FC236}">
                  <a16:creationId xmlns:a16="http://schemas.microsoft.com/office/drawing/2014/main" id="{D994CBA9-8CA3-4414-852F-D12220B059D4}"/>
                </a:ext>
              </a:extLst>
            </p:cNvPr>
            <p:cNvSpPr txBox="1"/>
            <p:nvPr/>
          </p:nvSpPr>
          <p:spPr>
            <a:xfrm>
              <a:off x="791010" y="4173656"/>
              <a:ext cx="362543" cy="707886"/>
            </a:xfrm>
            <a:prstGeom prst="rect">
              <a:avLst/>
            </a:prstGeom>
            <a:noFill/>
          </p:spPr>
          <p:txBody>
            <a:bodyPr wrap="square" rtlCol="0">
              <a:spAutoFit/>
            </a:bodyPr>
            <a:lstStyle/>
            <a:p>
              <a:r>
                <a:rPr lang="en-US" sz="4000" b="1" dirty="0">
                  <a:latin typeface="+mn-lt"/>
                </a:rPr>
                <a:t>v</a:t>
              </a:r>
            </a:p>
          </p:txBody>
        </p:sp>
        <p:cxnSp>
          <p:nvCxnSpPr>
            <p:cNvPr id="13" name="Straight Connector 12">
              <a:extLst>
                <a:ext uri="{FF2B5EF4-FFF2-40B4-BE49-F238E27FC236}">
                  <a16:creationId xmlns:a16="http://schemas.microsoft.com/office/drawing/2014/main" id="{E3281969-C56D-4B96-B0E2-B0C2CBF555D9}"/>
                </a:ext>
              </a:extLst>
            </p:cNvPr>
            <p:cNvCxnSpPr/>
            <p:nvPr/>
          </p:nvCxnSpPr>
          <p:spPr>
            <a:xfrm>
              <a:off x="2631385" y="6214043"/>
              <a:ext cx="0" cy="25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F3A476B-7D7C-4C8A-A3F6-FF3306D279CA}"/>
                </a:ext>
              </a:extLst>
            </p:cNvPr>
            <p:cNvCxnSpPr>
              <a:cxnSpLocks/>
            </p:cNvCxnSpPr>
            <p:nvPr/>
          </p:nvCxnSpPr>
          <p:spPr>
            <a:xfrm flipH="1">
              <a:off x="2476395" y="6471129"/>
              <a:ext cx="3324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8D5248C-B54F-49DA-88D7-E632516D1D3F}"/>
                </a:ext>
              </a:extLst>
            </p:cNvPr>
            <p:cNvCxnSpPr>
              <a:cxnSpLocks/>
            </p:cNvCxnSpPr>
            <p:nvPr/>
          </p:nvCxnSpPr>
          <p:spPr>
            <a:xfrm flipH="1">
              <a:off x="2560235" y="6524469"/>
              <a:ext cx="172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71E2565-5328-4D37-94FF-97960D5DA70A}"/>
                </a:ext>
              </a:extLst>
            </p:cNvPr>
            <p:cNvCxnSpPr>
              <a:cxnSpLocks/>
            </p:cNvCxnSpPr>
            <p:nvPr/>
          </p:nvCxnSpPr>
          <p:spPr>
            <a:xfrm flipH="1">
              <a:off x="2607181" y="6572094"/>
              <a:ext cx="59447"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8" name="Content Placeholder 7">
            <a:extLst>
              <a:ext uri="{FF2B5EF4-FFF2-40B4-BE49-F238E27FC236}">
                <a16:creationId xmlns:a16="http://schemas.microsoft.com/office/drawing/2014/main" id="{157EA8F2-2881-4282-AEE9-9CDA8E651E04}"/>
              </a:ext>
            </a:extLst>
          </p:cNvPr>
          <p:cNvPicPr>
            <a:picLocks noGrp="1" noChangeAspect="1"/>
          </p:cNvPicPr>
          <p:nvPr>
            <p:ph idx="1"/>
          </p:nvPr>
        </p:nvPicPr>
        <p:blipFill rotWithShape="1">
          <a:blip r:embed="rId2"/>
          <a:srcRect t="12872"/>
          <a:stretch/>
        </p:blipFill>
        <p:spPr>
          <a:xfrm>
            <a:off x="5617442" y="2472171"/>
            <a:ext cx="3296825" cy="3146799"/>
          </a:xfrm>
        </p:spPr>
      </p:pic>
      <p:pic>
        <p:nvPicPr>
          <p:cNvPr id="79" name="Picture 78">
            <a:extLst>
              <a:ext uri="{FF2B5EF4-FFF2-40B4-BE49-F238E27FC236}">
                <a16:creationId xmlns:a16="http://schemas.microsoft.com/office/drawing/2014/main" id="{525A358C-FB06-493C-8964-39E6A1724313}"/>
              </a:ext>
            </a:extLst>
          </p:cNvPr>
          <p:cNvPicPr>
            <a:picLocks noChangeAspect="1"/>
          </p:cNvPicPr>
          <p:nvPr/>
        </p:nvPicPr>
        <p:blipFill rotWithShape="1">
          <a:blip r:embed="rId3"/>
          <a:srcRect r="30318"/>
          <a:stretch/>
        </p:blipFill>
        <p:spPr>
          <a:xfrm rot="5400000">
            <a:off x="3116070" y="3208218"/>
            <a:ext cx="2002341" cy="2155154"/>
          </a:xfrm>
          <a:prstGeom prst="rect">
            <a:avLst/>
          </a:prstGeom>
        </p:spPr>
      </p:pic>
      <p:sp>
        <p:nvSpPr>
          <p:cNvPr id="7" name="TextBox 6">
            <a:extLst>
              <a:ext uri="{FF2B5EF4-FFF2-40B4-BE49-F238E27FC236}">
                <a16:creationId xmlns:a16="http://schemas.microsoft.com/office/drawing/2014/main" id="{97816588-5A47-430F-AC83-E7FDD0916D46}"/>
              </a:ext>
            </a:extLst>
          </p:cNvPr>
          <p:cNvSpPr txBox="1"/>
          <p:nvPr/>
        </p:nvSpPr>
        <p:spPr>
          <a:xfrm>
            <a:off x="2870093" y="5317744"/>
            <a:ext cx="2494297" cy="1200329"/>
          </a:xfrm>
          <a:prstGeom prst="rect">
            <a:avLst/>
          </a:prstGeom>
          <a:solidFill>
            <a:schemeClr val="accent2">
              <a:lumMod val="20000"/>
              <a:lumOff val="80000"/>
            </a:schemeClr>
          </a:solidFill>
        </p:spPr>
        <p:txBody>
          <a:bodyPr wrap="square" rtlCol="0">
            <a:spAutoFit/>
          </a:bodyPr>
          <a:lstStyle/>
          <a:p>
            <a:pPr algn="ctr"/>
            <a:r>
              <a:rPr lang="en-US" sz="2400" dirty="0">
                <a:latin typeface="+mn-lt"/>
              </a:rPr>
              <a:t>Chamber pressure </a:t>
            </a:r>
          </a:p>
          <a:p>
            <a:pPr algn="ctr"/>
            <a:r>
              <a:rPr lang="en-US" sz="2400" dirty="0">
                <a:latin typeface="+mn-lt"/>
              </a:rPr>
              <a:t>10e-9 mbar with turbo pump</a:t>
            </a:r>
          </a:p>
        </p:txBody>
      </p:sp>
      <p:sp>
        <p:nvSpPr>
          <p:cNvPr id="15" name="TextBox 14">
            <a:extLst>
              <a:ext uri="{FF2B5EF4-FFF2-40B4-BE49-F238E27FC236}">
                <a16:creationId xmlns:a16="http://schemas.microsoft.com/office/drawing/2014/main" id="{7296B3D8-7AB8-4927-A06B-6ACF477BB69B}"/>
              </a:ext>
            </a:extLst>
          </p:cNvPr>
          <p:cNvSpPr txBox="1"/>
          <p:nvPr/>
        </p:nvSpPr>
        <p:spPr>
          <a:xfrm>
            <a:off x="5566007" y="1239030"/>
            <a:ext cx="3490488" cy="1200329"/>
          </a:xfrm>
          <a:prstGeom prst="rect">
            <a:avLst/>
          </a:prstGeom>
          <a:solidFill>
            <a:schemeClr val="accent1">
              <a:lumMod val="20000"/>
              <a:lumOff val="80000"/>
            </a:schemeClr>
          </a:solidFill>
        </p:spPr>
        <p:txBody>
          <a:bodyPr wrap="square" rtlCol="0">
            <a:spAutoFit/>
          </a:bodyPr>
          <a:lstStyle/>
          <a:p>
            <a:pPr algn="ctr"/>
            <a:r>
              <a:rPr lang="en-US" sz="2400" b="1" dirty="0">
                <a:latin typeface="+mn-lt"/>
                <a:sym typeface="Wingdings" panose="05000000000000000000" pitchFamily="2" charset="2"/>
              </a:rPr>
              <a:t>Cathodic sputtering : </a:t>
            </a:r>
            <a:r>
              <a:rPr lang="en-US" sz="2400" dirty="0">
                <a:latin typeface="+mn-lt"/>
                <a:sym typeface="Wingdings" panose="05000000000000000000" pitchFamily="2" charset="2"/>
              </a:rPr>
              <a:t>Inelastic collision between </a:t>
            </a:r>
            <a:r>
              <a:rPr lang="en-US" sz="2400" dirty="0" err="1">
                <a:latin typeface="+mn-lt"/>
                <a:sym typeface="Wingdings" panose="05000000000000000000" pitchFamily="2" charset="2"/>
              </a:rPr>
              <a:t>Ar</a:t>
            </a:r>
            <a:r>
              <a:rPr lang="en-US" sz="2400" baseline="30000" dirty="0">
                <a:latin typeface="+mn-lt"/>
                <a:sym typeface="Wingdings" panose="05000000000000000000" pitchFamily="2" charset="2"/>
              </a:rPr>
              <a:t>+</a:t>
            </a:r>
            <a:r>
              <a:rPr lang="en-US" sz="2400" dirty="0">
                <a:latin typeface="+mn-lt"/>
                <a:sym typeface="Wingdings" panose="05000000000000000000" pitchFamily="2" charset="2"/>
              </a:rPr>
              <a:t> ions and target atoms </a:t>
            </a:r>
          </a:p>
        </p:txBody>
      </p:sp>
      <p:sp>
        <p:nvSpPr>
          <p:cNvPr id="16" name="TextBox 15">
            <a:extLst>
              <a:ext uri="{FF2B5EF4-FFF2-40B4-BE49-F238E27FC236}">
                <a16:creationId xmlns:a16="http://schemas.microsoft.com/office/drawing/2014/main" id="{9A7D2EE3-C2F2-4C9B-B5B2-C64F3E185C79}"/>
              </a:ext>
            </a:extLst>
          </p:cNvPr>
          <p:cNvSpPr txBox="1"/>
          <p:nvPr/>
        </p:nvSpPr>
        <p:spPr>
          <a:xfrm>
            <a:off x="564389" y="2437227"/>
            <a:ext cx="4408923" cy="830997"/>
          </a:xfrm>
          <a:prstGeom prst="rect">
            <a:avLst/>
          </a:prstGeom>
          <a:noFill/>
          <a:ln>
            <a:solidFill>
              <a:schemeClr val="accent2">
                <a:lumMod val="50000"/>
              </a:schemeClr>
            </a:solidFill>
          </a:ln>
        </p:spPr>
        <p:txBody>
          <a:bodyPr wrap="square" rtlCol="0">
            <a:spAutoFit/>
          </a:bodyPr>
          <a:lstStyle/>
          <a:p>
            <a:pPr algn="ctr"/>
            <a:r>
              <a:rPr lang="en-US" sz="2400" dirty="0">
                <a:latin typeface="+mn-lt"/>
              </a:rPr>
              <a:t>High vacuum allows </a:t>
            </a:r>
          </a:p>
          <a:p>
            <a:pPr algn="ctr"/>
            <a:r>
              <a:rPr lang="en-US" sz="2400" dirty="0">
                <a:latin typeface="+mn-lt"/>
              </a:rPr>
              <a:t>sufficient mean free path</a:t>
            </a:r>
            <a:endParaRPr lang="en-US" sz="2400" dirty="0">
              <a:sym typeface="Wingdings" panose="05000000000000000000" pitchFamily="2" charset="2"/>
            </a:endParaRPr>
          </a:p>
        </p:txBody>
      </p:sp>
    </p:spTree>
    <p:extLst>
      <p:ext uri="{BB962C8B-B14F-4D97-AF65-F5344CB8AC3E}">
        <p14:creationId xmlns:p14="http://schemas.microsoft.com/office/powerpoint/2010/main" val="3406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681E-E598-4FD3-A626-98F5A3203A4E}"/>
              </a:ext>
            </a:extLst>
          </p:cNvPr>
          <p:cNvSpPr>
            <a:spLocks noGrp="1"/>
          </p:cNvSpPr>
          <p:nvPr>
            <p:ph type="title"/>
          </p:nvPr>
        </p:nvSpPr>
        <p:spPr/>
        <p:txBody>
          <a:bodyPr/>
          <a:lstStyle/>
          <a:p>
            <a:r>
              <a:rPr lang="en-US" dirty="0"/>
              <a:t>Piezoelectric </a:t>
            </a:r>
          </a:p>
        </p:txBody>
      </p:sp>
      <p:sp>
        <p:nvSpPr>
          <p:cNvPr id="4" name="Date Placeholder 3">
            <a:extLst>
              <a:ext uri="{FF2B5EF4-FFF2-40B4-BE49-F238E27FC236}">
                <a16:creationId xmlns:a16="http://schemas.microsoft.com/office/drawing/2014/main" id="{B02AD97D-0B60-420D-919B-190E9193CB01}"/>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1443061A-A7C8-4DD7-887B-3C921E1E3607}"/>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A2481D6-8C58-4A83-9511-944C80EEE732}"/>
              </a:ext>
            </a:extLst>
          </p:cNvPr>
          <p:cNvSpPr>
            <a:spLocks noGrp="1"/>
          </p:cNvSpPr>
          <p:nvPr>
            <p:ph type="sldNum" sz="quarter" idx="12"/>
          </p:nvPr>
        </p:nvSpPr>
        <p:spPr/>
        <p:txBody>
          <a:bodyPr/>
          <a:lstStyle/>
          <a:p>
            <a:fld id="{ABF20D17-0043-4445-9B8B-9F103D2306E2}" type="slidenum">
              <a:rPr lang="en-IN" smtClean="0"/>
              <a:pPr/>
              <a:t>68</a:t>
            </a:fld>
            <a:endParaRPr lang="en-IN" dirty="0"/>
          </a:p>
        </p:txBody>
      </p:sp>
      <p:sp>
        <p:nvSpPr>
          <p:cNvPr id="7" name="TextBox 6">
            <a:extLst>
              <a:ext uri="{FF2B5EF4-FFF2-40B4-BE49-F238E27FC236}">
                <a16:creationId xmlns:a16="http://schemas.microsoft.com/office/drawing/2014/main" id="{0460954A-F929-4E12-8B43-F0BB8D91C4D5}"/>
              </a:ext>
            </a:extLst>
          </p:cNvPr>
          <p:cNvSpPr txBox="1"/>
          <p:nvPr/>
        </p:nvSpPr>
        <p:spPr>
          <a:xfrm>
            <a:off x="17258" y="961844"/>
            <a:ext cx="6028980" cy="830997"/>
          </a:xfrm>
          <a:prstGeom prst="rect">
            <a:avLst/>
          </a:prstGeom>
          <a:noFill/>
        </p:spPr>
        <p:txBody>
          <a:bodyPr wrap="square" rtlCol="0">
            <a:spAutoFit/>
          </a:bodyPr>
          <a:lstStyle/>
          <a:p>
            <a:pPr algn="ctr"/>
            <a:r>
              <a:rPr lang="en-US" sz="2400" dirty="0">
                <a:latin typeface="+mn-lt"/>
              </a:rPr>
              <a:t>Piezoelectric materials can be polarized by electric field and mechanical stress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C6261C-892A-4A68-8EBD-715C057B3904}"/>
                  </a:ext>
                </a:extLst>
              </p:cNvPr>
              <p:cNvSpPr txBox="1"/>
              <p:nvPr/>
            </p:nvSpPr>
            <p:spPr>
              <a:xfrm>
                <a:off x="68262" y="1850881"/>
                <a:ext cx="5757648" cy="2677656"/>
              </a:xfrm>
              <a:prstGeom prst="rect">
                <a:avLst/>
              </a:prstGeom>
              <a:solidFill>
                <a:schemeClr val="accent1">
                  <a:lumMod val="20000"/>
                  <a:lumOff val="80000"/>
                </a:schemeClr>
              </a:solidFill>
            </p:spPr>
            <p:txBody>
              <a:bodyPr wrap="square" rtlCol="0">
                <a:spAutoFit/>
              </a:bodyPr>
              <a:lstStyle/>
              <a:p>
                <a:pPr algn="ctr"/>
                <a:r>
                  <a:rPr lang="en-US" sz="2400" b="1" dirty="0">
                    <a:latin typeface="+mn-lt"/>
                  </a:rPr>
                  <a:t>Direct piezoelectric effect :</a:t>
                </a:r>
                <a:r>
                  <a:rPr lang="en-US" sz="2400" b="1" dirty="0">
                    <a:latin typeface="+mn-lt"/>
                    <a:sym typeface="Wingdings" panose="05000000000000000000" pitchFamily="2" charset="2"/>
                  </a:rPr>
                  <a:t> </a:t>
                </a:r>
                <a14:m>
                  <m:oMath xmlns:m="http://schemas.openxmlformats.org/officeDocument/2006/math">
                    <m:r>
                      <a:rPr lang="en-US" sz="2400" i="1" dirty="0">
                        <a:latin typeface="Cambria Math" panose="02040503050406030204" pitchFamily="18" charset="0"/>
                        <a:sym typeface="Wingdings" panose="05000000000000000000" pitchFamily="2" charset="2"/>
                      </a:rPr>
                      <m:t>𝐷</m:t>
                    </m:r>
                    <m:r>
                      <a:rPr lang="en-US" sz="2400" i="1" dirty="0">
                        <a:latin typeface="Cambria Math" panose="02040503050406030204" pitchFamily="18" charset="0"/>
                        <a:sym typeface="Wingdings" panose="05000000000000000000" pitchFamily="2" charset="2"/>
                      </a:rPr>
                      <m:t> = </m:t>
                    </m:r>
                    <m:r>
                      <a:rPr lang="en-US" sz="2400" i="1" dirty="0" smtClean="0">
                        <a:latin typeface="Cambria Math" panose="02040503050406030204" pitchFamily="18" charset="0"/>
                        <a:sym typeface="Wingdings" panose="05000000000000000000" pitchFamily="2" charset="2"/>
                      </a:rPr>
                      <m:t>𝑑</m:t>
                    </m:r>
                    <m:r>
                      <a:rPr lang="en-US" sz="2400" i="1" baseline="-25000" dirty="0" smtClean="0">
                        <a:latin typeface="Cambria Math" panose="02040503050406030204" pitchFamily="18" charset="0"/>
                        <a:sym typeface="Wingdings" panose="05000000000000000000" pitchFamily="2" charset="2"/>
                      </a:rPr>
                      <m:t>𝐷</m:t>
                    </m:r>
                    <m:r>
                      <a:rPr lang="en-US" sz="2400" i="1" dirty="0" smtClean="0">
                        <a:latin typeface="Cambria Math" panose="02040503050406030204" pitchFamily="18" charset="0"/>
                        <a:sym typeface="Wingdings" panose="05000000000000000000" pitchFamily="2" charset="2"/>
                      </a:rPr>
                      <m:t>∗</m:t>
                    </m:r>
                    <m:r>
                      <a:rPr lang="en-US" sz="2400" i="1" dirty="0" smtClean="0">
                        <a:latin typeface="Cambria Math" panose="02040503050406030204" pitchFamily="18" charset="0"/>
                        <a:ea typeface="Cambria Math" panose="02040503050406030204" pitchFamily="18" charset="0"/>
                        <a:sym typeface="Wingdings" panose="05000000000000000000" pitchFamily="2" charset="2"/>
                      </a:rPr>
                      <m:t>𝜎</m:t>
                    </m:r>
                  </m:oMath>
                </a14:m>
                <a:endParaRPr lang="en-US" sz="2400" b="0" dirty="0">
                  <a:sym typeface="Wingdings" panose="05000000000000000000" pitchFamily="2" charset="2"/>
                </a:endParaRPr>
              </a:p>
              <a:p>
                <a:pPr algn="ctr"/>
                <a:r>
                  <a:rPr lang="en-US" sz="2400" b="1" dirty="0">
                    <a:latin typeface="+mn-lt"/>
                  </a:rPr>
                  <a:t>Converse piezoelectric effect :</a:t>
                </a:r>
                <a:r>
                  <a:rPr lang="en-US" sz="2400" b="1" i="1" dirty="0">
                    <a:latin typeface="Cambria Math" panose="02040503050406030204" pitchFamily="18" charset="0"/>
                  </a:rPr>
                  <a:t> </a:t>
                </a:r>
                <a14:m>
                  <m:oMath xmlns:m="http://schemas.openxmlformats.org/officeDocument/2006/math">
                    <m:r>
                      <a:rPr lang="en-US" sz="2400" i="1" dirty="0">
                        <a:latin typeface="Cambria Math" panose="02040503050406030204" pitchFamily="18" charset="0"/>
                        <a:ea typeface="Cambria Math" panose="02040503050406030204" pitchFamily="18" charset="0"/>
                        <a:sym typeface="Wingdings" panose="05000000000000000000" pitchFamily="2" charset="2"/>
                      </a:rPr>
                      <m:t>𝜀</m:t>
                    </m:r>
                    <m:r>
                      <a:rPr lang="en-US" sz="2400" i="1" dirty="0">
                        <a:latin typeface="Cambria Math" panose="02040503050406030204" pitchFamily="18" charset="0"/>
                        <a:ea typeface="Cambria Math" panose="02040503050406030204" pitchFamily="18" charset="0"/>
                      </a:rPr>
                      <m:t> </m:t>
                    </m:r>
                    <m:r>
                      <a:rPr lang="en-US" sz="2400" i="1" dirty="0" smtClean="0">
                        <a:latin typeface="Cambria Math" panose="02040503050406030204" pitchFamily="18" charset="0"/>
                      </a:rPr>
                      <m:t>= </m:t>
                    </m:r>
                    <m:r>
                      <a:rPr lang="en-US" sz="2400" i="1" dirty="0" smtClean="0">
                        <a:latin typeface="Cambria Math" panose="02040503050406030204" pitchFamily="18" charset="0"/>
                      </a:rPr>
                      <m:t>𝑑𝐶</m:t>
                    </m:r>
                    <m:r>
                      <a:rPr lang="en-US" sz="2400" i="1" dirty="0" smtClean="0">
                        <a:latin typeface="Cambria Math" panose="02040503050406030204" pitchFamily="18" charset="0"/>
                      </a:rPr>
                      <m:t> ∗ </m:t>
                    </m:r>
                    <m:r>
                      <a:rPr lang="en-US" sz="2400" i="1" dirty="0" smtClean="0">
                        <a:latin typeface="Cambria Math" panose="02040503050406030204" pitchFamily="18" charset="0"/>
                      </a:rPr>
                      <m:t>𝐸</m:t>
                    </m:r>
                  </m:oMath>
                </a14:m>
                <a:endParaRPr lang="en-US"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sym typeface="Wingdings" panose="05000000000000000000" pitchFamily="2" charset="2"/>
                        </a:rPr>
                        <m:t>𝐷</m:t>
                      </m:r>
                      <m:r>
                        <a:rPr lang="en-US" sz="2400" b="0" i="1" dirty="0" smtClean="0">
                          <a:latin typeface="Cambria Math" panose="02040503050406030204" pitchFamily="18" charset="0"/>
                          <a:sym typeface="Wingdings" panose="05000000000000000000" pitchFamily="2" charset="2"/>
                        </a:rPr>
                        <m:t>=</m:t>
                      </m:r>
                      <m:r>
                        <a:rPr lang="en-US" sz="2400" i="1" dirty="0" smtClean="0">
                          <a:latin typeface="Cambria Math" panose="02040503050406030204" pitchFamily="18" charset="0"/>
                          <a:sym typeface="Wingdings" panose="05000000000000000000" pitchFamily="2" charset="2"/>
                        </a:rPr>
                        <m:t>𝐶h𝑎𝑟𝑔𝑒</m:t>
                      </m:r>
                      <m:r>
                        <a:rPr lang="en-US" sz="2400" i="1" dirty="0" smtClean="0">
                          <a:latin typeface="Cambria Math" panose="02040503050406030204" pitchFamily="18" charset="0"/>
                          <a:sym typeface="Wingdings" panose="05000000000000000000" pitchFamily="2" charset="2"/>
                        </a:rPr>
                        <m:t> </m:t>
                      </m:r>
                      <m:r>
                        <a:rPr lang="en-US" sz="2400" i="1" dirty="0" smtClean="0">
                          <a:latin typeface="Cambria Math" panose="02040503050406030204" pitchFamily="18" charset="0"/>
                          <a:sym typeface="Wingdings" panose="05000000000000000000" pitchFamily="2" charset="2"/>
                        </a:rPr>
                        <m:t>𝑑𝑒𝑛𝑠𝑖𝑡𝑦</m:t>
                      </m:r>
                    </m:oMath>
                  </m:oMathPara>
                </a14:m>
                <a:endParaRPr lang="en-US" sz="2400" dirty="0">
                  <a:latin typeface="+mn-lt"/>
                  <a:sym typeface="Wingdings" panose="05000000000000000000" pitchFamily="2" charset="2"/>
                </a:endParaRPr>
              </a:p>
              <a:p>
                <a:pPr algn="ct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sym typeface="Wingdings" panose="05000000000000000000" pitchFamily="2" charset="2"/>
                        </a:rPr>
                        <m:t>𝜎</m:t>
                      </m:r>
                      <m:r>
                        <a:rPr lang="en-US" sz="2400" i="1" dirty="0">
                          <a:latin typeface="Cambria Math" panose="02040503050406030204" pitchFamily="18" charset="0"/>
                          <a:ea typeface="Cambria Math" panose="02040503050406030204" pitchFamily="18" charset="0"/>
                          <a:sym typeface="Wingdings" panose="05000000000000000000" pitchFamily="2" charset="2"/>
                        </a:rPr>
                        <m:t> =</m:t>
                      </m:r>
                      <m:r>
                        <a:rPr lang="en-US" sz="2400" i="1" dirty="0" smtClean="0">
                          <a:latin typeface="Cambria Math" panose="02040503050406030204" pitchFamily="18" charset="0"/>
                          <a:sym typeface="Wingdings" panose="05000000000000000000" pitchFamily="2" charset="2"/>
                        </a:rPr>
                        <m:t>𝐴𝑝𝑝𝑙𝑖𝑒𝑑</m:t>
                      </m:r>
                      <m:r>
                        <a:rPr lang="en-US" sz="2400" i="1" dirty="0" smtClean="0">
                          <a:latin typeface="Cambria Math" panose="02040503050406030204" pitchFamily="18" charset="0"/>
                          <a:sym typeface="Wingdings" panose="05000000000000000000" pitchFamily="2" charset="2"/>
                        </a:rPr>
                        <m:t> </m:t>
                      </m:r>
                      <m:r>
                        <a:rPr lang="en-US" sz="2400" i="1" dirty="0" smtClean="0">
                          <a:latin typeface="Cambria Math" panose="02040503050406030204" pitchFamily="18" charset="0"/>
                          <a:sym typeface="Wingdings" panose="05000000000000000000" pitchFamily="2" charset="2"/>
                        </a:rPr>
                        <m:t>𝑠𝑡𝑟𝑒𝑠𝑠</m:t>
                      </m:r>
                    </m:oMath>
                  </m:oMathPara>
                </a14:m>
                <a:endParaRPr lang="en-US" sz="2400" dirty="0">
                  <a:latin typeface="+mn-lt"/>
                  <a:sym typeface="Wingdings" panose="05000000000000000000" pitchFamily="2" charset="2"/>
                </a:endParaRPr>
              </a:p>
              <a:p>
                <a:pPr algn="ct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sym typeface="Wingdings" panose="05000000000000000000" pitchFamily="2" charset="2"/>
                        </a:rPr>
                        <m:t>𝜀</m:t>
                      </m:r>
                      <m:r>
                        <a:rPr lang="en-US" sz="2400" i="1" dirty="0">
                          <a:latin typeface="Cambria Math" panose="02040503050406030204" pitchFamily="18" charset="0"/>
                          <a:ea typeface="Cambria Math" panose="02040503050406030204" pitchFamily="18" charset="0"/>
                          <a:sym typeface="Wingdings" panose="05000000000000000000" pitchFamily="2" charset="2"/>
                        </a:rPr>
                        <m:t> =</m:t>
                      </m:r>
                      <m:r>
                        <a:rPr lang="en-US" sz="2400" i="1" dirty="0" smtClean="0">
                          <a:latin typeface="Cambria Math" panose="02040503050406030204" pitchFamily="18" charset="0"/>
                        </a:rPr>
                        <m:t>𝑆𝑡𝑟𝑎𝑖𝑛</m:t>
                      </m:r>
                    </m:oMath>
                  </m:oMathPara>
                </a14:m>
                <a:endParaRPr lang="en-US" sz="2400" dirty="0">
                  <a:latin typeface="+mn-lt"/>
                  <a:sym typeface="Wingdings" panose="05000000000000000000" pitchFamily="2" charset="2"/>
                </a:endParaRPr>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𝐸</m:t>
                      </m:r>
                      <m:r>
                        <a:rPr lang="en-US" sz="2400" b="0" i="1" dirty="0" smtClean="0">
                          <a:latin typeface="Cambria Math" panose="02040503050406030204" pitchFamily="18" charset="0"/>
                        </a:rPr>
                        <m:t>=</m:t>
                      </m:r>
                      <m:r>
                        <a:rPr lang="en-US" sz="2400" i="1" dirty="0" smtClean="0">
                          <a:latin typeface="Cambria Math" panose="02040503050406030204" pitchFamily="18" charset="0"/>
                        </a:rPr>
                        <m:t>𝐴𝑝𝑝𝑙𝑖𝑒𝑑</m:t>
                      </m:r>
                      <m:r>
                        <a:rPr lang="en-US" sz="2400" i="1" dirty="0" smtClean="0">
                          <a:latin typeface="Cambria Math" panose="02040503050406030204" pitchFamily="18" charset="0"/>
                        </a:rPr>
                        <m:t> </m:t>
                      </m:r>
                      <m:r>
                        <a:rPr lang="en-US" sz="2400" i="1" dirty="0" smtClean="0">
                          <a:latin typeface="Cambria Math" panose="02040503050406030204" pitchFamily="18" charset="0"/>
                        </a:rPr>
                        <m:t>𝑒𝑙𝑒𝑐𝑡𝑟𝑖𝑐</m:t>
                      </m:r>
                      <m:r>
                        <a:rPr lang="en-US" sz="2400" i="1" dirty="0" smtClean="0">
                          <a:latin typeface="Cambria Math" panose="02040503050406030204" pitchFamily="18" charset="0"/>
                        </a:rPr>
                        <m:t> </m:t>
                      </m:r>
                      <m:r>
                        <a:rPr lang="en-US" sz="2400" i="1" dirty="0" smtClean="0">
                          <a:latin typeface="Cambria Math" panose="02040503050406030204" pitchFamily="18" charset="0"/>
                        </a:rPr>
                        <m:t>𝑓𝑖𝑒𝑙𝑑</m:t>
                      </m:r>
                    </m:oMath>
                  </m:oMathPara>
                </a14:m>
                <a:endParaRPr lang="en-IN" sz="2400" dirty="0">
                  <a:latin typeface="+mn-lt"/>
                </a:endParaRPr>
              </a:p>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sym typeface="Wingdings" panose="05000000000000000000" pitchFamily="2" charset="2"/>
                        </a:rPr>
                        <m:t>= </m:t>
                      </m:r>
                      <m:r>
                        <a:rPr lang="en-US" sz="2400" i="1" dirty="0" smtClean="0">
                          <a:latin typeface="Cambria Math" panose="02040503050406030204" pitchFamily="18" charset="0"/>
                          <a:sym typeface="Wingdings" panose="05000000000000000000" pitchFamily="2" charset="2"/>
                        </a:rPr>
                        <m:t>𝐶𝑜𝑒𝑓𝑓𝑖𝑐𝑖𝑒𝑛𝑡</m:t>
                      </m:r>
                    </m:oMath>
                  </m:oMathPara>
                </a14:m>
                <a:endParaRPr lang="en-US" sz="2400" dirty="0">
                  <a:latin typeface="+mn-lt"/>
                  <a:sym typeface="Wingdings" panose="05000000000000000000" pitchFamily="2" charset="2"/>
                </a:endParaRPr>
              </a:p>
            </p:txBody>
          </p:sp>
        </mc:Choice>
        <mc:Fallback xmlns="">
          <p:sp>
            <p:nvSpPr>
              <p:cNvPr id="8" name="TextBox 7">
                <a:extLst>
                  <a:ext uri="{FF2B5EF4-FFF2-40B4-BE49-F238E27FC236}">
                    <a16:creationId xmlns:a16="http://schemas.microsoft.com/office/drawing/2014/main" id="{08C6261C-892A-4A68-8EBD-715C057B3904}"/>
                  </a:ext>
                </a:extLst>
              </p:cNvPr>
              <p:cNvSpPr txBox="1">
                <a:spLocks noRot="1" noChangeAspect="1" noMove="1" noResize="1" noEditPoints="1" noAdjustHandles="1" noChangeArrowheads="1" noChangeShapeType="1" noTextEdit="1"/>
              </p:cNvSpPr>
              <p:nvPr/>
            </p:nvSpPr>
            <p:spPr>
              <a:xfrm>
                <a:off x="68262" y="1850881"/>
                <a:ext cx="5757648" cy="2677656"/>
              </a:xfrm>
              <a:prstGeom prst="rect">
                <a:avLst/>
              </a:prstGeom>
              <a:blipFill>
                <a:blip r:embed="rId3"/>
                <a:stretch>
                  <a:fillRect l="-1270" t="-1822" b="-2278"/>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7DCA72CD-6BC6-49CD-BBA9-3E83B157EF00}"/>
              </a:ext>
            </a:extLst>
          </p:cNvPr>
          <p:cNvPicPr>
            <a:picLocks noChangeAspect="1"/>
          </p:cNvPicPr>
          <p:nvPr/>
        </p:nvPicPr>
        <p:blipFill rotWithShape="1">
          <a:blip r:embed="rId4"/>
          <a:srcRect l="7848" t="23218" r="7721"/>
          <a:stretch/>
        </p:blipFill>
        <p:spPr>
          <a:xfrm>
            <a:off x="6085575" y="2821590"/>
            <a:ext cx="2708476" cy="1414901"/>
          </a:xfrm>
          <a:prstGeom prst="rect">
            <a:avLst/>
          </a:prstGeom>
        </p:spPr>
      </p:pic>
      <p:pic>
        <p:nvPicPr>
          <p:cNvPr id="16" name="Picture 15">
            <a:extLst>
              <a:ext uri="{FF2B5EF4-FFF2-40B4-BE49-F238E27FC236}">
                <a16:creationId xmlns:a16="http://schemas.microsoft.com/office/drawing/2014/main" id="{70FCEDB4-1DAF-48C5-BA4F-D802EE81D5EE}"/>
              </a:ext>
            </a:extLst>
          </p:cNvPr>
          <p:cNvPicPr>
            <a:picLocks noChangeAspect="1"/>
          </p:cNvPicPr>
          <p:nvPr/>
        </p:nvPicPr>
        <p:blipFill>
          <a:blip r:embed="rId5"/>
          <a:stretch>
            <a:fillRect/>
          </a:stretch>
        </p:blipFill>
        <p:spPr>
          <a:xfrm>
            <a:off x="6085576" y="889663"/>
            <a:ext cx="2708477" cy="1361574"/>
          </a:xfrm>
          <a:prstGeom prst="rect">
            <a:avLst/>
          </a:prstGeom>
        </p:spPr>
      </p:pic>
      <p:sp>
        <p:nvSpPr>
          <p:cNvPr id="17" name="TextBox 16">
            <a:extLst>
              <a:ext uri="{FF2B5EF4-FFF2-40B4-BE49-F238E27FC236}">
                <a16:creationId xmlns:a16="http://schemas.microsoft.com/office/drawing/2014/main" id="{35865329-136E-4DAD-A78F-6E24F2E07B2F}"/>
              </a:ext>
            </a:extLst>
          </p:cNvPr>
          <p:cNvSpPr txBox="1"/>
          <p:nvPr/>
        </p:nvSpPr>
        <p:spPr>
          <a:xfrm>
            <a:off x="6085575" y="2238954"/>
            <a:ext cx="2529840" cy="461665"/>
          </a:xfrm>
          <a:prstGeom prst="rect">
            <a:avLst/>
          </a:prstGeom>
          <a:noFill/>
        </p:spPr>
        <p:txBody>
          <a:bodyPr wrap="square" rtlCol="0">
            <a:spAutoFit/>
          </a:bodyPr>
          <a:lstStyle/>
          <a:p>
            <a:pPr algn="ctr"/>
            <a:r>
              <a:rPr lang="en-IN" sz="2400" dirty="0">
                <a:latin typeface="+mn-lt"/>
              </a:rPr>
              <a:t>Polarized by stress</a:t>
            </a:r>
            <a:endParaRPr lang="en-US" sz="2400" dirty="0">
              <a:latin typeface="+mn-lt"/>
            </a:endParaRPr>
          </a:p>
        </p:txBody>
      </p:sp>
      <p:sp>
        <p:nvSpPr>
          <p:cNvPr id="18" name="TextBox 17">
            <a:extLst>
              <a:ext uri="{FF2B5EF4-FFF2-40B4-BE49-F238E27FC236}">
                <a16:creationId xmlns:a16="http://schemas.microsoft.com/office/drawing/2014/main" id="{6890A459-0217-4C05-805B-3CC85127517E}"/>
              </a:ext>
            </a:extLst>
          </p:cNvPr>
          <p:cNvSpPr txBox="1"/>
          <p:nvPr/>
        </p:nvSpPr>
        <p:spPr>
          <a:xfrm>
            <a:off x="5904304" y="4098332"/>
            <a:ext cx="3342331" cy="461665"/>
          </a:xfrm>
          <a:prstGeom prst="rect">
            <a:avLst/>
          </a:prstGeom>
          <a:noFill/>
        </p:spPr>
        <p:txBody>
          <a:bodyPr wrap="square" rtlCol="0">
            <a:spAutoFit/>
          </a:bodyPr>
          <a:lstStyle/>
          <a:p>
            <a:pPr algn="ctr"/>
            <a:r>
              <a:rPr lang="en-IN" sz="2400" dirty="0">
                <a:latin typeface="+mn-lt"/>
              </a:rPr>
              <a:t>Polarized by electric field </a:t>
            </a:r>
            <a:endParaRPr lang="en-US" sz="2400" dirty="0">
              <a:latin typeface="+mn-lt"/>
            </a:endParaRPr>
          </a:p>
        </p:txBody>
      </p:sp>
      <p:pic>
        <p:nvPicPr>
          <p:cNvPr id="20" name="Picture 19">
            <a:extLst>
              <a:ext uri="{FF2B5EF4-FFF2-40B4-BE49-F238E27FC236}">
                <a16:creationId xmlns:a16="http://schemas.microsoft.com/office/drawing/2014/main" id="{7D27C286-3283-4686-80A0-22A7031DD504}"/>
              </a:ext>
            </a:extLst>
          </p:cNvPr>
          <p:cNvPicPr>
            <a:picLocks noChangeAspect="1"/>
          </p:cNvPicPr>
          <p:nvPr/>
        </p:nvPicPr>
        <p:blipFill rotWithShape="1">
          <a:blip r:embed="rId6"/>
          <a:srcRect l="7500"/>
          <a:stretch/>
        </p:blipFill>
        <p:spPr>
          <a:xfrm>
            <a:off x="2207934" y="4586577"/>
            <a:ext cx="1990648" cy="2082812"/>
          </a:xfrm>
          <a:prstGeom prst="rect">
            <a:avLst/>
          </a:prstGeom>
        </p:spPr>
      </p:pic>
      <p:pic>
        <p:nvPicPr>
          <p:cNvPr id="22" name="Picture 21">
            <a:extLst>
              <a:ext uri="{FF2B5EF4-FFF2-40B4-BE49-F238E27FC236}">
                <a16:creationId xmlns:a16="http://schemas.microsoft.com/office/drawing/2014/main" id="{DFCD4E44-C7DE-4FFF-B3AC-B24C32BFE0ED}"/>
              </a:ext>
            </a:extLst>
          </p:cNvPr>
          <p:cNvPicPr>
            <a:picLocks noChangeAspect="1"/>
          </p:cNvPicPr>
          <p:nvPr/>
        </p:nvPicPr>
        <p:blipFill>
          <a:blip r:embed="rId7"/>
          <a:stretch>
            <a:fillRect/>
          </a:stretch>
        </p:blipFill>
        <p:spPr>
          <a:xfrm>
            <a:off x="4198582" y="4895710"/>
            <a:ext cx="3038475" cy="1266825"/>
          </a:xfrm>
          <a:prstGeom prst="rect">
            <a:avLst/>
          </a:prstGeom>
        </p:spPr>
      </p:pic>
      <p:sp>
        <p:nvSpPr>
          <p:cNvPr id="24" name="TextBox 23">
            <a:extLst>
              <a:ext uri="{FF2B5EF4-FFF2-40B4-BE49-F238E27FC236}">
                <a16:creationId xmlns:a16="http://schemas.microsoft.com/office/drawing/2014/main" id="{C0DFD1AA-8529-461F-8E60-B61D691483D5}"/>
              </a:ext>
            </a:extLst>
          </p:cNvPr>
          <p:cNvSpPr txBox="1"/>
          <p:nvPr/>
        </p:nvSpPr>
        <p:spPr>
          <a:xfrm>
            <a:off x="7237057" y="5004369"/>
            <a:ext cx="1791477" cy="1200329"/>
          </a:xfrm>
          <a:prstGeom prst="rect">
            <a:avLst/>
          </a:prstGeom>
          <a:solidFill>
            <a:schemeClr val="accent2">
              <a:lumMod val="20000"/>
              <a:lumOff val="80000"/>
            </a:schemeClr>
          </a:solidFill>
        </p:spPr>
        <p:txBody>
          <a:bodyPr wrap="square" rtlCol="0">
            <a:spAutoFit/>
          </a:bodyPr>
          <a:lstStyle/>
          <a:p>
            <a:pPr algn="ctr"/>
            <a:r>
              <a:rPr lang="en-IN" sz="2400" dirty="0">
                <a:latin typeface="+mn-lt"/>
              </a:rPr>
              <a:t>Converse piezoelectric effect</a:t>
            </a:r>
            <a:endParaRPr lang="en-US" sz="2400" dirty="0">
              <a:latin typeface="+mn-lt"/>
            </a:endParaRPr>
          </a:p>
        </p:txBody>
      </p:sp>
      <p:sp>
        <p:nvSpPr>
          <p:cNvPr id="25" name="TextBox 24">
            <a:extLst>
              <a:ext uri="{FF2B5EF4-FFF2-40B4-BE49-F238E27FC236}">
                <a16:creationId xmlns:a16="http://schemas.microsoft.com/office/drawing/2014/main" id="{02E6B6FC-D62E-4588-ACB8-A07D9042CF97}"/>
              </a:ext>
            </a:extLst>
          </p:cNvPr>
          <p:cNvSpPr txBox="1"/>
          <p:nvPr/>
        </p:nvSpPr>
        <p:spPr>
          <a:xfrm>
            <a:off x="283180" y="4840212"/>
            <a:ext cx="1791477" cy="1200329"/>
          </a:xfrm>
          <a:prstGeom prst="rect">
            <a:avLst/>
          </a:prstGeom>
          <a:solidFill>
            <a:schemeClr val="accent2">
              <a:lumMod val="20000"/>
              <a:lumOff val="80000"/>
            </a:schemeClr>
          </a:solidFill>
        </p:spPr>
        <p:txBody>
          <a:bodyPr wrap="square" rtlCol="0">
            <a:spAutoFit/>
          </a:bodyPr>
          <a:lstStyle/>
          <a:p>
            <a:pPr algn="ctr"/>
            <a:r>
              <a:rPr lang="en-IN" sz="2400" dirty="0">
                <a:latin typeface="+mn-lt"/>
              </a:rPr>
              <a:t>Hysteresis of piezoelectric material</a:t>
            </a:r>
            <a:endParaRPr lang="en-US" sz="2400" dirty="0">
              <a:latin typeface="+mn-lt"/>
            </a:endParaRPr>
          </a:p>
        </p:txBody>
      </p:sp>
      <p:sp>
        <p:nvSpPr>
          <p:cNvPr id="3" name="TextBox 2">
            <a:extLst>
              <a:ext uri="{FF2B5EF4-FFF2-40B4-BE49-F238E27FC236}">
                <a16:creationId xmlns:a16="http://schemas.microsoft.com/office/drawing/2014/main" id="{34AEFC05-536C-405B-9706-642537A8C77C}"/>
              </a:ext>
            </a:extLst>
          </p:cNvPr>
          <p:cNvSpPr txBox="1"/>
          <p:nvPr/>
        </p:nvSpPr>
        <p:spPr>
          <a:xfrm>
            <a:off x="9246635" y="908730"/>
            <a:ext cx="2267339" cy="1323439"/>
          </a:xfrm>
          <a:prstGeom prst="rect">
            <a:avLst/>
          </a:prstGeom>
          <a:noFill/>
        </p:spPr>
        <p:txBody>
          <a:bodyPr wrap="square" rtlCol="0">
            <a:spAutoFit/>
          </a:bodyPr>
          <a:lstStyle/>
          <a:p>
            <a:r>
              <a:rPr lang="en-US" dirty="0"/>
              <a:t>Change the figures</a:t>
            </a:r>
          </a:p>
          <a:p>
            <a:r>
              <a:rPr lang="en-US" dirty="0"/>
              <a:t>Add matrix terms</a:t>
            </a:r>
          </a:p>
          <a:p>
            <a:r>
              <a:rPr lang="en-US" dirty="0"/>
              <a:t>Put in introduction chapter</a:t>
            </a:r>
          </a:p>
          <a:p>
            <a:endParaRPr lang="en-US" dirty="0"/>
          </a:p>
        </p:txBody>
      </p:sp>
    </p:spTree>
    <p:extLst>
      <p:ext uri="{BB962C8B-B14F-4D97-AF65-F5344CB8AC3E}">
        <p14:creationId xmlns:p14="http://schemas.microsoft.com/office/powerpoint/2010/main" val="3709971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7A702-2DDE-4257-86F5-F33FFBD757AE}"/>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220A764D-28D5-4127-9796-EFCA979D0252}"/>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2CF17379-85EA-408D-B13A-098069CF69B8}"/>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DCB86EF4-430A-44CE-AE54-D07614480127}"/>
              </a:ext>
            </a:extLst>
          </p:cNvPr>
          <p:cNvSpPr>
            <a:spLocks noGrp="1"/>
          </p:cNvSpPr>
          <p:nvPr>
            <p:ph type="sldNum" sz="quarter" idx="12"/>
          </p:nvPr>
        </p:nvSpPr>
        <p:spPr/>
        <p:txBody>
          <a:bodyPr/>
          <a:lstStyle/>
          <a:p>
            <a:fld id="{ABF20D17-0043-4445-9B8B-9F103D2306E2}" type="slidenum">
              <a:rPr lang="en-IN" smtClean="0"/>
              <a:pPr/>
              <a:t>69</a:t>
            </a:fld>
            <a:endParaRPr lang="en-IN" dirty="0"/>
          </a:p>
        </p:txBody>
      </p:sp>
      <p:pic>
        <p:nvPicPr>
          <p:cNvPr id="7" name="Content Placeholder 7">
            <a:extLst>
              <a:ext uri="{FF2B5EF4-FFF2-40B4-BE49-F238E27FC236}">
                <a16:creationId xmlns:a16="http://schemas.microsoft.com/office/drawing/2014/main" id="{C9402D14-4BB6-44F4-B145-DEFE8B86631B}"/>
              </a:ext>
            </a:extLst>
          </p:cNvPr>
          <p:cNvPicPr>
            <a:picLocks noGrp="1" noChangeAspect="1"/>
          </p:cNvPicPr>
          <p:nvPr>
            <p:ph idx="1"/>
          </p:nvPr>
        </p:nvPicPr>
        <p:blipFill>
          <a:blip r:embed="rId2"/>
          <a:stretch>
            <a:fillRect/>
          </a:stretch>
        </p:blipFill>
        <p:spPr>
          <a:xfrm>
            <a:off x="5430415" y="1139841"/>
            <a:ext cx="3565653" cy="3906193"/>
          </a:xfrm>
        </p:spPr>
      </p:pic>
      <p:pic>
        <p:nvPicPr>
          <p:cNvPr id="9" name="Picture 8">
            <a:extLst>
              <a:ext uri="{FF2B5EF4-FFF2-40B4-BE49-F238E27FC236}">
                <a16:creationId xmlns:a16="http://schemas.microsoft.com/office/drawing/2014/main" id="{0660E51D-9772-48BD-A642-D5631D3DF361}"/>
              </a:ext>
            </a:extLst>
          </p:cNvPr>
          <p:cNvPicPr>
            <a:picLocks noChangeAspect="1"/>
          </p:cNvPicPr>
          <p:nvPr/>
        </p:nvPicPr>
        <p:blipFill rotWithShape="1">
          <a:blip r:embed="rId3"/>
          <a:srcRect r="30318"/>
          <a:stretch/>
        </p:blipFill>
        <p:spPr>
          <a:xfrm rot="5400000">
            <a:off x="6713738" y="3325289"/>
            <a:ext cx="1822409" cy="1961490"/>
          </a:xfrm>
          <a:prstGeom prst="rect">
            <a:avLst/>
          </a:prstGeom>
        </p:spPr>
      </p:pic>
      <p:pic>
        <p:nvPicPr>
          <p:cNvPr id="10" name="Picture 9">
            <a:extLst>
              <a:ext uri="{FF2B5EF4-FFF2-40B4-BE49-F238E27FC236}">
                <a16:creationId xmlns:a16="http://schemas.microsoft.com/office/drawing/2014/main" id="{07EF5DB1-0E9A-43F7-BCEF-96BF878249F4}"/>
              </a:ext>
            </a:extLst>
          </p:cNvPr>
          <p:cNvPicPr>
            <a:picLocks noChangeAspect="1"/>
          </p:cNvPicPr>
          <p:nvPr/>
        </p:nvPicPr>
        <p:blipFill rotWithShape="1">
          <a:blip r:embed="rId4"/>
          <a:srcRect t="6817" r="22865" b="29401"/>
          <a:stretch/>
        </p:blipFill>
        <p:spPr>
          <a:xfrm>
            <a:off x="3028950" y="1065775"/>
            <a:ext cx="1677911" cy="1849927"/>
          </a:xfrm>
          <a:prstGeom prst="rect">
            <a:avLst/>
          </a:prstGeom>
        </p:spPr>
      </p:pic>
      <p:pic>
        <p:nvPicPr>
          <p:cNvPr id="11" name="Picture 10">
            <a:extLst>
              <a:ext uri="{FF2B5EF4-FFF2-40B4-BE49-F238E27FC236}">
                <a16:creationId xmlns:a16="http://schemas.microsoft.com/office/drawing/2014/main" id="{34FC5962-2364-4269-88C1-C7DBC0959D8A}"/>
              </a:ext>
            </a:extLst>
          </p:cNvPr>
          <p:cNvPicPr>
            <a:picLocks noChangeAspect="1"/>
          </p:cNvPicPr>
          <p:nvPr/>
        </p:nvPicPr>
        <p:blipFill rotWithShape="1">
          <a:blip r:embed="rId5"/>
          <a:srcRect t="11698"/>
          <a:stretch/>
        </p:blipFill>
        <p:spPr>
          <a:xfrm>
            <a:off x="109809" y="1065775"/>
            <a:ext cx="2843727" cy="1883301"/>
          </a:xfrm>
          <a:prstGeom prst="rect">
            <a:avLst/>
          </a:prstGeom>
        </p:spPr>
      </p:pic>
    </p:spTree>
    <p:extLst>
      <p:ext uri="{BB962C8B-B14F-4D97-AF65-F5344CB8AC3E}">
        <p14:creationId xmlns:p14="http://schemas.microsoft.com/office/powerpoint/2010/main" val="662128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1DC6-6F9E-43BB-8F00-340E345B22EA}"/>
              </a:ext>
            </a:extLst>
          </p:cNvPr>
          <p:cNvSpPr>
            <a:spLocks noGrp="1"/>
          </p:cNvSpPr>
          <p:nvPr>
            <p:ph type="title"/>
          </p:nvPr>
        </p:nvSpPr>
        <p:spPr/>
        <p:txBody>
          <a:bodyPr/>
          <a:lstStyle/>
          <a:p>
            <a:r>
              <a:rPr lang="en-US" dirty="0"/>
              <a:t>Working principle of SQUID</a:t>
            </a:r>
          </a:p>
        </p:txBody>
      </p:sp>
      <p:sp>
        <p:nvSpPr>
          <p:cNvPr id="4" name="Date Placeholder 3">
            <a:extLst>
              <a:ext uri="{FF2B5EF4-FFF2-40B4-BE49-F238E27FC236}">
                <a16:creationId xmlns:a16="http://schemas.microsoft.com/office/drawing/2014/main" id="{6A5658A7-EEB4-4CC5-8691-775E874A06C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E9502331-D98A-4DB5-B792-AA3166CA260C}"/>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9BD971D8-B870-414E-9274-8FCA9DB0E0A3}"/>
              </a:ext>
            </a:extLst>
          </p:cNvPr>
          <p:cNvSpPr>
            <a:spLocks noGrp="1"/>
          </p:cNvSpPr>
          <p:nvPr>
            <p:ph type="sldNum" sz="quarter" idx="12"/>
          </p:nvPr>
        </p:nvSpPr>
        <p:spPr/>
        <p:txBody>
          <a:bodyPr/>
          <a:lstStyle/>
          <a:p>
            <a:fld id="{ABF20D17-0043-4445-9B8B-9F103D2306E2}" type="slidenum">
              <a:rPr lang="en-IN" smtClean="0"/>
              <a:pPr/>
              <a:t>7</a:t>
            </a:fld>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4DB48F-5FC0-43E7-86F1-211C8E766BD8}"/>
                  </a:ext>
                </a:extLst>
              </p:cNvPr>
              <p:cNvSpPr txBox="1"/>
              <p:nvPr/>
            </p:nvSpPr>
            <p:spPr>
              <a:xfrm>
                <a:off x="17257" y="966988"/>
                <a:ext cx="5589037"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mn-lt"/>
                  </a:rPr>
                  <a:t>Negligible resistance at less than critical temperature</a:t>
                </a:r>
              </a:p>
              <a:p>
                <a:pPr marL="285750" indent="-285750">
                  <a:buFont typeface="Arial" panose="020B0604020202020204" pitchFamily="34" charset="0"/>
                  <a:buChar char="•"/>
                </a:pPr>
                <a:r>
                  <a:rPr lang="en-US" sz="2400" dirty="0">
                    <a:latin typeface="+mn-lt"/>
                  </a:rPr>
                  <a:t>Perfect </a:t>
                </a:r>
                <a:r>
                  <a:rPr lang="en-US" sz="2400" dirty="0" err="1">
                    <a:latin typeface="+mn-lt"/>
                  </a:rPr>
                  <a:t>dia</a:t>
                </a:r>
                <a:r>
                  <a:rPr lang="en-US" sz="2400" dirty="0">
                    <a:latin typeface="+mn-lt"/>
                  </a:rPr>
                  <a:t> magnetic </a:t>
                </a:r>
                <a14:m>
                  <m:oMath xmlns:m="http://schemas.openxmlformats.org/officeDocument/2006/math">
                    <m:r>
                      <a:rPr lang="en-US" sz="2400" i="1" smtClean="0">
                        <a:latin typeface="Cambria Math" panose="02040503050406030204" pitchFamily="18" charset="0"/>
                        <a:ea typeface="Cambria Math" panose="02040503050406030204" pitchFamily="18" charset="0"/>
                      </a:rPr>
                      <m:t>𝜒</m:t>
                    </m:r>
                    <m:r>
                      <a:rPr lang="en-US" sz="2400" i="1" smtClean="0">
                        <a:latin typeface="Cambria Math" panose="02040503050406030204" pitchFamily="18" charset="0"/>
                      </a:rPr>
                      <m:t>=</m:t>
                    </m:r>
                    <m:r>
                      <a:rPr lang="en-US" sz="2400" b="0" i="1" smtClean="0">
                        <a:latin typeface="Cambria Math" panose="02040503050406030204" pitchFamily="18" charset="0"/>
                      </a:rPr>
                      <m:t>−1</m:t>
                    </m:r>
                  </m:oMath>
                </a14:m>
                <a:endParaRPr lang="en-US" sz="2400" dirty="0">
                  <a:latin typeface="+mn-lt"/>
                </a:endParaRPr>
              </a:p>
              <a:p>
                <a:pPr marL="285750" indent="-285750">
                  <a:buFont typeface="Arial" panose="020B0604020202020204" pitchFamily="34" charset="0"/>
                  <a:buChar char="•"/>
                </a:pPr>
                <a:r>
                  <a:rPr lang="en-US" sz="2400" dirty="0">
                    <a:latin typeface="+mn-lt"/>
                  </a:rPr>
                  <a:t>Internal magnetic flux is quantized</a:t>
                </a:r>
              </a:p>
            </p:txBody>
          </p:sp>
        </mc:Choice>
        <mc:Fallback xmlns="">
          <p:sp>
            <p:nvSpPr>
              <p:cNvPr id="7" name="TextBox 6">
                <a:extLst>
                  <a:ext uri="{FF2B5EF4-FFF2-40B4-BE49-F238E27FC236}">
                    <a16:creationId xmlns:a16="http://schemas.microsoft.com/office/drawing/2014/main" id="{2D4DB48F-5FC0-43E7-86F1-211C8E766BD8}"/>
                  </a:ext>
                </a:extLst>
              </p:cNvPr>
              <p:cNvSpPr txBox="1">
                <a:spLocks noRot="1" noChangeAspect="1" noMove="1" noResize="1" noEditPoints="1" noAdjustHandles="1" noChangeArrowheads="1" noChangeShapeType="1" noTextEdit="1"/>
              </p:cNvSpPr>
              <p:nvPr/>
            </p:nvSpPr>
            <p:spPr>
              <a:xfrm>
                <a:off x="17257" y="966988"/>
                <a:ext cx="5589037" cy="1569660"/>
              </a:xfrm>
              <a:prstGeom prst="rect">
                <a:avLst/>
              </a:prstGeom>
              <a:blipFill>
                <a:blip r:embed="rId2"/>
                <a:stretch>
                  <a:fillRect l="-1527" t="-3113" b="-81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6B07B0E-FCC2-4C90-B064-72F4E3E9ED3C}"/>
                  </a:ext>
                </a:extLst>
              </p:cNvPr>
              <p:cNvSpPr txBox="1"/>
              <p:nvPr/>
            </p:nvSpPr>
            <p:spPr>
              <a:xfrm>
                <a:off x="1518783" y="2709487"/>
                <a:ext cx="6276241" cy="984500"/>
              </a:xfrm>
              <a:prstGeom prst="rect">
                <a:avLst/>
              </a:prstGeom>
              <a:noFill/>
            </p:spPr>
            <p:txBody>
              <a:bodyPr wrap="square">
                <a:spAutoFit/>
              </a:bodyPr>
              <a:lstStyle/>
              <a:p>
                <a:r>
                  <a:rPr lang="en-US" sz="2400" i="0" dirty="0">
                    <a:solidFill>
                      <a:schemeClr val="tx1"/>
                    </a:solidFill>
                    <a:latin typeface="+mn-lt"/>
                  </a:rPr>
                  <a:t>Flux transform in super conductive material</a:t>
                </a:r>
                <a:endParaRPr lang="en-US" sz="2400" i="1" dirty="0">
                  <a:solidFill>
                    <a:schemeClr val="tx1"/>
                  </a:solidFill>
                  <a:latin typeface="+mn-lt"/>
                </a:endParaRP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𝐹𝑙𝑢𝑥</m:t>
                      </m:r>
                      <m:r>
                        <a:rPr lang="en-US"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𝑞𝑢𝑎𝑛𝑡𝑖𝑧𝑎𝑡𝑖𝑜𝑛</m:t>
                      </m:r>
                      <m:r>
                        <a:rPr lang="en-US" i="1" dirty="0" smtClean="0">
                          <a:solidFill>
                            <a:schemeClr val="tx1"/>
                          </a:solidFill>
                          <a:latin typeface="Cambria Math" panose="02040503050406030204" pitchFamily="18" charset="0"/>
                        </a:rPr>
                        <m:t> =</m:t>
                      </m:r>
                      <m:nary>
                        <m:naryPr>
                          <m:subHide m:val="on"/>
                          <m:supHide m:val="on"/>
                          <m:ctrlPr>
                            <a:rPr lang="en-US" i="1" smtClean="0">
                              <a:solidFill>
                                <a:schemeClr val="tx1"/>
                              </a:solidFill>
                              <a:latin typeface="Cambria Math" panose="02040503050406030204" pitchFamily="18" charset="0"/>
                            </a:rPr>
                          </m:ctrlPr>
                        </m:naryPr>
                        <m:sub/>
                        <m:sup/>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𝐵</m:t>
                              </m:r>
                            </m:e>
                          </m:ac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𝑑𝑠</m:t>
                          </m:r>
                        </m:e>
                      </m:nary>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𝑛</m:t>
                      </m:r>
                      <m:f>
                        <m:fPr>
                          <m:ctrlPr>
                            <a:rPr lang="en-US" i="1">
                              <a:solidFill>
                                <a:schemeClr val="tx1"/>
                              </a:solidFill>
                              <a:latin typeface="Cambria Math" panose="02040503050406030204" pitchFamily="18" charset="0"/>
                            </a:rPr>
                          </m:ctrlPr>
                        </m:fPr>
                        <m:num>
                          <m:r>
                            <a:rPr lang="en-US" i="0">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𝜋</m:t>
                          </m:r>
                          <m:r>
                            <a:rPr lang="en-US" i="0">
                              <a:solidFill>
                                <a:schemeClr val="tx1"/>
                              </a:solidFill>
                              <a:latin typeface="Cambria Math" panose="02040503050406030204" pitchFamily="18" charset="0"/>
                            </a:rPr>
                            <m:t>ℏ</m:t>
                          </m:r>
                        </m:num>
                        <m:den>
                          <m:r>
                            <a:rPr lang="en-US" i="0">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𝑒</m:t>
                          </m:r>
                        </m:den>
                      </m:f>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𝑛</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𝜙</m:t>
                          </m:r>
                        </m:e>
                        <m:sub>
                          <m:r>
                            <a:rPr lang="en-US" i="1">
                              <a:solidFill>
                                <a:schemeClr val="tx1"/>
                              </a:solidFill>
                              <a:latin typeface="Cambria Math" panose="02040503050406030204" pitchFamily="18" charset="0"/>
                            </a:rPr>
                            <m:t>𝑜</m:t>
                          </m:r>
                        </m:sub>
                      </m:sSub>
                    </m:oMath>
                  </m:oMathPara>
                </a14:m>
                <a:endParaRPr lang="en-US" dirty="0">
                  <a:solidFill>
                    <a:schemeClr val="tx1"/>
                  </a:solidFill>
                </a:endParaRPr>
              </a:p>
            </p:txBody>
          </p:sp>
        </mc:Choice>
        <mc:Fallback xmlns="">
          <p:sp>
            <p:nvSpPr>
              <p:cNvPr id="9" name="TextBox 8">
                <a:extLst>
                  <a:ext uri="{FF2B5EF4-FFF2-40B4-BE49-F238E27FC236}">
                    <a16:creationId xmlns:a16="http://schemas.microsoft.com/office/drawing/2014/main" id="{B6B07B0E-FCC2-4C90-B064-72F4E3E9ED3C}"/>
                  </a:ext>
                </a:extLst>
              </p:cNvPr>
              <p:cNvSpPr txBox="1">
                <a:spLocks noRot="1" noChangeAspect="1" noMove="1" noResize="1" noEditPoints="1" noAdjustHandles="1" noChangeArrowheads="1" noChangeShapeType="1" noTextEdit="1"/>
              </p:cNvSpPr>
              <p:nvPr/>
            </p:nvSpPr>
            <p:spPr>
              <a:xfrm>
                <a:off x="1518783" y="2709487"/>
                <a:ext cx="6276241" cy="984500"/>
              </a:xfrm>
              <a:prstGeom prst="rect">
                <a:avLst/>
              </a:prstGeom>
              <a:blipFill>
                <a:blip r:embed="rId3"/>
                <a:stretch>
                  <a:fillRect l="-1456" t="-4938"/>
                </a:stretch>
              </a:blipFill>
            </p:spPr>
            <p:txBody>
              <a:bodyPr/>
              <a:lstStyle/>
              <a:p>
                <a:r>
                  <a:rPr lang="en-US">
                    <a:noFill/>
                  </a:rPr>
                  <a:t> </a:t>
                </a:r>
              </a:p>
            </p:txBody>
          </p:sp>
        </mc:Fallback>
      </mc:AlternateContent>
    </p:spTree>
    <p:extLst>
      <p:ext uri="{BB962C8B-B14F-4D97-AF65-F5344CB8AC3E}">
        <p14:creationId xmlns:p14="http://schemas.microsoft.com/office/powerpoint/2010/main" val="2070205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83DF-E227-4A6E-8C1A-96C60BC1A374}"/>
              </a:ext>
            </a:extLst>
          </p:cNvPr>
          <p:cNvSpPr>
            <a:spLocks noGrp="1"/>
          </p:cNvSpPr>
          <p:nvPr>
            <p:ph type="title"/>
          </p:nvPr>
        </p:nvSpPr>
        <p:spPr/>
        <p:txBody>
          <a:bodyPr/>
          <a:lstStyle/>
          <a:p>
            <a:r>
              <a:rPr lang="en-US" dirty="0"/>
              <a:t>Magnetic thermal annealing</a:t>
            </a:r>
          </a:p>
        </p:txBody>
      </p:sp>
      <p:sp>
        <p:nvSpPr>
          <p:cNvPr id="4" name="Date Placeholder 3">
            <a:extLst>
              <a:ext uri="{FF2B5EF4-FFF2-40B4-BE49-F238E27FC236}">
                <a16:creationId xmlns:a16="http://schemas.microsoft.com/office/drawing/2014/main" id="{D9C554D1-D1F4-467C-A4AA-21316655F32D}"/>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7D3BC37E-DF65-4108-8DC1-10424AF6976B}"/>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F8F9E0B1-B491-4BE2-8EB4-A4ADD5855DDC}"/>
              </a:ext>
            </a:extLst>
          </p:cNvPr>
          <p:cNvSpPr>
            <a:spLocks noGrp="1"/>
          </p:cNvSpPr>
          <p:nvPr>
            <p:ph type="sldNum" sz="quarter" idx="12"/>
          </p:nvPr>
        </p:nvSpPr>
        <p:spPr/>
        <p:txBody>
          <a:bodyPr/>
          <a:lstStyle/>
          <a:p>
            <a:fld id="{ABF20D17-0043-4445-9B8B-9F103D2306E2}" type="slidenum">
              <a:rPr lang="en-IN" smtClean="0"/>
              <a:pPr/>
              <a:t>70</a:t>
            </a:fld>
            <a:endParaRPr lang="en-IN" dirty="0"/>
          </a:p>
        </p:txBody>
      </p:sp>
      <p:sp>
        <p:nvSpPr>
          <p:cNvPr id="10" name="TextBox 9">
            <a:extLst>
              <a:ext uri="{FF2B5EF4-FFF2-40B4-BE49-F238E27FC236}">
                <a16:creationId xmlns:a16="http://schemas.microsoft.com/office/drawing/2014/main" id="{15047F2C-C8E6-469A-92E9-9126D84F825F}"/>
              </a:ext>
            </a:extLst>
          </p:cNvPr>
          <p:cNvSpPr txBox="1"/>
          <p:nvPr/>
        </p:nvSpPr>
        <p:spPr>
          <a:xfrm>
            <a:off x="175186" y="5540659"/>
            <a:ext cx="4648977" cy="830997"/>
          </a:xfrm>
          <a:prstGeom prst="rect">
            <a:avLst/>
          </a:prstGeom>
          <a:solidFill>
            <a:schemeClr val="accent2">
              <a:lumMod val="20000"/>
              <a:lumOff val="80000"/>
            </a:schemeClr>
          </a:solidFill>
        </p:spPr>
        <p:txBody>
          <a:bodyPr wrap="square" rtlCol="0">
            <a:spAutoFit/>
          </a:bodyPr>
          <a:lstStyle/>
          <a:p>
            <a:pPr algn="ctr"/>
            <a:r>
              <a:rPr lang="en-US" sz="2400" dirty="0">
                <a:latin typeface="+mn-lt"/>
              </a:rPr>
              <a:t>Reorientation of the easy axis in a ferromagnetic material</a:t>
            </a:r>
          </a:p>
        </p:txBody>
      </p:sp>
      <p:sp>
        <p:nvSpPr>
          <p:cNvPr id="11" name="TextBox 10">
            <a:extLst>
              <a:ext uri="{FF2B5EF4-FFF2-40B4-BE49-F238E27FC236}">
                <a16:creationId xmlns:a16="http://schemas.microsoft.com/office/drawing/2014/main" id="{CF4392E5-7153-47BA-ABF1-C703A260A9AD}"/>
              </a:ext>
            </a:extLst>
          </p:cNvPr>
          <p:cNvSpPr txBox="1"/>
          <p:nvPr/>
        </p:nvSpPr>
        <p:spPr>
          <a:xfrm>
            <a:off x="175186" y="4574770"/>
            <a:ext cx="4648977" cy="830997"/>
          </a:xfrm>
          <a:prstGeom prst="rect">
            <a:avLst/>
          </a:prstGeom>
          <a:noFill/>
          <a:ln>
            <a:solidFill>
              <a:schemeClr val="accent1">
                <a:lumMod val="20000"/>
                <a:lumOff val="80000"/>
              </a:schemeClr>
            </a:solidFill>
          </a:ln>
        </p:spPr>
        <p:txBody>
          <a:bodyPr wrap="square" rtlCol="0">
            <a:spAutoFit/>
          </a:bodyPr>
          <a:lstStyle/>
          <a:p>
            <a:pPr algn="ctr"/>
            <a:r>
              <a:rPr lang="en-US" sz="2400" dirty="0">
                <a:latin typeface="+mn-lt"/>
              </a:rPr>
              <a:t>It reorients each spin along applied magnetic field</a:t>
            </a:r>
          </a:p>
        </p:txBody>
      </p:sp>
      <p:sp>
        <p:nvSpPr>
          <p:cNvPr id="51" name="TextBox 50">
            <a:extLst>
              <a:ext uri="{FF2B5EF4-FFF2-40B4-BE49-F238E27FC236}">
                <a16:creationId xmlns:a16="http://schemas.microsoft.com/office/drawing/2014/main" id="{B87E043A-CA38-42F9-91DF-2B1F48AD5ECE}"/>
              </a:ext>
            </a:extLst>
          </p:cNvPr>
          <p:cNvSpPr txBox="1"/>
          <p:nvPr/>
        </p:nvSpPr>
        <p:spPr>
          <a:xfrm>
            <a:off x="5892881" y="816057"/>
            <a:ext cx="2599875"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Magnetic thermal annealing setup</a:t>
            </a:r>
          </a:p>
        </p:txBody>
      </p:sp>
      <p:pic>
        <p:nvPicPr>
          <p:cNvPr id="9" name="Picture 8">
            <a:extLst>
              <a:ext uri="{FF2B5EF4-FFF2-40B4-BE49-F238E27FC236}">
                <a16:creationId xmlns:a16="http://schemas.microsoft.com/office/drawing/2014/main" id="{F7D81848-C73A-40A7-BA6D-A6C524024570}"/>
              </a:ext>
            </a:extLst>
          </p:cNvPr>
          <p:cNvPicPr>
            <a:picLocks noChangeAspect="1"/>
          </p:cNvPicPr>
          <p:nvPr/>
        </p:nvPicPr>
        <p:blipFill rotWithShape="1">
          <a:blip r:embed="rId2"/>
          <a:srcRect t="8747" r="5314"/>
          <a:stretch/>
        </p:blipFill>
        <p:spPr>
          <a:xfrm>
            <a:off x="6020532" y="1716211"/>
            <a:ext cx="2247013" cy="1624148"/>
          </a:xfrm>
          <a:prstGeom prst="rect">
            <a:avLst/>
          </a:prstGeom>
        </p:spPr>
      </p:pic>
      <p:pic>
        <p:nvPicPr>
          <p:cNvPr id="16" name="Picture 15">
            <a:extLst>
              <a:ext uri="{FF2B5EF4-FFF2-40B4-BE49-F238E27FC236}">
                <a16:creationId xmlns:a16="http://schemas.microsoft.com/office/drawing/2014/main" id="{72B377D3-A54C-4B97-AF1C-6E3417D5A355}"/>
              </a:ext>
            </a:extLst>
          </p:cNvPr>
          <p:cNvPicPr>
            <a:picLocks noChangeAspect="1"/>
          </p:cNvPicPr>
          <p:nvPr/>
        </p:nvPicPr>
        <p:blipFill rotWithShape="1">
          <a:blip r:embed="rId3"/>
          <a:srcRect t="23351" b="3003"/>
          <a:stretch/>
        </p:blipFill>
        <p:spPr>
          <a:xfrm>
            <a:off x="167952" y="861226"/>
            <a:ext cx="5271696" cy="2911858"/>
          </a:xfrm>
          <a:prstGeom prst="rect">
            <a:avLst/>
          </a:prstGeom>
        </p:spPr>
      </p:pic>
      <p:sp>
        <p:nvSpPr>
          <p:cNvPr id="3" name="TextBox 2">
            <a:extLst>
              <a:ext uri="{FF2B5EF4-FFF2-40B4-BE49-F238E27FC236}">
                <a16:creationId xmlns:a16="http://schemas.microsoft.com/office/drawing/2014/main" id="{DF9C7ED0-8E5B-4AB6-A603-FF6877ABB292}"/>
              </a:ext>
            </a:extLst>
          </p:cNvPr>
          <p:cNvSpPr txBox="1"/>
          <p:nvPr/>
        </p:nvSpPr>
        <p:spPr>
          <a:xfrm>
            <a:off x="9135369" y="912245"/>
            <a:ext cx="3247152" cy="2800767"/>
          </a:xfrm>
          <a:prstGeom prst="rect">
            <a:avLst/>
          </a:prstGeom>
          <a:noFill/>
        </p:spPr>
        <p:txBody>
          <a:bodyPr wrap="square" rtlCol="0">
            <a:spAutoFit/>
          </a:bodyPr>
          <a:lstStyle/>
          <a:p>
            <a:r>
              <a:rPr lang="en-US" dirty="0"/>
              <a:t>Totally re-visit the slide </a:t>
            </a:r>
          </a:p>
          <a:p>
            <a:r>
              <a:rPr lang="en-US" dirty="0"/>
              <a:t>What happens to sample with temperature?</a:t>
            </a:r>
          </a:p>
          <a:p>
            <a:r>
              <a:rPr lang="en-US" dirty="0"/>
              <a:t>Add arrows ?</a:t>
            </a:r>
          </a:p>
          <a:p>
            <a:r>
              <a:rPr lang="en-US" dirty="0"/>
              <a:t>Add pump picture and learn different kinds pump ?</a:t>
            </a:r>
          </a:p>
          <a:p>
            <a:r>
              <a:rPr lang="en-US" dirty="0"/>
              <a:t>Add Vacuum level ?</a:t>
            </a:r>
          </a:p>
          <a:p>
            <a:r>
              <a:rPr lang="en-US" dirty="0"/>
              <a:t>Add electromagnet chiller pic ?</a:t>
            </a:r>
          </a:p>
          <a:p>
            <a:r>
              <a:rPr lang="en-US" dirty="0"/>
              <a:t>Add sample holder ?</a:t>
            </a:r>
          </a:p>
          <a:p>
            <a:r>
              <a:rPr lang="en-US" dirty="0"/>
              <a:t>Add magnetic field, time and temperature ?</a:t>
            </a:r>
          </a:p>
        </p:txBody>
      </p:sp>
      <p:cxnSp>
        <p:nvCxnSpPr>
          <p:cNvPr id="8" name="Straight Arrow Connector 7">
            <a:extLst>
              <a:ext uri="{FF2B5EF4-FFF2-40B4-BE49-F238E27FC236}">
                <a16:creationId xmlns:a16="http://schemas.microsoft.com/office/drawing/2014/main" id="{DA54B3AE-754E-44DC-A588-E3F32F65E18F}"/>
              </a:ext>
            </a:extLst>
          </p:cNvPr>
          <p:cNvCxnSpPr>
            <a:cxnSpLocks/>
          </p:cNvCxnSpPr>
          <p:nvPr/>
        </p:nvCxnSpPr>
        <p:spPr>
          <a:xfrm>
            <a:off x="457200" y="2799184"/>
            <a:ext cx="0" cy="108235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Straight Arrow Connector 31">
            <a:extLst>
              <a:ext uri="{FF2B5EF4-FFF2-40B4-BE49-F238E27FC236}">
                <a16:creationId xmlns:a16="http://schemas.microsoft.com/office/drawing/2014/main" id="{6A0C2FC6-F182-43BB-B4FF-1832A0142396}"/>
              </a:ext>
            </a:extLst>
          </p:cNvPr>
          <p:cNvCxnSpPr>
            <a:cxnSpLocks/>
          </p:cNvCxnSpPr>
          <p:nvPr/>
        </p:nvCxnSpPr>
        <p:spPr>
          <a:xfrm>
            <a:off x="973494" y="2076592"/>
            <a:ext cx="72463" cy="135240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a:extLst>
              <a:ext uri="{FF2B5EF4-FFF2-40B4-BE49-F238E27FC236}">
                <a16:creationId xmlns:a16="http://schemas.microsoft.com/office/drawing/2014/main" id="{CDAC424C-F2C5-4453-BBCB-1652A6A0AACC}"/>
              </a:ext>
            </a:extLst>
          </p:cNvPr>
          <p:cNvCxnSpPr>
            <a:cxnSpLocks/>
          </p:cNvCxnSpPr>
          <p:nvPr/>
        </p:nvCxnSpPr>
        <p:spPr>
          <a:xfrm>
            <a:off x="2161592" y="2887824"/>
            <a:ext cx="0" cy="67647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Straight Arrow Connector 33">
            <a:extLst>
              <a:ext uri="{FF2B5EF4-FFF2-40B4-BE49-F238E27FC236}">
                <a16:creationId xmlns:a16="http://schemas.microsoft.com/office/drawing/2014/main" id="{8F6F4D93-C35A-4B20-B3EC-16CB8B25D891}"/>
              </a:ext>
            </a:extLst>
          </p:cNvPr>
          <p:cNvCxnSpPr>
            <a:cxnSpLocks/>
          </p:cNvCxnSpPr>
          <p:nvPr/>
        </p:nvCxnSpPr>
        <p:spPr>
          <a:xfrm>
            <a:off x="3806890" y="1976534"/>
            <a:ext cx="0" cy="108235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7" name="Straight Arrow Connector 36">
            <a:extLst>
              <a:ext uri="{FF2B5EF4-FFF2-40B4-BE49-F238E27FC236}">
                <a16:creationId xmlns:a16="http://schemas.microsoft.com/office/drawing/2014/main" id="{F64BDD7A-B37C-4B2D-981C-AD9486788A9B}"/>
              </a:ext>
            </a:extLst>
          </p:cNvPr>
          <p:cNvCxnSpPr>
            <a:cxnSpLocks/>
          </p:cNvCxnSpPr>
          <p:nvPr/>
        </p:nvCxnSpPr>
        <p:spPr>
          <a:xfrm>
            <a:off x="4416490" y="2203579"/>
            <a:ext cx="0" cy="108235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2" name="TextBox 21">
            <a:extLst>
              <a:ext uri="{FF2B5EF4-FFF2-40B4-BE49-F238E27FC236}">
                <a16:creationId xmlns:a16="http://schemas.microsoft.com/office/drawing/2014/main" id="{11FA886A-D3C7-41AE-BF10-85CF84F88BA1}"/>
              </a:ext>
            </a:extLst>
          </p:cNvPr>
          <p:cNvSpPr txBox="1"/>
          <p:nvPr/>
        </p:nvSpPr>
        <p:spPr>
          <a:xfrm>
            <a:off x="167953" y="3946849"/>
            <a:ext cx="951810" cy="338554"/>
          </a:xfrm>
          <a:prstGeom prst="rect">
            <a:avLst/>
          </a:prstGeom>
          <a:noFill/>
        </p:spPr>
        <p:txBody>
          <a:bodyPr wrap="square" rtlCol="0">
            <a:spAutoFit/>
          </a:bodyPr>
          <a:lstStyle/>
          <a:p>
            <a:r>
              <a:rPr lang="en-US" dirty="0"/>
              <a:t>Heater</a:t>
            </a:r>
          </a:p>
        </p:txBody>
      </p:sp>
      <p:sp>
        <p:nvSpPr>
          <p:cNvPr id="47" name="TextBox 46">
            <a:extLst>
              <a:ext uri="{FF2B5EF4-FFF2-40B4-BE49-F238E27FC236}">
                <a16:creationId xmlns:a16="http://schemas.microsoft.com/office/drawing/2014/main" id="{D0F01880-F476-482F-8172-2659461D3E27}"/>
              </a:ext>
            </a:extLst>
          </p:cNvPr>
          <p:cNvSpPr txBox="1"/>
          <p:nvPr/>
        </p:nvSpPr>
        <p:spPr>
          <a:xfrm>
            <a:off x="559943" y="3471253"/>
            <a:ext cx="1601649" cy="338554"/>
          </a:xfrm>
          <a:prstGeom prst="rect">
            <a:avLst/>
          </a:prstGeom>
          <a:noFill/>
        </p:spPr>
        <p:txBody>
          <a:bodyPr wrap="square" rtlCol="0">
            <a:spAutoFit/>
          </a:bodyPr>
          <a:lstStyle/>
          <a:p>
            <a:r>
              <a:rPr lang="en-US" dirty="0"/>
              <a:t>Pirani gauge</a:t>
            </a:r>
          </a:p>
        </p:txBody>
      </p:sp>
      <p:sp>
        <p:nvSpPr>
          <p:cNvPr id="50" name="TextBox 49">
            <a:extLst>
              <a:ext uri="{FF2B5EF4-FFF2-40B4-BE49-F238E27FC236}">
                <a16:creationId xmlns:a16="http://schemas.microsoft.com/office/drawing/2014/main" id="{20967D9F-4B0B-4335-A12F-B610ADB2B01A}"/>
              </a:ext>
            </a:extLst>
          </p:cNvPr>
          <p:cNvSpPr txBox="1"/>
          <p:nvPr/>
        </p:nvSpPr>
        <p:spPr>
          <a:xfrm>
            <a:off x="1617414" y="3773084"/>
            <a:ext cx="1769600" cy="584775"/>
          </a:xfrm>
          <a:prstGeom prst="rect">
            <a:avLst/>
          </a:prstGeom>
          <a:noFill/>
        </p:spPr>
        <p:txBody>
          <a:bodyPr wrap="square" rtlCol="0">
            <a:spAutoFit/>
          </a:bodyPr>
          <a:lstStyle/>
          <a:p>
            <a:r>
              <a:rPr lang="en-US" dirty="0"/>
              <a:t>Constant current control source</a:t>
            </a:r>
          </a:p>
        </p:txBody>
      </p:sp>
      <p:sp>
        <p:nvSpPr>
          <p:cNvPr id="52" name="TextBox 51">
            <a:extLst>
              <a:ext uri="{FF2B5EF4-FFF2-40B4-BE49-F238E27FC236}">
                <a16:creationId xmlns:a16="http://schemas.microsoft.com/office/drawing/2014/main" id="{64E8039F-D97F-4F1A-884B-AE1647752943}"/>
              </a:ext>
            </a:extLst>
          </p:cNvPr>
          <p:cNvSpPr txBox="1"/>
          <p:nvPr/>
        </p:nvSpPr>
        <p:spPr>
          <a:xfrm>
            <a:off x="3425142" y="3635974"/>
            <a:ext cx="1529413" cy="338554"/>
          </a:xfrm>
          <a:prstGeom prst="rect">
            <a:avLst/>
          </a:prstGeom>
          <a:noFill/>
        </p:spPr>
        <p:txBody>
          <a:bodyPr wrap="square" rtlCol="0">
            <a:spAutoFit/>
          </a:bodyPr>
          <a:lstStyle/>
          <a:p>
            <a:r>
              <a:rPr lang="en-US" dirty="0"/>
              <a:t>Electromagnet </a:t>
            </a:r>
          </a:p>
        </p:txBody>
      </p:sp>
      <p:sp>
        <p:nvSpPr>
          <p:cNvPr id="53" name="TextBox 52">
            <a:extLst>
              <a:ext uri="{FF2B5EF4-FFF2-40B4-BE49-F238E27FC236}">
                <a16:creationId xmlns:a16="http://schemas.microsoft.com/office/drawing/2014/main" id="{AF7B7E45-4ECB-4CDE-A140-9C102298C914}"/>
              </a:ext>
            </a:extLst>
          </p:cNvPr>
          <p:cNvSpPr txBox="1"/>
          <p:nvPr/>
        </p:nvSpPr>
        <p:spPr>
          <a:xfrm>
            <a:off x="4954555" y="3608295"/>
            <a:ext cx="2034074" cy="584775"/>
          </a:xfrm>
          <a:prstGeom prst="rect">
            <a:avLst/>
          </a:prstGeom>
          <a:noFill/>
        </p:spPr>
        <p:txBody>
          <a:bodyPr wrap="square" rtlCol="0">
            <a:spAutoFit/>
          </a:bodyPr>
          <a:lstStyle/>
          <a:p>
            <a:r>
              <a:rPr lang="en-US" dirty="0"/>
              <a:t>Thermal anneal chamber </a:t>
            </a:r>
          </a:p>
        </p:txBody>
      </p:sp>
    </p:spTree>
    <p:extLst>
      <p:ext uri="{BB962C8B-B14F-4D97-AF65-F5344CB8AC3E}">
        <p14:creationId xmlns:p14="http://schemas.microsoft.com/office/powerpoint/2010/main" val="271707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83DF-E227-4A6E-8C1A-96C60BC1A374}"/>
              </a:ext>
            </a:extLst>
          </p:cNvPr>
          <p:cNvSpPr>
            <a:spLocks noGrp="1"/>
          </p:cNvSpPr>
          <p:nvPr>
            <p:ph type="title"/>
          </p:nvPr>
        </p:nvSpPr>
        <p:spPr/>
        <p:txBody>
          <a:bodyPr/>
          <a:lstStyle/>
          <a:p>
            <a:r>
              <a:rPr lang="en-US" dirty="0"/>
              <a:t>Magnetic thermal annealing</a:t>
            </a:r>
          </a:p>
        </p:txBody>
      </p:sp>
      <p:sp>
        <p:nvSpPr>
          <p:cNvPr id="4" name="Date Placeholder 3">
            <a:extLst>
              <a:ext uri="{FF2B5EF4-FFF2-40B4-BE49-F238E27FC236}">
                <a16:creationId xmlns:a16="http://schemas.microsoft.com/office/drawing/2014/main" id="{D9C554D1-D1F4-467C-A4AA-21316655F32D}"/>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7D3BC37E-DF65-4108-8DC1-10424AF6976B}"/>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F8F9E0B1-B491-4BE2-8EB4-A4ADD5855DDC}"/>
              </a:ext>
            </a:extLst>
          </p:cNvPr>
          <p:cNvSpPr>
            <a:spLocks noGrp="1"/>
          </p:cNvSpPr>
          <p:nvPr>
            <p:ph type="sldNum" sz="quarter" idx="12"/>
          </p:nvPr>
        </p:nvSpPr>
        <p:spPr/>
        <p:txBody>
          <a:bodyPr/>
          <a:lstStyle/>
          <a:p>
            <a:fld id="{ABF20D17-0043-4445-9B8B-9F103D2306E2}" type="slidenum">
              <a:rPr lang="en-IN" smtClean="0"/>
              <a:pPr/>
              <a:t>71</a:t>
            </a:fld>
            <a:endParaRPr lang="en-IN" dirty="0"/>
          </a:p>
        </p:txBody>
      </p:sp>
      <p:sp>
        <p:nvSpPr>
          <p:cNvPr id="10" name="TextBox 9">
            <a:extLst>
              <a:ext uri="{FF2B5EF4-FFF2-40B4-BE49-F238E27FC236}">
                <a16:creationId xmlns:a16="http://schemas.microsoft.com/office/drawing/2014/main" id="{15047F2C-C8E6-469A-92E9-9126D84F825F}"/>
              </a:ext>
            </a:extLst>
          </p:cNvPr>
          <p:cNvSpPr txBox="1"/>
          <p:nvPr/>
        </p:nvSpPr>
        <p:spPr>
          <a:xfrm>
            <a:off x="324477" y="5223416"/>
            <a:ext cx="4648977" cy="830997"/>
          </a:xfrm>
          <a:prstGeom prst="rect">
            <a:avLst/>
          </a:prstGeom>
          <a:solidFill>
            <a:schemeClr val="accent2">
              <a:lumMod val="20000"/>
              <a:lumOff val="80000"/>
            </a:schemeClr>
          </a:solidFill>
        </p:spPr>
        <p:txBody>
          <a:bodyPr wrap="square" rtlCol="0">
            <a:spAutoFit/>
          </a:bodyPr>
          <a:lstStyle/>
          <a:p>
            <a:pPr algn="ctr"/>
            <a:r>
              <a:rPr lang="en-US" sz="2400" dirty="0">
                <a:latin typeface="+mn-lt"/>
              </a:rPr>
              <a:t>Reorientation of the easy axis in a ferromagnetic material</a:t>
            </a:r>
          </a:p>
        </p:txBody>
      </p:sp>
      <p:sp>
        <p:nvSpPr>
          <p:cNvPr id="11" name="TextBox 10">
            <a:extLst>
              <a:ext uri="{FF2B5EF4-FFF2-40B4-BE49-F238E27FC236}">
                <a16:creationId xmlns:a16="http://schemas.microsoft.com/office/drawing/2014/main" id="{CF4392E5-7153-47BA-ABF1-C703A260A9AD}"/>
              </a:ext>
            </a:extLst>
          </p:cNvPr>
          <p:cNvSpPr txBox="1"/>
          <p:nvPr/>
        </p:nvSpPr>
        <p:spPr>
          <a:xfrm>
            <a:off x="324477" y="4257527"/>
            <a:ext cx="4648977" cy="830997"/>
          </a:xfrm>
          <a:prstGeom prst="rect">
            <a:avLst/>
          </a:prstGeom>
          <a:noFill/>
          <a:ln>
            <a:solidFill>
              <a:schemeClr val="accent1">
                <a:lumMod val="20000"/>
                <a:lumOff val="80000"/>
              </a:schemeClr>
            </a:solidFill>
          </a:ln>
        </p:spPr>
        <p:txBody>
          <a:bodyPr wrap="square" rtlCol="0">
            <a:spAutoFit/>
          </a:bodyPr>
          <a:lstStyle/>
          <a:p>
            <a:pPr algn="ctr"/>
            <a:r>
              <a:rPr lang="en-US" sz="2400" dirty="0">
                <a:latin typeface="+mn-lt"/>
              </a:rPr>
              <a:t>It reorients each spin along applied magnetic field</a:t>
            </a:r>
          </a:p>
        </p:txBody>
      </p:sp>
      <p:sp>
        <p:nvSpPr>
          <p:cNvPr id="51" name="TextBox 50">
            <a:extLst>
              <a:ext uri="{FF2B5EF4-FFF2-40B4-BE49-F238E27FC236}">
                <a16:creationId xmlns:a16="http://schemas.microsoft.com/office/drawing/2014/main" id="{B87E043A-CA38-42F9-91DF-2B1F48AD5ECE}"/>
              </a:ext>
            </a:extLst>
          </p:cNvPr>
          <p:cNvSpPr txBox="1"/>
          <p:nvPr/>
        </p:nvSpPr>
        <p:spPr>
          <a:xfrm>
            <a:off x="2396500" y="3456768"/>
            <a:ext cx="4641280" cy="461665"/>
          </a:xfrm>
          <a:prstGeom prst="rect">
            <a:avLst/>
          </a:prstGeom>
          <a:solidFill>
            <a:schemeClr val="accent1">
              <a:lumMod val="20000"/>
              <a:lumOff val="80000"/>
            </a:schemeClr>
          </a:solidFill>
        </p:spPr>
        <p:txBody>
          <a:bodyPr wrap="square" rtlCol="0">
            <a:spAutoFit/>
          </a:bodyPr>
          <a:lstStyle/>
          <a:p>
            <a:pPr algn="ctr"/>
            <a:r>
              <a:rPr lang="en-US" sz="2400" dirty="0">
                <a:latin typeface="+mn-lt"/>
              </a:rPr>
              <a:t>Magnetic thermal annealing setup</a:t>
            </a:r>
          </a:p>
        </p:txBody>
      </p:sp>
      <p:pic>
        <p:nvPicPr>
          <p:cNvPr id="9" name="Picture 8">
            <a:extLst>
              <a:ext uri="{FF2B5EF4-FFF2-40B4-BE49-F238E27FC236}">
                <a16:creationId xmlns:a16="http://schemas.microsoft.com/office/drawing/2014/main" id="{F7D81848-C73A-40A7-BA6D-A6C524024570}"/>
              </a:ext>
            </a:extLst>
          </p:cNvPr>
          <p:cNvPicPr>
            <a:picLocks noChangeAspect="1"/>
          </p:cNvPicPr>
          <p:nvPr/>
        </p:nvPicPr>
        <p:blipFill rotWithShape="1">
          <a:blip r:embed="rId2"/>
          <a:srcRect t="8747" r="5314"/>
          <a:stretch/>
        </p:blipFill>
        <p:spPr>
          <a:xfrm>
            <a:off x="5251935" y="4077408"/>
            <a:ext cx="3266914" cy="2361336"/>
          </a:xfrm>
          <a:prstGeom prst="rect">
            <a:avLst/>
          </a:prstGeom>
        </p:spPr>
      </p:pic>
      <p:sp>
        <p:nvSpPr>
          <p:cNvPr id="3" name="TextBox 2">
            <a:extLst>
              <a:ext uri="{FF2B5EF4-FFF2-40B4-BE49-F238E27FC236}">
                <a16:creationId xmlns:a16="http://schemas.microsoft.com/office/drawing/2014/main" id="{DF9C7ED0-8E5B-4AB6-A603-FF6877ABB292}"/>
              </a:ext>
            </a:extLst>
          </p:cNvPr>
          <p:cNvSpPr txBox="1"/>
          <p:nvPr/>
        </p:nvSpPr>
        <p:spPr>
          <a:xfrm>
            <a:off x="8585628" y="952343"/>
            <a:ext cx="3247152" cy="2800767"/>
          </a:xfrm>
          <a:prstGeom prst="rect">
            <a:avLst/>
          </a:prstGeom>
          <a:noFill/>
        </p:spPr>
        <p:txBody>
          <a:bodyPr wrap="square" rtlCol="0">
            <a:spAutoFit/>
          </a:bodyPr>
          <a:lstStyle/>
          <a:p>
            <a:r>
              <a:rPr lang="en-US" dirty="0"/>
              <a:t>Totally re-visit the slide </a:t>
            </a:r>
          </a:p>
          <a:p>
            <a:r>
              <a:rPr lang="en-US" dirty="0"/>
              <a:t>What happens to sample with temperature?</a:t>
            </a:r>
          </a:p>
          <a:p>
            <a:r>
              <a:rPr lang="en-US" dirty="0"/>
              <a:t>Add arrows ?</a:t>
            </a:r>
          </a:p>
          <a:p>
            <a:r>
              <a:rPr lang="en-US" dirty="0"/>
              <a:t>Add pump picture and learn different kinds pump ?</a:t>
            </a:r>
          </a:p>
          <a:p>
            <a:r>
              <a:rPr lang="en-US" dirty="0"/>
              <a:t>Add Vacuum level ?</a:t>
            </a:r>
          </a:p>
          <a:p>
            <a:r>
              <a:rPr lang="en-US" dirty="0"/>
              <a:t>Add electromagnet chiller pic ?</a:t>
            </a:r>
          </a:p>
          <a:p>
            <a:r>
              <a:rPr lang="en-US" dirty="0"/>
              <a:t>Add sample holder ?</a:t>
            </a:r>
          </a:p>
          <a:p>
            <a:r>
              <a:rPr lang="en-US" dirty="0"/>
              <a:t>Add magnetic field, time and temperature ?</a:t>
            </a:r>
          </a:p>
        </p:txBody>
      </p:sp>
      <p:pic>
        <p:nvPicPr>
          <p:cNvPr id="8" name="Picture 7">
            <a:extLst>
              <a:ext uri="{FF2B5EF4-FFF2-40B4-BE49-F238E27FC236}">
                <a16:creationId xmlns:a16="http://schemas.microsoft.com/office/drawing/2014/main" id="{8C2B7AF6-CD07-4832-9AD9-27FA89BAF2E2}"/>
              </a:ext>
            </a:extLst>
          </p:cNvPr>
          <p:cNvPicPr>
            <a:picLocks noChangeAspect="1"/>
          </p:cNvPicPr>
          <p:nvPr/>
        </p:nvPicPr>
        <p:blipFill rotWithShape="1">
          <a:blip r:embed="rId3"/>
          <a:srcRect l="17550" t="14026" r="13572"/>
          <a:stretch/>
        </p:blipFill>
        <p:spPr>
          <a:xfrm>
            <a:off x="1249326" y="636818"/>
            <a:ext cx="4755230" cy="4451706"/>
          </a:xfrm>
          <a:prstGeom prst="rect">
            <a:avLst/>
          </a:prstGeom>
        </p:spPr>
      </p:pic>
      <p:pic>
        <p:nvPicPr>
          <p:cNvPr id="12" name="Picture 11">
            <a:extLst>
              <a:ext uri="{FF2B5EF4-FFF2-40B4-BE49-F238E27FC236}">
                <a16:creationId xmlns:a16="http://schemas.microsoft.com/office/drawing/2014/main" id="{A197CF0B-802D-4E80-B743-336FA170D7A6}"/>
              </a:ext>
            </a:extLst>
          </p:cNvPr>
          <p:cNvPicPr>
            <a:picLocks noChangeAspect="1"/>
          </p:cNvPicPr>
          <p:nvPr/>
        </p:nvPicPr>
        <p:blipFill rotWithShape="1">
          <a:blip r:embed="rId4"/>
          <a:srcRect t="23351" b="3003"/>
          <a:stretch/>
        </p:blipFill>
        <p:spPr>
          <a:xfrm>
            <a:off x="1269004" y="674214"/>
            <a:ext cx="4726158" cy="2610527"/>
          </a:xfrm>
          <a:prstGeom prst="rect">
            <a:avLst/>
          </a:prstGeom>
        </p:spPr>
      </p:pic>
    </p:spTree>
    <p:extLst>
      <p:ext uri="{BB962C8B-B14F-4D97-AF65-F5344CB8AC3E}">
        <p14:creationId xmlns:p14="http://schemas.microsoft.com/office/powerpoint/2010/main" val="273265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2836-3494-4FAB-AAB8-0796565005B1}"/>
              </a:ext>
            </a:extLst>
          </p:cNvPr>
          <p:cNvSpPr>
            <a:spLocks noGrp="1"/>
          </p:cNvSpPr>
          <p:nvPr>
            <p:ph type="title"/>
          </p:nvPr>
        </p:nvSpPr>
        <p:spPr/>
        <p:txBody>
          <a:bodyPr/>
          <a:lstStyle/>
          <a:p>
            <a:r>
              <a:rPr lang="en-US" dirty="0"/>
              <a:t>X-Rays diffraction (XRD)</a:t>
            </a:r>
          </a:p>
        </p:txBody>
      </p:sp>
      <p:sp>
        <p:nvSpPr>
          <p:cNvPr id="3" name="Content Placeholder 2">
            <a:extLst>
              <a:ext uri="{FF2B5EF4-FFF2-40B4-BE49-F238E27FC236}">
                <a16:creationId xmlns:a16="http://schemas.microsoft.com/office/drawing/2014/main" id="{4BB51604-FE99-42E6-9C9C-53A7FEB76328}"/>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E3DC4B6E-2254-4957-AF1F-1017120F04AE}"/>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7E527C45-DFC9-47CE-86A2-6FB03D9DA9E8}"/>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4415F8DE-35F2-4158-ADE9-10E04951B197}"/>
              </a:ext>
            </a:extLst>
          </p:cNvPr>
          <p:cNvSpPr>
            <a:spLocks noGrp="1"/>
          </p:cNvSpPr>
          <p:nvPr>
            <p:ph type="sldNum" sz="quarter" idx="12"/>
          </p:nvPr>
        </p:nvSpPr>
        <p:spPr/>
        <p:txBody>
          <a:bodyPr/>
          <a:lstStyle/>
          <a:p>
            <a:fld id="{ABF20D17-0043-4445-9B8B-9F103D2306E2}" type="slidenum">
              <a:rPr lang="en-IN" smtClean="0"/>
              <a:pPr/>
              <a:t>72</a:t>
            </a:fld>
            <a:endParaRPr lang="en-IN" dirty="0"/>
          </a:p>
        </p:txBody>
      </p:sp>
    </p:spTree>
    <p:extLst>
      <p:ext uri="{BB962C8B-B14F-4D97-AF65-F5344CB8AC3E}">
        <p14:creationId xmlns:p14="http://schemas.microsoft.com/office/powerpoint/2010/main" val="61093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73A0-F413-44A2-AD73-CB2F8400A90D}"/>
              </a:ext>
            </a:extLst>
          </p:cNvPr>
          <p:cNvSpPr>
            <a:spLocks noGrp="1"/>
          </p:cNvSpPr>
          <p:nvPr>
            <p:ph type="title"/>
          </p:nvPr>
        </p:nvSpPr>
        <p:spPr/>
        <p:txBody>
          <a:bodyPr/>
          <a:lstStyle/>
          <a:p>
            <a:r>
              <a:rPr lang="en-US" dirty="0"/>
              <a:t>Ultrasensitive measurement instruments</a:t>
            </a:r>
          </a:p>
        </p:txBody>
      </p:sp>
      <p:sp>
        <p:nvSpPr>
          <p:cNvPr id="3" name="Content Placeholder 2">
            <a:extLst>
              <a:ext uri="{FF2B5EF4-FFF2-40B4-BE49-F238E27FC236}">
                <a16:creationId xmlns:a16="http://schemas.microsoft.com/office/drawing/2014/main" id="{F511EF7B-190E-40D5-AB4A-751336256B7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EC01782-6683-4A47-976E-5B489864C8CA}"/>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DFF41A14-FF51-4EE2-A956-E21A21990ADC}"/>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3B55B140-C844-4814-9C45-B8C504C8DE1E}"/>
              </a:ext>
            </a:extLst>
          </p:cNvPr>
          <p:cNvSpPr>
            <a:spLocks noGrp="1"/>
          </p:cNvSpPr>
          <p:nvPr>
            <p:ph type="sldNum" sz="quarter" idx="12"/>
          </p:nvPr>
        </p:nvSpPr>
        <p:spPr/>
        <p:txBody>
          <a:bodyPr/>
          <a:lstStyle/>
          <a:p>
            <a:fld id="{ABF20D17-0043-4445-9B8B-9F103D2306E2}" type="slidenum">
              <a:rPr lang="en-IN" smtClean="0"/>
              <a:pPr/>
              <a:t>73</a:t>
            </a:fld>
            <a:endParaRPr lang="en-IN" dirty="0"/>
          </a:p>
        </p:txBody>
      </p:sp>
    </p:spTree>
    <p:extLst>
      <p:ext uri="{BB962C8B-B14F-4D97-AF65-F5344CB8AC3E}">
        <p14:creationId xmlns:p14="http://schemas.microsoft.com/office/powerpoint/2010/main" val="383903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B31E-ED80-4202-99A5-154D51D9805C}"/>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42913468-99E8-4A53-B8E6-F0EFF38309BC}"/>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3BC60601-23AA-46E4-84C3-4E359B598D7A}"/>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75E88A2A-9DF2-46CA-970E-4E9E941AE2CA}"/>
              </a:ext>
            </a:extLst>
          </p:cNvPr>
          <p:cNvSpPr>
            <a:spLocks noGrp="1"/>
          </p:cNvSpPr>
          <p:nvPr>
            <p:ph type="sldNum" sz="quarter" idx="12"/>
          </p:nvPr>
        </p:nvSpPr>
        <p:spPr/>
        <p:txBody>
          <a:bodyPr/>
          <a:lstStyle/>
          <a:p>
            <a:fld id="{ABF20D17-0043-4445-9B8B-9F103D2306E2}" type="slidenum">
              <a:rPr lang="en-IN" smtClean="0"/>
              <a:pPr/>
              <a:t>74</a:t>
            </a:fld>
            <a:endParaRPr lang="en-IN" dirty="0"/>
          </a:p>
        </p:txBody>
      </p:sp>
      <p:grpSp>
        <p:nvGrpSpPr>
          <p:cNvPr id="7" name="Group 6">
            <a:extLst>
              <a:ext uri="{FF2B5EF4-FFF2-40B4-BE49-F238E27FC236}">
                <a16:creationId xmlns:a16="http://schemas.microsoft.com/office/drawing/2014/main" id="{760F1CD7-1387-4725-99AB-EA3D49EC191E}"/>
              </a:ext>
            </a:extLst>
          </p:cNvPr>
          <p:cNvGrpSpPr/>
          <p:nvPr/>
        </p:nvGrpSpPr>
        <p:grpSpPr>
          <a:xfrm>
            <a:off x="6790938" y="1285034"/>
            <a:ext cx="2353062" cy="1797290"/>
            <a:chOff x="5774372" y="1404958"/>
            <a:chExt cx="2353062" cy="1797290"/>
          </a:xfrm>
        </p:grpSpPr>
        <p:cxnSp>
          <p:nvCxnSpPr>
            <p:cNvPr id="8" name="Straight Arrow Connector 7">
              <a:extLst>
                <a:ext uri="{FF2B5EF4-FFF2-40B4-BE49-F238E27FC236}">
                  <a16:creationId xmlns:a16="http://schemas.microsoft.com/office/drawing/2014/main" id="{20C00E9A-847A-4F85-8D64-22FE3FB80ABF}"/>
                </a:ext>
              </a:extLst>
            </p:cNvPr>
            <p:cNvCxnSpPr>
              <a:cxnSpLocks/>
            </p:cNvCxnSpPr>
            <p:nvPr/>
          </p:nvCxnSpPr>
          <p:spPr>
            <a:xfrm flipV="1">
              <a:off x="6288405" y="1805225"/>
              <a:ext cx="0" cy="5884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DB1D6A2-5F93-4EA9-81DD-5D5A1139B674}"/>
                </a:ext>
              </a:extLst>
            </p:cNvPr>
            <p:cNvCxnSpPr>
              <a:cxnSpLocks/>
            </p:cNvCxnSpPr>
            <p:nvPr/>
          </p:nvCxnSpPr>
          <p:spPr>
            <a:xfrm>
              <a:off x="6284890" y="2390190"/>
              <a:ext cx="1351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410E68A-86FE-465F-A0DC-9E4918A42624}"/>
                </a:ext>
              </a:extLst>
            </p:cNvPr>
            <p:cNvCxnSpPr>
              <a:cxnSpLocks/>
            </p:cNvCxnSpPr>
            <p:nvPr/>
          </p:nvCxnSpPr>
          <p:spPr>
            <a:xfrm flipH="1">
              <a:off x="5774372" y="2388285"/>
              <a:ext cx="513038" cy="573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F65273-C81E-48AC-9741-58A87E2554D9}"/>
                </a:ext>
              </a:extLst>
            </p:cNvPr>
            <p:cNvSpPr txBox="1"/>
            <p:nvPr/>
          </p:nvSpPr>
          <p:spPr>
            <a:xfrm>
              <a:off x="5981030" y="1404958"/>
              <a:ext cx="979402" cy="461665"/>
            </a:xfrm>
            <a:prstGeom prst="rect">
              <a:avLst/>
            </a:prstGeom>
            <a:noFill/>
          </p:spPr>
          <p:txBody>
            <a:bodyPr wrap="square" rtlCol="0">
              <a:spAutoFit/>
            </a:bodyPr>
            <a:lstStyle/>
            <a:p>
              <a:r>
                <a:rPr lang="en-US" sz="2400" dirty="0">
                  <a:latin typeface="+mn-lt"/>
                </a:rPr>
                <a:t>x-axis</a:t>
              </a:r>
            </a:p>
          </p:txBody>
        </p:sp>
        <p:sp>
          <p:nvSpPr>
            <p:cNvPr id="12" name="TextBox 11">
              <a:extLst>
                <a:ext uri="{FF2B5EF4-FFF2-40B4-BE49-F238E27FC236}">
                  <a16:creationId xmlns:a16="http://schemas.microsoft.com/office/drawing/2014/main" id="{40F7A41D-528D-4616-81B1-6ED778246677}"/>
                </a:ext>
              </a:extLst>
            </p:cNvPr>
            <p:cNvSpPr txBox="1"/>
            <p:nvPr/>
          </p:nvSpPr>
          <p:spPr>
            <a:xfrm>
              <a:off x="5845884" y="2740583"/>
              <a:ext cx="934014"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y-axis</a:t>
              </a:r>
            </a:p>
          </p:txBody>
        </p:sp>
        <p:sp>
          <p:nvSpPr>
            <p:cNvPr id="13" name="TextBox 12">
              <a:extLst>
                <a:ext uri="{FF2B5EF4-FFF2-40B4-BE49-F238E27FC236}">
                  <a16:creationId xmlns:a16="http://schemas.microsoft.com/office/drawing/2014/main" id="{36511906-A796-44AF-81B5-375471B68A47}"/>
                </a:ext>
              </a:extLst>
            </p:cNvPr>
            <p:cNvSpPr txBox="1"/>
            <p:nvPr/>
          </p:nvSpPr>
          <p:spPr>
            <a:xfrm>
              <a:off x="7144515" y="2379157"/>
              <a:ext cx="982919"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z-axis</a:t>
              </a:r>
            </a:p>
          </p:txBody>
        </p:sp>
        <p:cxnSp>
          <p:nvCxnSpPr>
            <p:cNvPr id="14" name="Straight Arrow Connector 13">
              <a:extLst>
                <a:ext uri="{FF2B5EF4-FFF2-40B4-BE49-F238E27FC236}">
                  <a16:creationId xmlns:a16="http://schemas.microsoft.com/office/drawing/2014/main" id="{664EA1FF-5D00-4E9B-BC91-C6F19B97F3A7}"/>
                </a:ext>
              </a:extLst>
            </p:cNvPr>
            <p:cNvCxnSpPr>
              <a:cxnSpLocks/>
            </p:cNvCxnSpPr>
            <p:nvPr/>
          </p:nvCxnSpPr>
          <p:spPr>
            <a:xfrm rot="10800000" flipH="1">
              <a:off x="6284912" y="1816785"/>
              <a:ext cx="513038" cy="573402"/>
            </a:xfrm>
            <a:prstGeom prst="straightConnector1">
              <a:avLst/>
            </a:prstGeom>
            <a:ln w="12700">
              <a:solidFill>
                <a:schemeClr val="accent1">
                  <a:alpha val="3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1B3798B-8289-4836-8AB7-3B76EEC1624D}"/>
                </a:ext>
              </a:extLst>
            </p:cNvPr>
            <p:cNvCxnSpPr>
              <a:cxnSpLocks/>
            </p:cNvCxnSpPr>
            <p:nvPr/>
          </p:nvCxnSpPr>
          <p:spPr>
            <a:xfrm flipV="1">
              <a:off x="6290994" y="2046599"/>
              <a:ext cx="601736" cy="335971"/>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Graphic 40" descr="Line arrow Counter clockwise curve">
              <a:extLst>
                <a:ext uri="{FF2B5EF4-FFF2-40B4-BE49-F238E27FC236}">
                  <a16:creationId xmlns:a16="http://schemas.microsoft.com/office/drawing/2014/main" id="{DE27114E-8182-4BD1-B572-18B39D2B53F7}"/>
                </a:ext>
              </a:extLst>
            </p:cNvPr>
            <p:cNvSpPr/>
            <p:nvPr/>
          </p:nvSpPr>
          <p:spPr>
            <a:xfrm rot="774481">
              <a:off x="6692597" y="2148234"/>
              <a:ext cx="122961"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p:cxnSp>
          <p:nvCxnSpPr>
            <p:cNvPr id="17" name="Straight Arrow Connector 16">
              <a:extLst>
                <a:ext uri="{FF2B5EF4-FFF2-40B4-BE49-F238E27FC236}">
                  <a16:creationId xmlns:a16="http://schemas.microsoft.com/office/drawing/2014/main" id="{C2ECA73A-1F5E-4908-9C7D-ED773BC1795A}"/>
                </a:ext>
              </a:extLst>
            </p:cNvPr>
            <p:cNvCxnSpPr>
              <a:cxnSpLocks/>
            </p:cNvCxnSpPr>
            <p:nvPr/>
          </p:nvCxnSpPr>
          <p:spPr>
            <a:xfrm flipH="1" flipV="1">
              <a:off x="5774372" y="2076997"/>
              <a:ext cx="501147" cy="30216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Graphic 40" descr="Line arrow Counter clockwise curve">
              <a:extLst>
                <a:ext uri="{FF2B5EF4-FFF2-40B4-BE49-F238E27FC236}">
                  <a16:creationId xmlns:a16="http://schemas.microsoft.com/office/drawing/2014/main" id="{E1D8135E-8760-48B8-8321-3DCEC1904536}"/>
                </a:ext>
              </a:extLst>
            </p:cNvPr>
            <p:cNvSpPr/>
            <p:nvPr/>
          </p:nvSpPr>
          <p:spPr>
            <a:xfrm rot="15130611">
              <a:off x="6100854" y="2040470"/>
              <a:ext cx="141738"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F6DFE5-4F6A-4DA5-98B7-6B0C6D941917}"/>
                    </a:ext>
                  </a:extLst>
                </p:cNvPr>
                <p:cNvSpPr txBox="1"/>
                <p:nvPr/>
              </p:nvSpPr>
              <p:spPr>
                <a:xfrm>
                  <a:off x="6852268" y="1983751"/>
                  <a:ext cx="2872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19" name="TextBox 18">
                  <a:extLst>
                    <a:ext uri="{FF2B5EF4-FFF2-40B4-BE49-F238E27FC236}">
                      <a16:creationId xmlns:a16="http://schemas.microsoft.com/office/drawing/2014/main" id="{53F6DFE5-4F6A-4DA5-98B7-6B0C6D941917}"/>
                    </a:ext>
                  </a:extLst>
                </p:cNvPr>
                <p:cNvSpPr txBox="1">
                  <a:spLocks noRot="1" noChangeAspect="1" noMove="1" noResize="1" noEditPoints="1" noAdjustHandles="1" noChangeArrowheads="1" noChangeShapeType="1" noTextEdit="1"/>
                </p:cNvSpPr>
                <p:nvPr/>
              </p:nvSpPr>
              <p:spPr>
                <a:xfrm>
                  <a:off x="6852268" y="1983751"/>
                  <a:ext cx="287292" cy="461665"/>
                </a:xfrm>
                <a:prstGeom prst="rect">
                  <a:avLst/>
                </a:prstGeom>
                <a:blipFill>
                  <a:blip r:embed="rId2"/>
                  <a:stretch>
                    <a:fillRect l="-6383" r="-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A7D754-3531-45E8-9861-4B49755D58D0}"/>
                    </a:ext>
                  </a:extLst>
                </p:cNvPr>
                <p:cNvSpPr txBox="1"/>
                <p:nvPr/>
              </p:nvSpPr>
              <p:spPr>
                <a:xfrm>
                  <a:off x="5837257" y="1702356"/>
                  <a:ext cx="352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𝜑</m:t>
                        </m:r>
                      </m:oMath>
                    </m:oMathPara>
                  </a14:m>
                  <a:endParaRPr lang="en-US" sz="2400" dirty="0"/>
                </a:p>
              </p:txBody>
            </p:sp>
          </mc:Choice>
          <mc:Fallback xmlns="">
            <p:sp>
              <p:nvSpPr>
                <p:cNvPr id="20" name="TextBox 19">
                  <a:extLst>
                    <a:ext uri="{FF2B5EF4-FFF2-40B4-BE49-F238E27FC236}">
                      <a16:creationId xmlns:a16="http://schemas.microsoft.com/office/drawing/2014/main" id="{03A7D754-3531-45E8-9861-4B49755D58D0}"/>
                    </a:ext>
                  </a:extLst>
                </p:cNvPr>
                <p:cNvSpPr txBox="1">
                  <a:spLocks noRot="1" noChangeAspect="1" noMove="1" noResize="1" noEditPoints="1" noAdjustHandles="1" noChangeArrowheads="1" noChangeShapeType="1" noTextEdit="1"/>
                </p:cNvSpPr>
                <p:nvPr/>
              </p:nvSpPr>
              <p:spPr>
                <a:xfrm>
                  <a:off x="5837257" y="1702356"/>
                  <a:ext cx="352308" cy="461665"/>
                </a:xfrm>
                <a:prstGeom prst="rect">
                  <a:avLst/>
                </a:prstGeom>
                <a:blipFill>
                  <a:blip r:embed="rId3"/>
                  <a:stretch>
                    <a:fillRect l="-5172" r="-15517" b="-11842"/>
                  </a:stretch>
                </a:blipFill>
              </p:spPr>
              <p:txBody>
                <a:bodyPr/>
                <a:lstStyle/>
                <a:p>
                  <a:r>
                    <a:rPr lang="en-US">
                      <a:noFill/>
                    </a:rPr>
                    <a:t> </a:t>
                  </a:r>
                </a:p>
              </p:txBody>
            </p:sp>
          </mc:Fallback>
        </mc:AlternateContent>
      </p:grpSp>
      <p:sp>
        <p:nvSpPr>
          <p:cNvPr id="97" name="TextBox 96">
            <a:extLst>
              <a:ext uri="{FF2B5EF4-FFF2-40B4-BE49-F238E27FC236}">
                <a16:creationId xmlns:a16="http://schemas.microsoft.com/office/drawing/2014/main" id="{229482B6-0928-49E0-8C60-D3ABE4B5C885}"/>
              </a:ext>
            </a:extLst>
          </p:cNvPr>
          <p:cNvSpPr txBox="1"/>
          <p:nvPr/>
        </p:nvSpPr>
        <p:spPr>
          <a:xfrm>
            <a:off x="473533" y="5769386"/>
            <a:ext cx="4553876" cy="830997"/>
          </a:xfrm>
          <a:prstGeom prst="rect">
            <a:avLst/>
          </a:prstGeom>
          <a:solidFill>
            <a:schemeClr val="accent2">
              <a:lumMod val="20000"/>
              <a:lumOff val="80000"/>
            </a:schemeClr>
          </a:solidFill>
          <a:ln>
            <a:solidFill>
              <a:schemeClr val="accent2">
                <a:lumMod val="20000"/>
                <a:lumOff val="80000"/>
              </a:schemeClr>
            </a:solidFill>
          </a:ln>
        </p:spPr>
        <p:txBody>
          <a:bodyPr wrap="square">
            <a:spAutoFit/>
          </a:bodyPr>
          <a:lstStyle/>
          <a:p>
            <a:pPr>
              <a:buSzPct val="120000"/>
            </a:pPr>
            <a:r>
              <a:rPr lang="en-US" sz="2400" dirty="0">
                <a:latin typeface="+mn-lt"/>
                <a:cs typeface="Times New Roman" panose="02020603050405020304" pitchFamily="18" charset="0"/>
              </a:rPr>
              <a:t>DC sputtering - Metal deposition</a:t>
            </a:r>
          </a:p>
          <a:p>
            <a:pPr>
              <a:buSzPct val="120000"/>
            </a:pPr>
            <a:r>
              <a:rPr lang="en-US" sz="2400" dirty="0">
                <a:latin typeface="+mn-lt"/>
                <a:cs typeface="Times New Roman" panose="02020603050405020304" pitchFamily="18" charset="0"/>
              </a:rPr>
              <a:t>RF sputtering - Insulator deposition</a:t>
            </a:r>
          </a:p>
        </p:txBody>
      </p:sp>
      <p:grpSp>
        <p:nvGrpSpPr>
          <p:cNvPr id="99" name="Group 98">
            <a:extLst>
              <a:ext uri="{FF2B5EF4-FFF2-40B4-BE49-F238E27FC236}">
                <a16:creationId xmlns:a16="http://schemas.microsoft.com/office/drawing/2014/main" id="{ADC1E21F-E72C-45F4-9182-17DA86936B24}"/>
              </a:ext>
            </a:extLst>
          </p:cNvPr>
          <p:cNvGrpSpPr/>
          <p:nvPr/>
        </p:nvGrpSpPr>
        <p:grpSpPr>
          <a:xfrm>
            <a:off x="1399727" y="2204450"/>
            <a:ext cx="5015294" cy="3425020"/>
            <a:chOff x="1399727" y="2204450"/>
            <a:chExt cx="5015294" cy="3425020"/>
          </a:xfrm>
        </p:grpSpPr>
        <p:cxnSp>
          <p:nvCxnSpPr>
            <p:cNvPr id="21" name="Straight Connector 20">
              <a:extLst>
                <a:ext uri="{FF2B5EF4-FFF2-40B4-BE49-F238E27FC236}">
                  <a16:creationId xmlns:a16="http://schemas.microsoft.com/office/drawing/2014/main" id="{74BB0314-48EB-4336-AFD0-9FDAA83B2465}"/>
                </a:ext>
              </a:extLst>
            </p:cNvPr>
            <p:cNvCxnSpPr>
              <a:cxnSpLocks/>
            </p:cNvCxnSpPr>
            <p:nvPr/>
          </p:nvCxnSpPr>
          <p:spPr>
            <a:xfrm>
              <a:off x="1732387" y="2367145"/>
              <a:ext cx="632085"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02BEDD0-A143-4B51-A2C8-A4C7D06B801E}"/>
                </a:ext>
              </a:extLst>
            </p:cNvPr>
            <p:cNvSpPr/>
            <p:nvPr/>
          </p:nvSpPr>
          <p:spPr>
            <a:xfrm>
              <a:off x="2381092" y="2204450"/>
              <a:ext cx="738759" cy="3253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64CAC19F-3520-4846-8AE0-E3B561497461}"/>
                </a:ext>
              </a:extLst>
            </p:cNvPr>
            <p:cNvCxnSpPr>
              <a:cxnSpLocks/>
            </p:cNvCxnSpPr>
            <p:nvPr/>
          </p:nvCxnSpPr>
          <p:spPr>
            <a:xfrm>
              <a:off x="3119851" y="2367143"/>
              <a:ext cx="1226618"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9A95668-BF71-4042-8E4B-AFED67C1BF77}"/>
                </a:ext>
              </a:extLst>
            </p:cNvPr>
            <p:cNvCxnSpPr/>
            <p:nvPr/>
          </p:nvCxnSpPr>
          <p:spPr>
            <a:xfrm>
              <a:off x="4346468" y="2367143"/>
              <a:ext cx="0" cy="1036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E7C512-888C-4E4E-84B1-DD7069F2CEF4}"/>
                </a:ext>
              </a:extLst>
            </p:cNvPr>
            <p:cNvCxnSpPr/>
            <p:nvPr/>
          </p:nvCxnSpPr>
          <p:spPr>
            <a:xfrm>
              <a:off x="4346468" y="4592931"/>
              <a:ext cx="0" cy="1036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D2EA6F-12FB-4914-AE2E-F23A720518B8}"/>
                </a:ext>
              </a:extLst>
            </p:cNvPr>
            <p:cNvCxnSpPr>
              <a:cxnSpLocks/>
            </p:cNvCxnSpPr>
            <p:nvPr/>
          </p:nvCxnSpPr>
          <p:spPr>
            <a:xfrm>
              <a:off x="3828287" y="3397433"/>
              <a:ext cx="1090326" cy="12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E4C601-5A7F-4B2A-B5E9-57E99C7675AD}"/>
                </a:ext>
              </a:extLst>
            </p:cNvPr>
            <p:cNvCxnSpPr>
              <a:cxnSpLocks/>
            </p:cNvCxnSpPr>
            <p:nvPr/>
          </p:nvCxnSpPr>
          <p:spPr>
            <a:xfrm>
              <a:off x="3841779" y="4574183"/>
              <a:ext cx="1090326" cy="124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40C631-8645-465B-BEEB-55B58BB15320}"/>
                </a:ext>
              </a:extLst>
            </p:cNvPr>
            <p:cNvCxnSpPr>
              <a:cxnSpLocks/>
            </p:cNvCxnSpPr>
            <p:nvPr/>
          </p:nvCxnSpPr>
          <p:spPr>
            <a:xfrm>
              <a:off x="1736324" y="5629468"/>
              <a:ext cx="260824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366F32-9271-4E32-A2EF-1BC8A8C69914}"/>
                </a:ext>
              </a:extLst>
            </p:cNvPr>
            <p:cNvCxnSpPr>
              <a:cxnSpLocks/>
            </p:cNvCxnSpPr>
            <p:nvPr/>
          </p:nvCxnSpPr>
          <p:spPr>
            <a:xfrm>
              <a:off x="1730066" y="2367143"/>
              <a:ext cx="0" cy="1310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44B971F-9339-43A5-BEEB-23369F6678BD}"/>
                </a:ext>
              </a:extLst>
            </p:cNvPr>
            <p:cNvCxnSpPr>
              <a:cxnSpLocks/>
            </p:cNvCxnSpPr>
            <p:nvPr/>
          </p:nvCxnSpPr>
          <p:spPr>
            <a:xfrm>
              <a:off x="1725105" y="4362595"/>
              <a:ext cx="0" cy="1266873"/>
            </a:xfrm>
            <a:prstGeom prst="line">
              <a:avLst/>
            </a:prstGeom>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04CEBAE6-D32F-4CFF-B305-0F34101BA609}"/>
                </a:ext>
              </a:extLst>
            </p:cNvPr>
            <p:cNvSpPr/>
            <p:nvPr/>
          </p:nvSpPr>
          <p:spPr>
            <a:xfrm>
              <a:off x="1399727" y="3677423"/>
              <a:ext cx="631858" cy="6827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5338515-E166-460A-B178-B21530F6E78F}"/>
                </a:ext>
              </a:extLst>
            </p:cNvPr>
            <p:cNvSpPr/>
            <p:nvPr/>
          </p:nvSpPr>
          <p:spPr>
            <a:xfrm>
              <a:off x="3415568" y="2951943"/>
              <a:ext cx="1861801" cy="221673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2B05E09-3060-4DF1-A2B6-B4BE1E402152}"/>
                </a:ext>
              </a:extLst>
            </p:cNvPr>
            <p:cNvSpPr/>
            <p:nvPr/>
          </p:nvSpPr>
          <p:spPr>
            <a:xfrm rot="2313977">
              <a:off x="4479548" y="3986260"/>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C770CC3-1E68-4901-8B1E-9F0EEB88A0EE}"/>
                </a:ext>
              </a:extLst>
            </p:cNvPr>
            <p:cNvSpPr/>
            <p:nvPr/>
          </p:nvSpPr>
          <p:spPr>
            <a:xfrm rot="5400000">
              <a:off x="4494360" y="430439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3C9B59D-0E8F-4C4F-9BA9-4735236424B9}"/>
                </a:ext>
              </a:extLst>
            </p:cNvPr>
            <p:cNvSpPr/>
            <p:nvPr/>
          </p:nvSpPr>
          <p:spPr>
            <a:xfrm rot="5400000">
              <a:off x="4743064" y="429993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A2427D3-E6C2-4210-97E5-C988F9CD30D1}"/>
                </a:ext>
              </a:extLst>
            </p:cNvPr>
            <p:cNvSpPr/>
            <p:nvPr/>
          </p:nvSpPr>
          <p:spPr>
            <a:xfrm rot="2313977">
              <a:off x="4635694" y="4495900"/>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19ED7656-BB3D-4760-8E2D-666C13DF0A37}"/>
                </a:ext>
              </a:extLst>
            </p:cNvPr>
            <p:cNvSpPr/>
            <p:nvPr/>
          </p:nvSpPr>
          <p:spPr>
            <a:xfrm rot="2313977">
              <a:off x="4149341" y="417069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B4DCFBA-76B7-4AF5-AF70-D0BDF95A0230}"/>
                </a:ext>
              </a:extLst>
            </p:cNvPr>
            <p:cNvSpPr/>
            <p:nvPr/>
          </p:nvSpPr>
          <p:spPr>
            <a:xfrm rot="5400000">
              <a:off x="4547478" y="429789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D94D506-0D87-47CE-AEAA-984C0AD5C4DE}"/>
                </a:ext>
              </a:extLst>
            </p:cNvPr>
            <p:cNvSpPr/>
            <p:nvPr/>
          </p:nvSpPr>
          <p:spPr>
            <a:xfrm rot="5400000">
              <a:off x="4119608" y="400354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5A8A3C9-3D02-49DB-83A8-05612484BA99}"/>
                </a:ext>
              </a:extLst>
            </p:cNvPr>
            <p:cNvSpPr/>
            <p:nvPr/>
          </p:nvSpPr>
          <p:spPr>
            <a:xfrm>
              <a:off x="3505989" y="3645296"/>
              <a:ext cx="68865" cy="76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AEDF5787-A84D-4AAA-9C33-83A7AF1AB598}"/>
                </a:ext>
              </a:extLst>
            </p:cNvPr>
            <p:cNvSpPr/>
            <p:nvPr/>
          </p:nvSpPr>
          <p:spPr>
            <a:xfrm rot="18222336">
              <a:off x="4403252" y="361010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43F99F0-BBCD-4494-BD63-75FF415F255D}"/>
                </a:ext>
              </a:extLst>
            </p:cNvPr>
            <p:cNvSpPr/>
            <p:nvPr/>
          </p:nvSpPr>
          <p:spPr>
            <a:xfrm rot="21308359">
              <a:off x="4459724" y="4248517"/>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0FB648E-7BE6-4F78-BDA0-2788E865F5CE}"/>
                </a:ext>
              </a:extLst>
            </p:cNvPr>
            <p:cNvSpPr/>
            <p:nvPr/>
          </p:nvSpPr>
          <p:spPr>
            <a:xfrm rot="21308359">
              <a:off x="4680482" y="421153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4BADBD0-0A38-4CFE-9E24-75BA2FECD132}"/>
                </a:ext>
              </a:extLst>
            </p:cNvPr>
            <p:cNvSpPr/>
            <p:nvPr/>
          </p:nvSpPr>
          <p:spPr>
            <a:xfrm rot="18222336">
              <a:off x="4286578" y="393731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4A13193A-176A-4CB6-B960-F21C58AACF79}"/>
                </a:ext>
              </a:extLst>
            </p:cNvPr>
            <p:cNvSpPr/>
            <p:nvPr/>
          </p:nvSpPr>
          <p:spPr>
            <a:xfrm rot="18222336">
              <a:off x="4217958" y="431279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1FAA855-2C63-42D2-8C3E-7D89FB277C82}"/>
                </a:ext>
              </a:extLst>
            </p:cNvPr>
            <p:cNvSpPr/>
            <p:nvPr/>
          </p:nvSpPr>
          <p:spPr>
            <a:xfrm rot="21308359">
              <a:off x="4512842" y="424201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2552674-1A7E-4209-9CD5-993531E8D3BD}"/>
                </a:ext>
              </a:extLst>
            </p:cNvPr>
            <p:cNvSpPr/>
            <p:nvPr/>
          </p:nvSpPr>
          <p:spPr>
            <a:xfrm rot="21308359">
              <a:off x="4084972" y="430581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FC2DF5A-C313-49B9-B255-6958AB9542E2}"/>
                </a:ext>
              </a:extLst>
            </p:cNvPr>
            <p:cNvSpPr/>
            <p:nvPr/>
          </p:nvSpPr>
          <p:spPr>
            <a:xfrm rot="18513977">
              <a:off x="4420147" y="379322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30F4509-61E1-495F-BA00-451BE0816D3E}"/>
                </a:ext>
              </a:extLst>
            </p:cNvPr>
            <p:cNvSpPr/>
            <p:nvPr/>
          </p:nvSpPr>
          <p:spPr>
            <a:xfrm rot="18513977">
              <a:off x="4560553" y="348791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2E95C3E-F818-4E89-9FCD-3398A714A079}"/>
                </a:ext>
              </a:extLst>
            </p:cNvPr>
            <p:cNvSpPr/>
            <p:nvPr/>
          </p:nvSpPr>
          <p:spPr>
            <a:xfrm rot="21308359">
              <a:off x="4655717" y="402293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04F1905-75A6-40EE-9224-923D2367651E}"/>
                </a:ext>
              </a:extLst>
            </p:cNvPr>
            <p:cNvSpPr/>
            <p:nvPr/>
          </p:nvSpPr>
          <p:spPr>
            <a:xfrm rot="18513977">
              <a:off x="4261813" y="380015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DA1DABC4-C29D-4976-B528-CC57442E22B0}"/>
                </a:ext>
              </a:extLst>
            </p:cNvPr>
            <p:cNvSpPr/>
            <p:nvPr/>
          </p:nvSpPr>
          <p:spPr>
            <a:xfrm rot="18513977">
              <a:off x="4311654" y="426127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EAABD6D-32D1-4741-AB1F-F0CC1685F789}"/>
                </a:ext>
              </a:extLst>
            </p:cNvPr>
            <p:cNvSpPr/>
            <p:nvPr/>
          </p:nvSpPr>
          <p:spPr>
            <a:xfrm>
              <a:off x="4344846" y="4345245"/>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CB96B5F-D8A8-4CB9-8D36-46F60A17B89C}"/>
                </a:ext>
              </a:extLst>
            </p:cNvPr>
            <p:cNvSpPr/>
            <p:nvPr/>
          </p:nvSpPr>
          <p:spPr>
            <a:xfrm>
              <a:off x="4060207" y="450964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E631A1D-736C-4F70-B19D-730971252C31}"/>
                </a:ext>
              </a:extLst>
            </p:cNvPr>
            <p:cNvSpPr/>
            <p:nvPr/>
          </p:nvSpPr>
          <p:spPr>
            <a:xfrm rot="5400000">
              <a:off x="4399151" y="446836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5BC40C9-906C-4065-B1E1-8C530B5959ED}"/>
                </a:ext>
              </a:extLst>
            </p:cNvPr>
            <p:cNvSpPr/>
            <p:nvPr/>
          </p:nvSpPr>
          <p:spPr>
            <a:xfrm rot="5400000">
              <a:off x="4498170" y="445679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19691FB-4274-424A-A6D7-590044F29075}"/>
                </a:ext>
              </a:extLst>
            </p:cNvPr>
            <p:cNvSpPr/>
            <p:nvPr/>
          </p:nvSpPr>
          <p:spPr>
            <a:xfrm rot="5400000">
              <a:off x="4240817" y="4475302"/>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05D1E63C-C058-4C8C-A831-0CBE9C6041F7}"/>
                </a:ext>
              </a:extLst>
            </p:cNvPr>
            <p:cNvSpPr/>
            <p:nvPr/>
          </p:nvSpPr>
          <p:spPr>
            <a:xfrm rot="5400000">
              <a:off x="4330530" y="447012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4412332-6C0A-4558-827E-1C65367B271E}"/>
                </a:ext>
              </a:extLst>
            </p:cNvPr>
            <p:cNvSpPr/>
            <p:nvPr/>
          </p:nvSpPr>
          <p:spPr>
            <a:xfrm rot="5400000">
              <a:off x="4551288" y="445029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E78A9E1-161D-45DB-93EC-41C9C1187741}"/>
                </a:ext>
              </a:extLst>
            </p:cNvPr>
            <p:cNvSpPr/>
            <p:nvPr/>
          </p:nvSpPr>
          <p:spPr>
            <a:xfrm rot="18222336">
              <a:off x="4448722" y="408278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C9F38D4-22D8-4895-A7F4-A32E432F1219}"/>
                </a:ext>
              </a:extLst>
            </p:cNvPr>
            <p:cNvSpPr/>
            <p:nvPr/>
          </p:nvSpPr>
          <p:spPr>
            <a:xfrm rot="21308359">
              <a:off x="4463534" y="4400917"/>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79EFF66-405A-47CF-BEAA-836F602F183A}"/>
                </a:ext>
              </a:extLst>
            </p:cNvPr>
            <p:cNvSpPr/>
            <p:nvPr/>
          </p:nvSpPr>
          <p:spPr>
            <a:xfrm rot="21308359">
              <a:off x="4206181" y="4419425"/>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9A6B298E-BD38-4303-856A-4E6F6FBFF70A}"/>
                </a:ext>
              </a:extLst>
            </p:cNvPr>
            <p:cNvSpPr/>
            <p:nvPr/>
          </p:nvSpPr>
          <p:spPr>
            <a:xfrm rot="18222336">
              <a:off x="4413209" y="440877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9EDF8DB-FA3E-4518-B0D1-7994DCA4E460}"/>
                </a:ext>
              </a:extLst>
            </p:cNvPr>
            <p:cNvSpPr/>
            <p:nvPr/>
          </p:nvSpPr>
          <p:spPr>
            <a:xfrm rot="21308359">
              <a:off x="4516652" y="439441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0DC38EF-3437-4465-888F-F0C8D8B9F217}"/>
                </a:ext>
              </a:extLst>
            </p:cNvPr>
            <p:cNvSpPr/>
            <p:nvPr/>
          </p:nvSpPr>
          <p:spPr>
            <a:xfrm rot="21308359">
              <a:off x="4088782" y="445821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4A988CC-7CDB-4E8C-AEC4-F84D5DEE89BC}"/>
                </a:ext>
              </a:extLst>
            </p:cNvPr>
            <p:cNvSpPr/>
            <p:nvPr/>
          </p:nvSpPr>
          <p:spPr>
            <a:xfrm>
              <a:off x="3296838" y="3664666"/>
              <a:ext cx="186040" cy="11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A12CE99-971A-46FF-80A9-712555DC5F20}"/>
                </a:ext>
              </a:extLst>
            </p:cNvPr>
            <p:cNvSpPr/>
            <p:nvPr/>
          </p:nvSpPr>
          <p:spPr>
            <a:xfrm>
              <a:off x="3906792" y="3468268"/>
              <a:ext cx="68865" cy="73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CFA3A78A-56CF-454D-BB62-CC5B1B7C4D2B}"/>
                </a:ext>
              </a:extLst>
            </p:cNvPr>
            <p:cNvSpPr/>
            <p:nvPr/>
          </p:nvSpPr>
          <p:spPr>
            <a:xfrm>
              <a:off x="4194607" y="3442387"/>
              <a:ext cx="68865" cy="74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62B0532-9D0B-4A75-A7E3-95F88A46F403}"/>
                </a:ext>
              </a:extLst>
            </p:cNvPr>
            <p:cNvSpPr/>
            <p:nvPr/>
          </p:nvSpPr>
          <p:spPr>
            <a:xfrm>
              <a:off x="4058383" y="3569135"/>
              <a:ext cx="68865" cy="69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8130FF8A-D0B9-4621-8E24-B14C6F494A98}"/>
                </a:ext>
              </a:extLst>
            </p:cNvPr>
            <p:cNvSpPr/>
            <p:nvPr/>
          </p:nvSpPr>
          <p:spPr>
            <a:xfrm>
              <a:off x="3564246" y="3758764"/>
              <a:ext cx="68865" cy="642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AB1EE8F1-6716-4BBF-BB7E-A1F2C6513DC8}"/>
                </a:ext>
              </a:extLst>
            </p:cNvPr>
            <p:cNvSpPr/>
            <p:nvPr/>
          </p:nvSpPr>
          <p:spPr>
            <a:xfrm>
              <a:off x="4389248" y="3510002"/>
              <a:ext cx="68865" cy="6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3DB90F51-BB06-4EDD-B72C-400306508021}"/>
                </a:ext>
              </a:extLst>
            </p:cNvPr>
            <p:cNvSpPr/>
            <p:nvPr/>
          </p:nvSpPr>
          <p:spPr>
            <a:xfrm>
              <a:off x="3651324" y="3601261"/>
              <a:ext cx="68865" cy="76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3BF65D51-B4E0-4F4E-949A-C6E39DCDECBD}"/>
                </a:ext>
              </a:extLst>
            </p:cNvPr>
            <p:cNvSpPr/>
            <p:nvPr/>
          </p:nvSpPr>
          <p:spPr>
            <a:xfrm>
              <a:off x="4606740" y="3446205"/>
              <a:ext cx="68865" cy="70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C27E9E10-ECA7-4B7D-932C-A315C447FDEB}"/>
                </a:ext>
              </a:extLst>
            </p:cNvPr>
            <p:cNvSpPr/>
            <p:nvPr/>
          </p:nvSpPr>
          <p:spPr>
            <a:xfrm>
              <a:off x="3810610" y="3577375"/>
              <a:ext cx="68865" cy="679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CD2BAB75-9517-4E2D-B754-CFB705D69285}"/>
                </a:ext>
              </a:extLst>
            </p:cNvPr>
            <p:cNvSpPr txBox="1"/>
            <p:nvPr/>
          </p:nvSpPr>
          <p:spPr>
            <a:xfrm rot="16200000">
              <a:off x="2389509" y="3520871"/>
              <a:ext cx="1409306" cy="461665"/>
            </a:xfrm>
            <a:prstGeom prst="rect">
              <a:avLst/>
            </a:prstGeom>
            <a:noFill/>
          </p:spPr>
          <p:txBody>
            <a:bodyPr wrap="square" rtlCol="0">
              <a:spAutoFit/>
            </a:bodyPr>
            <a:lstStyle/>
            <a:p>
              <a:r>
                <a:rPr lang="en-US" sz="2400" dirty="0">
                  <a:latin typeface="+mn-lt"/>
                </a:rPr>
                <a:t>Argon gas</a:t>
              </a:r>
            </a:p>
          </p:txBody>
        </p:sp>
        <p:sp>
          <p:nvSpPr>
            <p:cNvPr id="96" name="Rectangle 95">
              <a:extLst>
                <a:ext uri="{FF2B5EF4-FFF2-40B4-BE49-F238E27FC236}">
                  <a16:creationId xmlns:a16="http://schemas.microsoft.com/office/drawing/2014/main" id="{2CC7AA7A-0B73-4BAE-8E7C-8834DAD082BF}"/>
                </a:ext>
              </a:extLst>
            </p:cNvPr>
            <p:cNvSpPr/>
            <p:nvPr/>
          </p:nvSpPr>
          <p:spPr>
            <a:xfrm rot="5153896">
              <a:off x="4839085" y="5091140"/>
              <a:ext cx="186040" cy="117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239E9028-F19A-44E8-8056-74BF8B23451F}"/>
                </a:ext>
              </a:extLst>
            </p:cNvPr>
            <p:cNvSpPr txBox="1"/>
            <p:nvPr/>
          </p:nvSpPr>
          <p:spPr>
            <a:xfrm>
              <a:off x="4361292" y="5153423"/>
              <a:ext cx="2053729" cy="461665"/>
            </a:xfrm>
            <a:prstGeom prst="rect">
              <a:avLst/>
            </a:prstGeom>
            <a:noFill/>
          </p:spPr>
          <p:txBody>
            <a:bodyPr wrap="square" rtlCol="0">
              <a:spAutoFit/>
            </a:bodyPr>
            <a:lstStyle/>
            <a:p>
              <a:r>
                <a:rPr lang="en-US" sz="2400" dirty="0">
                  <a:latin typeface="+mn-lt"/>
                </a:rPr>
                <a:t>Vacuum pump</a:t>
              </a:r>
            </a:p>
          </p:txBody>
        </p:sp>
      </p:grpSp>
    </p:spTree>
    <p:extLst>
      <p:ext uri="{BB962C8B-B14F-4D97-AF65-F5344CB8AC3E}">
        <p14:creationId xmlns:p14="http://schemas.microsoft.com/office/powerpoint/2010/main" val="34885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7465-27A2-4BF1-8BAD-C21CE44F7C9E}"/>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BACA4062-2E4C-48D1-B900-86E952AA9145}"/>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E4151E47-5544-4F9A-821C-E73F3AC080FB}"/>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F53DF061-5406-41A5-B302-9CC3D6ACC4D4}"/>
              </a:ext>
            </a:extLst>
          </p:cNvPr>
          <p:cNvSpPr>
            <a:spLocks noGrp="1"/>
          </p:cNvSpPr>
          <p:nvPr>
            <p:ph type="sldNum" sz="quarter" idx="12"/>
          </p:nvPr>
        </p:nvSpPr>
        <p:spPr/>
        <p:txBody>
          <a:bodyPr/>
          <a:lstStyle/>
          <a:p>
            <a:fld id="{ABF20D17-0043-4445-9B8B-9F103D2306E2}" type="slidenum">
              <a:rPr lang="en-IN" smtClean="0"/>
              <a:pPr/>
              <a:t>75</a:t>
            </a:fld>
            <a:endParaRPr lang="en-IN" dirty="0"/>
          </a:p>
        </p:txBody>
      </p:sp>
      <p:grpSp>
        <p:nvGrpSpPr>
          <p:cNvPr id="7" name="Group 6">
            <a:extLst>
              <a:ext uri="{FF2B5EF4-FFF2-40B4-BE49-F238E27FC236}">
                <a16:creationId xmlns:a16="http://schemas.microsoft.com/office/drawing/2014/main" id="{6FC77D09-2368-4434-B17F-CF0A06873CBB}"/>
              </a:ext>
            </a:extLst>
          </p:cNvPr>
          <p:cNvGrpSpPr/>
          <p:nvPr/>
        </p:nvGrpSpPr>
        <p:grpSpPr>
          <a:xfrm>
            <a:off x="464906" y="1822418"/>
            <a:ext cx="4525392" cy="4159616"/>
            <a:chOff x="119673" y="2531545"/>
            <a:chExt cx="4525392" cy="4159616"/>
          </a:xfrm>
        </p:grpSpPr>
        <p:grpSp>
          <p:nvGrpSpPr>
            <p:cNvPr id="8" name="Group 7">
              <a:extLst>
                <a:ext uri="{FF2B5EF4-FFF2-40B4-BE49-F238E27FC236}">
                  <a16:creationId xmlns:a16="http://schemas.microsoft.com/office/drawing/2014/main" id="{71BFDA6A-99DE-4FC8-95AB-A582E5D87AB7}"/>
                </a:ext>
              </a:extLst>
            </p:cNvPr>
            <p:cNvGrpSpPr/>
            <p:nvPr/>
          </p:nvGrpSpPr>
          <p:grpSpPr>
            <a:xfrm>
              <a:off x="119673" y="2531545"/>
              <a:ext cx="4525392" cy="4159616"/>
              <a:chOff x="154036" y="1786418"/>
              <a:chExt cx="4525392" cy="4159616"/>
            </a:xfrm>
          </p:grpSpPr>
          <p:sp>
            <p:nvSpPr>
              <p:cNvPr id="34" name="Rectangle 33">
                <a:extLst>
                  <a:ext uri="{FF2B5EF4-FFF2-40B4-BE49-F238E27FC236}">
                    <a16:creationId xmlns:a16="http://schemas.microsoft.com/office/drawing/2014/main" id="{07035C9D-56B0-4E65-AEDD-462984F749A7}"/>
                  </a:ext>
                </a:extLst>
              </p:cNvPr>
              <p:cNvSpPr/>
              <p:nvPr/>
            </p:nvSpPr>
            <p:spPr>
              <a:xfrm>
                <a:off x="677556" y="2433349"/>
                <a:ext cx="2465408" cy="29515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4D2CBA8-8DF7-4DC5-967E-AD6353D83635}"/>
                  </a:ext>
                </a:extLst>
              </p:cNvPr>
              <p:cNvSpPr/>
              <p:nvPr/>
            </p:nvSpPr>
            <p:spPr>
              <a:xfrm>
                <a:off x="1037657" y="2652664"/>
                <a:ext cx="1794076" cy="10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FD49536-245B-4997-88CE-2923D2D7B041}"/>
                  </a:ext>
                </a:extLst>
              </p:cNvPr>
              <p:cNvSpPr/>
              <p:nvPr/>
            </p:nvSpPr>
            <p:spPr>
              <a:xfrm>
                <a:off x="1037657" y="4992679"/>
                <a:ext cx="1794076" cy="10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7E1174E-779B-43F9-80DA-4C09ECE4633F}"/>
                  </a:ext>
                </a:extLst>
              </p:cNvPr>
              <p:cNvSpPr/>
              <p:nvPr/>
            </p:nvSpPr>
            <p:spPr>
              <a:xfrm>
                <a:off x="1396472" y="2756836"/>
                <a:ext cx="1057348" cy="10802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DF700874-E732-4F91-8417-1125DBF46B68}"/>
                  </a:ext>
                </a:extLst>
              </p:cNvPr>
              <p:cNvSpPr/>
              <p:nvPr/>
            </p:nvSpPr>
            <p:spPr>
              <a:xfrm>
                <a:off x="1080234" y="4921170"/>
                <a:ext cx="1693626" cy="6958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6D63111-422F-4A0D-A365-269D7F155D37}"/>
                  </a:ext>
                </a:extLst>
              </p:cNvPr>
              <p:cNvSpPr/>
              <p:nvPr/>
            </p:nvSpPr>
            <p:spPr>
              <a:xfrm>
                <a:off x="1078248" y="4879680"/>
                <a:ext cx="1693626" cy="45719"/>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inus Sign 39">
                <a:extLst>
                  <a:ext uri="{FF2B5EF4-FFF2-40B4-BE49-F238E27FC236}">
                    <a16:creationId xmlns:a16="http://schemas.microsoft.com/office/drawing/2014/main" id="{A131574E-3024-43B6-AAD7-E65337939C9B}"/>
                  </a:ext>
                </a:extLst>
              </p:cNvPr>
              <p:cNvSpPr/>
              <p:nvPr/>
            </p:nvSpPr>
            <p:spPr>
              <a:xfrm>
                <a:off x="502725" y="3572981"/>
                <a:ext cx="485968" cy="329565"/>
              </a:xfrm>
              <a:prstGeom prst="mathMinu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inus Sign 40">
                <a:extLst>
                  <a:ext uri="{FF2B5EF4-FFF2-40B4-BE49-F238E27FC236}">
                    <a16:creationId xmlns:a16="http://schemas.microsoft.com/office/drawing/2014/main" id="{D65EF054-92AB-4BCF-9CF3-6EA11F78F3F5}"/>
                  </a:ext>
                </a:extLst>
              </p:cNvPr>
              <p:cNvSpPr/>
              <p:nvPr/>
            </p:nvSpPr>
            <p:spPr>
              <a:xfrm>
                <a:off x="2971980" y="4035261"/>
                <a:ext cx="269136" cy="299085"/>
              </a:xfrm>
              <a:prstGeom prst="mathMinu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5405F9EB-843B-4718-B933-9EEF55BE31EF}"/>
                  </a:ext>
                </a:extLst>
              </p:cNvPr>
              <p:cNvSpPr/>
              <p:nvPr/>
            </p:nvSpPr>
            <p:spPr>
              <a:xfrm>
                <a:off x="597908" y="3710141"/>
                <a:ext cx="15919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A512B708-C193-4797-A2D8-C5323FA46B5C}"/>
                  </a:ext>
                </a:extLst>
              </p:cNvPr>
              <p:cNvSpPr/>
              <p:nvPr/>
            </p:nvSpPr>
            <p:spPr>
              <a:xfrm>
                <a:off x="3047646" y="4161943"/>
                <a:ext cx="15919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Arrow Connector 43">
                <a:extLst>
                  <a:ext uri="{FF2B5EF4-FFF2-40B4-BE49-F238E27FC236}">
                    <a16:creationId xmlns:a16="http://schemas.microsoft.com/office/drawing/2014/main" id="{33581978-9D28-4ECD-BD05-05AC26F0DBE5}"/>
                  </a:ext>
                </a:extLst>
              </p:cNvPr>
              <p:cNvCxnSpPr>
                <a:cxnSpLocks/>
              </p:cNvCxnSpPr>
              <p:nvPr/>
            </p:nvCxnSpPr>
            <p:spPr>
              <a:xfrm>
                <a:off x="1933120" y="3480770"/>
                <a:ext cx="0" cy="971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412E7E-FABF-438A-9C85-22B03F67390A}"/>
                  </a:ext>
                </a:extLst>
              </p:cNvPr>
              <p:cNvCxnSpPr>
                <a:cxnSpLocks/>
              </p:cNvCxnSpPr>
              <p:nvPr/>
            </p:nvCxnSpPr>
            <p:spPr>
              <a:xfrm>
                <a:off x="2240397" y="3533816"/>
                <a:ext cx="275404" cy="918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B0037DA-CE3E-4ECF-BDAE-79A8B839B47C}"/>
                  </a:ext>
                </a:extLst>
              </p:cNvPr>
              <p:cNvCxnSpPr>
                <a:cxnSpLocks/>
              </p:cNvCxnSpPr>
              <p:nvPr/>
            </p:nvCxnSpPr>
            <p:spPr>
              <a:xfrm flipH="1">
                <a:off x="1366364" y="3480770"/>
                <a:ext cx="283379" cy="971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B9F6427-43C3-414E-9232-A121A83EC99E}"/>
                  </a:ext>
                </a:extLst>
              </p:cNvPr>
              <p:cNvSpPr/>
              <p:nvPr/>
            </p:nvSpPr>
            <p:spPr>
              <a:xfrm>
                <a:off x="1910261" y="461949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5FA1AF1-03B1-424D-9438-205F2E5CDA26}"/>
                  </a:ext>
                </a:extLst>
              </p:cNvPr>
              <p:cNvSpPr/>
              <p:nvPr/>
            </p:nvSpPr>
            <p:spPr>
              <a:xfrm>
                <a:off x="2131019" y="459966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C9DE40A-EA2D-4AA6-8336-5D514AA104F3}"/>
                  </a:ext>
                </a:extLst>
              </p:cNvPr>
              <p:cNvSpPr/>
              <p:nvPr/>
            </p:nvSpPr>
            <p:spPr>
              <a:xfrm>
                <a:off x="2036915" y="446614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F7B1C8F-4A33-4BA1-A617-D90C95FAAD19}"/>
                  </a:ext>
                </a:extLst>
              </p:cNvPr>
              <p:cNvSpPr/>
              <p:nvPr/>
            </p:nvSpPr>
            <p:spPr>
              <a:xfrm>
                <a:off x="2461634" y="463549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B57497D-7B18-4003-B314-FA2B37A24BBB}"/>
                  </a:ext>
                </a:extLst>
              </p:cNvPr>
              <p:cNvSpPr/>
              <p:nvPr/>
            </p:nvSpPr>
            <p:spPr>
              <a:xfrm>
                <a:off x="1652908" y="4638007"/>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D375CE4-1B89-4B00-9216-DCD58C6E8D1B}"/>
                  </a:ext>
                </a:extLst>
              </p:cNvPr>
              <p:cNvSpPr/>
              <p:nvPr/>
            </p:nvSpPr>
            <p:spPr>
              <a:xfrm>
                <a:off x="1395663" y="441340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C6C5A75-AE1E-414E-B48B-3F3DEB3AEE55}"/>
                  </a:ext>
                </a:extLst>
              </p:cNvPr>
              <p:cNvSpPr/>
              <p:nvPr/>
            </p:nvSpPr>
            <p:spPr>
              <a:xfrm>
                <a:off x="1428336" y="472671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1D635BD-8B8A-49F4-A14B-7F33834F64FF}"/>
                  </a:ext>
                </a:extLst>
              </p:cNvPr>
              <p:cNvSpPr/>
              <p:nvPr/>
            </p:nvSpPr>
            <p:spPr>
              <a:xfrm>
                <a:off x="1279357" y="456537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EA7EB8-9D06-44B2-A0BE-8DFA148C4806}"/>
                  </a:ext>
                </a:extLst>
              </p:cNvPr>
              <p:cNvSpPr/>
              <p:nvPr/>
            </p:nvSpPr>
            <p:spPr>
              <a:xfrm>
                <a:off x="962501" y="3475985"/>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A8D56B-71AA-4F52-B4CA-55DF9FEAFD0D}"/>
                  </a:ext>
                </a:extLst>
              </p:cNvPr>
              <p:cNvSpPr/>
              <p:nvPr/>
            </p:nvSpPr>
            <p:spPr>
              <a:xfrm>
                <a:off x="2530090" y="445128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31A29C-F3B2-4156-B9CD-3F585AA8D32E}"/>
                  </a:ext>
                </a:extLst>
              </p:cNvPr>
              <p:cNvSpPr/>
              <p:nvPr/>
            </p:nvSpPr>
            <p:spPr>
              <a:xfrm>
                <a:off x="2180608" y="4390405"/>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01C294F-C572-4BB7-B0BC-070BB9E665DF}"/>
                  </a:ext>
                </a:extLst>
              </p:cNvPr>
              <p:cNvSpPr/>
              <p:nvPr/>
            </p:nvSpPr>
            <p:spPr>
              <a:xfrm>
                <a:off x="2313454" y="4553942"/>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910C599-1E3A-4219-8D3A-9289B49A0938}"/>
                  </a:ext>
                </a:extLst>
              </p:cNvPr>
              <p:cNvSpPr/>
              <p:nvPr/>
            </p:nvSpPr>
            <p:spPr>
              <a:xfrm>
                <a:off x="1485193" y="4576802"/>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A078256-5AF6-4B87-9C88-D6F37630B3A1}"/>
                  </a:ext>
                </a:extLst>
              </p:cNvPr>
              <p:cNvSpPr/>
              <p:nvPr/>
            </p:nvSpPr>
            <p:spPr>
              <a:xfrm>
                <a:off x="1719858" y="447414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FEAA67-2CB7-441B-ACAE-CD225A7ED975}"/>
                  </a:ext>
                </a:extLst>
              </p:cNvPr>
              <p:cNvSpPr/>
              <p:nvPr/>
            </p:nvSpPr>
            <p:spPr>
              <a:xfrm>
                <a:off x="882923" y="3627341"/>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A833539-E5F6-493E-B3A7-CB5D2079B4D7}"/>
                  </a:ext>
                </a:extLst>
              </p:cNvPr>
              <p:cNvSpPr/>
              <p:nvPr/>
            </p:nvSpPr>
            <p:spPr>
              <a:xfrm>
                <a:off x="1757287" y="2948963"/>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F83E8F3-00C7-49A7-9C7C-A36031565ACE}"/>
                  </a:ext>
                </a:extLst>
              </p:cNvPr>
              <p:cNvSpPr/>
              <p:nvPr/>
            </p:nvSpPr>
            <p:spPr>
              <a:xfrm>
                <a:off x="814886" y="3766020"/>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752B2CD-DA20-4553-A7D4-50D434F7825F}"/>
                  </a:ext>
                </a:extLst>
              </p:cNvPr>
              <p:cNvSpPr/>
              <p:nvPr/>
            </p:nvSpPr>
            <p:spPr>
              <a:xfrm>
                <a:off x="994758" y="3693345"/>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621879C-4172-4A45-BF57-0E27E10C29CB}"/>
                  </a:ext>
                </a:extLst>
              </p:cNvPr>
              <p:cNvSpPr/>
              <p:nvPr/>
            </p:nvSpPr>
            <p:spPr>
              <a:xfrm>
                <a:off x="1123874" y="3592150"/>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835AF6C-67BA-458D-88BD-CDB794C62430}"/>
                  </a:ext>
                </a:extLst>
              </p:cNvPr>
              <p:cNvSpPr/>
              <p:nvPr/>
            </p:nvSpPr>
            <p:spPr>
              <a:xfrm>
                <a:off x="1296648" y="3173451"/>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200467C-CE14-4C69-95AC-1270B12B667D}"/>
                  </a:ext>
                </a:extLst>
              </p:cNvPr>
              <p:cNvSpPr/>
              <p:nvPr/>
            </p:nvSpPr>
            <p:spPr>
              <a:xfrm>
                <a:off x="1138983" y="3701893"/>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E51487B4-E8BC-4E2B-B87F-9D80CCF530D4}"/>
                  </a:ext>
                </a:extLst>
              </p:cNvPr>
              <p:cNvSpPr/>
              <p:nvPr/>
            </p:nvSpPr>
            <p:spPr>
              <a:xfrm>
                <a:off x="897184" y="3724753"/>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9F5F7C5-6D8F-477B-B87E-3C9333A305CD}"/>
                  </a:ext>
                </a:extLst>
              </p:cNvPr>
              <p:cNvSpPr/>
              <p:nvPr/>
            </p:nvSpPr>
            <p:spPr>
              <a:xfrm>
                <a:off x="1584329" y="3076296"/>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ED16C018-A1A7-4310-99B3-688EFF1DB687}"/>
                  </a:ext>
                </a:extLst>
              </p:cNvPr>
              <p:cNvSpPr/>
              <p:nvPr/>
            </p:nvSpPr>
            <p:spPr>
              <a:xfrm>
                <a:off x="1382226" y="3354460"/>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107BEA8-E7A4-4558-919B-F9A813231065}"/>
                  </a:ext>
                </a:extLst>
              </p:cNvPr>
              <p:cNvSpPr/>
              <p:nvPr/>
            </p:nvSpPr>
            <p:spPr>
              <a:xfrm>
                <a:off x="1434252" y="2906547"/>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2" name="Straight Connector 71">
                <a:extLst>
                  <a:ext uri="{FF2B5EF4-FFF2-40B4-BE49-F238E27FC236}">
                    <a16:creationId xmlns:a16="http://schemas.microsoft.com/office/drawing/2014/main" id="{7EDDC77A-B138-43DD-BE85-8F3AC6D2B84A}"/>
                  </a:ext>
                </a:extLst>
              </p:cNvPr>
              <p:cNvCxnSpPr/>
              <p:nvPr/>
            </p:nvCxnSpPr>
            <p:spPr>
              <a:xfrm>
                <a:off x="1910260" y="2140420"/>
                <a:ext cx="0" cy="512244"/>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73" name="Straight Connector 72">
                <a:extLst>
                  <a:ext uri="{FF2B5EF4-FFF2-40B4-BE49-F238E27FC236}">
                    <a16:creationId xmlns:a16="http://schemas.microsoft.com/office/drawing/2014/main" id="{D2F3A3FB-E163-4CA6-B498-2D4181610F80}"/>
                  </a:ext>
                </a:extLst>
              </p:cNvPr>
              <p:cNvCxnSpPr/>
              <p:nvPr/>
            </p:nvCxnSpPr>
            <p:spPr>
              <a:xfrm>
                <a:off x="1955979" y="5093936"/>
                <a:ext cx="0" cy="512244"/>
              </a:xfrm>
              <a:prstGeom prst="line">
                <a:avLst/>
              </a:prstGeom>
              <a:ln/>
            </p:spPr>
            <p:style>
              <a:lnRef idx="3">
                <a:schemeClr val="accent1"/>
              </a:lnRef>
              <a:fillRef idx="0">
                <a:schemeClr val="accent1"/>
              </a:fillRef>
              <a:effectRef idx="2">
                <a:schemeClr val="accent1"/>
              </a:effectRef>
              <a:fontRef idx="minor">
                <a:schemeClr val="tx1"/>
              </a:fontRef>
            </p:style>
          </p:cxnSp>
          <p:sp>
            <p:nvSpPr>
              <p:cNvPr id="74" name="Oval 73">
                <a:extLst>
                  <a:ext uri="{FF2B5EF4-FFF2-40B4-BE49-F238E27FC236}">
                    <a16:creationId xmlns:a16="http://schemas.microsoft.com/office/drawing/2014/main" id="{29D2DC59-F87D-4737-A73F-6832C8FEF9EE}"/>
                  </a:ext>
                </a:extLst>
              </p:cNvPr>
              <p:cNvSpPr/>
              <p:nvPr/>
            </p:nvSpPr>
            <p:spPr>
              <a:xfrm>
                <a:off x="1630048" y="4777032"/>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C8CFCAC-3C65-42A3-8EEA-4B62C03B6454}"/>
                  </a:ext>
                </a:extLst>
              </p:cNvPr>
              <p:cNvSpPr/>
              <p:nvPr/>
            </p:nvSpPr>
            <p:spPr>
              <a:xfrm>
                <a:off x="1839817" y="484824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FA525EC-87FC-46C7-9B17-8DF0543C5827}"/>
                  </a:ext>
                </a:extLst>
              </p:cNvPr>
              <p:cNvSpPr/>
              <p:nvPr/>
            </p:nvSpPr>
            <p:spPr>
              <a:xfrm>
                <a:off x="2227002" y="480549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B43CD16-BE03-41B4-B639-4EF82C089E23}"/>
                  </a:ext>
                </a:extLst>
              </p:cNvPr>
              <p:cNvSpPr txBox="1"/>
              <p:nvPr/>
            </p:nvSpPr>
            <p:spPr>
              <a:xfrm>
                <a:off x="406950" y="1786418"/>
                <a:ext cx="3666893" cy="461665"/>
              </a:xfrm>
              <a:prstGeom prst="rect">
                <a:avLst/>
              </a:prstGeom>
              <a:noFill/>
            </p:spPr>
            <p:txBody>
              <a:bodyPr wrap="square" rtlCol="0">
                <a:spAutoFit/>
              </a:bodyPr>
              <a:lstStyle/>
              <a:p>
                <a:r>
                  <a:rPr lang="en-US" sz="2400" dirty="0">
                    <a:latin typeface="+mn-lt"/>
                  </a:rPr>
                  <a:t>Negative (Cathode)</a:t>
                </a:r>
              </a:p>
            </p:txBody>
          </p:sp>
          <p:sp>
            <p:nvSpPr>
              <p:cNvPr id="78" name="TextBox 77">
                <a:extLst>
                  <a:ext uri="{FF2B5EF4-FFF2-40B4-BE49-F238E27FC236}">
                    <a16:creationId xmlns:a16="http://schemas.microsoft.com/office/drawing/2014/main" id="{9C6F16C2-7EF8-4E07-AE26-88DB4534BE80}"/>
                  </a:ext>
                </a:extLst>
              </p:cNvPr>
              <p:cNvSpPr txBox="1"/>
              <p:nvPr/>
            </p:nvSpPr>
            <p:spPr>
              <a:xfrm>
                <a:off x="962501" y="5484369"/>
                <a:ext cx="2545089"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Ground (Anode)</a:t>
                </a:r>
              </a:p>
            </p:txBody>
          </p:sp>
          <p:sp>
            <p:nvSpPr>
              <p:cNvPr id="79" name="TextBox 78">
                <a:extLst>
                  <a:ext uri="{FF2B5EF4-FFF2-40B4-BE49-F238E27FC236}">
                    <a16:creationId xmlns:a16="http://schemas.microsoft.com/office/drawing/2014/main" id="{1B3267FD-CE43-482C-B9D6-03C63BC00462}"/>
                  </a:ext>
                </a:extLst>
              </p:cNvPr>
              <p:cNvSpPr txBox="1"/>
              <p:nvPr/>
            </p:nvSpPr>
            <p:spPr>
              <a:xfrm rot="16200000">
                <a:off x="-1043769" y="3608057"/>
                <a:ext cx="2857276" cy="461665"/>
              </a:xfrm>
              <a:prstGeom prst="rect">
                <a:avLst/>
              </a:prstGeom>
              <a:noFill/>
            </p:spPr>
            <p:txBody>
              <a:bodyPr wrap="square" rtlCol="0">
                <a:spAutoFit/>
              </a:bodyPr>
              <a:lstStyle/>
              <a:p>
                <a:r>
                  <a:rPr lang="en-US" sz="2400" dirty="0">
                    <a:latin typeface="+mn-lt"/>
                  </a:rPr>
                  <a:t>Argon sputtering gas</a:t>
                </a:r>
              </a:p>
            </p:txBody>
          </p:sp>
          <p:sp>
            <p:nvSpPr>
              <p:cNvPr id="80" name="TextBox 79">
                <a:extLst>
                  <a:ext uri="{FF2B5EF4-FFF2-40B4-BE49-F238E27FC236}">
                    <a16:creationId xmlns:a16="http://schemas.microsoft.com/office/drawing/2014/main" id="{7FCB12D1-3E3B-411B-8639-BA952A80A4BA}"/>
                  </a:ext>
                </a:extLst>
              </p:cNvPr>
              <p:cNvSpPr txBox="1"/>
              <p:nvPr/>
            </p:nvSpPr>
            <p:spPr>
              <a:xfrm>
                <a:off x="3235292" y="3760550"/>
                <a:ext cx="1235131" cy="830997"/>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Vacuum pump </a:t>
                </a:r>
              </a:p>
            </p:txBody>
          </p:sp>
          <p:sp>
            <p:nvSpPr>
              <p:cNvPr id="81" name="TextBox 80">
                <a:extLst>
                  <a:ext uri="{FF2B5EF4-FFF2-40B4-BE49-F238E27FC236}">
                    <a16:creationId xmlns:a16="http://schemas.microsoft.com/office/drawing/2014/main" id="{E669B717-93CC-4111-9D37-B347F380E908}"/>
                  </a:ext>
                </a:extLst>
              </p:cNvPr>
              <p:cNvSpPr txBox="1"/>
              <p:nvPr/>
            </p:nvSpPr>
            <p:spPr>
              <a:xfrm>
                <a:off x="3182111" y="2606103"/>
                <a:ext cx="1497317" cy="830997"/>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Sputtering target</a:t>
                </a:r>
              </a:p>
            </p:txBody>
          </p:sp>
          <p:cxnSp>
            <p:nvCxnSpPr>
              <p:cNvPr id="82" name="Straight Arrow Connector 81">
                <a:extLst>
                  <a:ext uri="{FF2B5EF4-FFF2-40B4-BE49-F238E27FC236}">
                    <a16:creationId xmlns:a16="http://schemas.microsoft.com/office/drawing/2014/main" id="{7445E8AD-33A5-4859-B52C-66B1FCD8E50B}"/>
                  </a:ext>
                </a:extLst>
              </p:cNvPr>
              <p:cNvCxnSpPr>
                <a:cxnSpLocks/>
              </p:cNvCxnSpPr>
              <p:nvPr/>
            </p:nvCxnSpPr>
            <p:spPr>
              <a:xfrm>
                <a:off x="2461634" y="2864856"/>
                <a:ext cx="794661" cy="206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5F6C3637-31B7-4116-A197-DAB57AD3D96B}"/>
                  </a:ext>
                </a:extLst>
              </p:cNvPr>
              <p:cNvSpPr txBox="1"/>
              <p:nvPr/>
            </p:nvSpPr>
            <p:spPr>
              <a:xfrm>
                <a:off x="3172567" y="4769705"/>
                <a:ext cx="1378084"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Substrate</a:t>
                </a:r>
              </a:p>
            </p:txBody>
          </p:sp>
          <p:cxnSp>
            <p:nvCxnSpPr>
              <p:cNvPr id="84" name="Straight Arrow Connector 83">
                <a:extLst>
                  <a:ext uri="{FF2B5EF4-FFF2-40B4-BE49-F238E27FC236}">
                    <a16:creationId xmlns:a16="http://schemas.microsoft.com/office/drawing/2014/main" id="{5BAA7D97-42FE-4438-B698-5411057405B1}"/>
                  </a:ext>
                </a:extLst>
              </p:cNvPr>
              <p:cNvCxnSpPr>
                <a:cxnSpLocks/>
              </p:cNvCxnSpPr>
              <p:nvPr/>
            </p:nvCxnSpPr>
            <p:spPr>
              <a:xfrm>
                <a:off x="2648882" y="4972887"/>
                <a:ext cx="58641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9" name="Group 8">
              <a:extLst>
                <a:ext uri="{FF2B5EF4-FFF2-40B4-BE49-F238E27FC236}">
                  <a16:creationId xmlns:a16="http://schemas.microsoft.com/office/drawing/2014/main" id="{8F33445F-26CE-4339-B7FB-DD9F4349A72F}"/>
                </a:ext>
              </a:extLst>
            </p:cNvPr>
            <p:cNvGrpSpPr/>
            <p:nvPr/>
          </p:nvGrpSpPr>
          <p:grpSpPr>
            <a:xfrm>
              <a:off x="975498" y="4119806"/>
              <a:ext cx="1617383" cy="1539552"/>
              <a:chOff x="975498" y="4119806"/>
              <a:chExt cx="1617383" cy="1539552"/>
            </a:xfrm>
          </p:grpSpPr>
          <p:sp>
            <p:nvSpPr>
              <p:cNvPr id="10" name="Oval 9">
                <a:extLst>
                  <a:ext uri="{FF2B5EF4-FFF2-40B4-BE49-F238E27FC236}">
                    <a16:creationId xmlns:a16="http://schemas.microsoft.com/office/drawing/2014/main" id="{6F731F0E-238E-4837-B7D9-CBAB7A8A6F3C}"/>
                  </a:ext>
                </a:extLst>
              </p:cNvPr>
              <p:cNvSpPr/>
              <p:nvPr/>
            </p:nvSpPr>
            <p:spPr>
              <a:xfrm>
                <a:off x="975498" y="4343330"/>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D5058AE-D0F9-4F8C-979F-A2616CB2B199}"/>
                  </a:ext>
                </a:extLst>
              </p:cNvPr>
              <p:cNvSpPr/>
              <p:nvPr/>
            </p:nvSpPr>
            <p:spPr>
              <a:xfrm>
                <a:off x="1223285" y="4293692"/>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0200AE0-536B-4EE7-B06F-4332842CB94A}"/>
                  </a:ext>
                </a:extLst>
              </p:cNvPr>
              <p:cNvSpPr/>
              <p:nvPr/>
            </p:nvSpPr>
            <p:spPr>
              <a:xfrm>
                <a:off x="1086830" y="4119806"/>
                <a:ext cx="45719" cy="4571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5732C51-B2CF-4929-8474-AC27A6CB2C45}"/>
                  </a:ext>
                </a:extLst>
              </p:cNvPr>
              <p:cNvSpPr/>
              <p:nvPr/>
            </p:nvSpPr>
            <p:spPr>
              <a:xfrm>
                <a:off x="1927333" y="493409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EA6A19-CB68-4B8E-A375-F589F77F2BC6}"/>
                  </a:ext>
                </a:extLst>
              </p:cNvPr>
              <p:cNvSpPr/>
              <p:nvPr/>
            </p:nvSpPr>
            <p:spPr>
              <a:xfrm>
                <a:off x="2148091" y="491425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74217F6-21BF-458A-92E8-A136FCB1DBD7}"/>
                  </a:ext>
                </a:extLst>
              </p:cNvPr>
              <p:cNvSpPr/>
              <p:nvPr/>
            </p:nvSpPr>
            <p:spPr>
              <a:xfrm>
                <a:off x="1669980" y="495260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93D3711-BA6F-4617-AEC5-04C0CDEF637E}"/>
                  </a:ext>
                </a:extLst>
              </p:cNvPr>
              <p:cNvSpPr/>
              <p:nvPr/>
            </p:nvSpPr>
            <p:spPr>
              <a:xfrm>
                <a:off x="1296429" y="487996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54D2386-FE93-4547-B65A-4D06D6A7F3FC}"/>
                  </a:ext>
                </a:extLst>
              </p:cNvPr>
              <p:cNvSpPr/>
              <p:nvPr/>
            </p:nvSpPr>
            <p:spPr>
              <a:xfrm>
                <a:off x="2547162" y="476588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EBA3B6-0A61-41B1-A27F-54D66E9CF76B}"/>
                  </a:ext>
                </a:extLst>
              </p:cNvPr>
              <p:cNvSpPr/>
              <p:nvPr/>
            </p:nvSpPr>
            <p:spPr>
              <a:xfrm>
                <a:off x="2330526" y="486853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25FB38-CBD6-4C30-BBC4-2CC800EB9564}"/>
                  </a:ext>
                </a:extLst>
              </p:cNvPr>
              <p:cNvSpPr/>
              <p:nvPr/>
            </p:nvSpPr>
            <p:spPr>
              <a:xfrm>
                <a:off x="1502265" y="489139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9B9D66-9AA7-4581-B065-5BB98A4476F5}"/>
                  </a:ext>
                </a:extLst>
              </p:cNvPr>
              <p:cNvSpPr/>
              <p:nvPr/>
            </p:nvSpPr>
            <p:spPr>
              <a:xfrm>
                <a:off x="1904473" y="5581796"/>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A9ED4C1-3620-47B1-84E8-8136EDA02687}"/>
                  </a:ext>
                </a:extLst>
              </p:cNvPr>
              <p:cNvSpPr/>
              <p:nvPr/>
            </p:nvSpPr>
            <p:spPr>
              <a:xfrm>
                <a:off x="2125231" y="556195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314FFEA-8C68-4BF2-B805-C6683B188A17}"/>
                  </a:ext>
                </a:extLst>
              </p:cNvPr>
              <p:cNvSpPr/>
              <p:nvPr/>
            </p:nvSpPr>
            <p:spPr>
              <a:xfrm>
                <a:off x="1647120" y="560030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0B24984E-AC2C-4AE2-A585-0CA237566FAA}"/>
                  </a:ext>
                </a:extLst>
              </p:cNvPr>
              <p:cNvSpPr/>
              <p:nvPr/>
            </p:nvSpPr>
            <p:spPr>
              <a:xfrm>
                <a:off x="1273569" y="552766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E716F0E-AF22-477B-906A-A61E242A8AEC}"/>
                  </a:ext>
                </a:extLst>
              </p:cNvPr>
              <p:cNvSpPr/>
              <p:nvPr/>
            </p:nvSpPr>
            <p:spPr>
              <a:xfrm>
                <a:off x="2524302" y="541358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3F4BAC-B6B3-48C7-8060-5123D8DEB9E0}"/>
                  </a:ext>
                </a:extLst>
              </p:cNvPr>
              <p:cNvSpPr/>
              <p:nvPr/>
            </p:nvSpPr>
            <p:spPr>
              <a:xfrm>
                <a:off x="2307666" y="551623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F20D968-65E6-4DE0-AB2B-CEAD8E740547}"/>
                  </a:ext>
                </a:extLst>
              </p:cNvPr>
              <p:cNvSpPr/>
              <p:nvPr/>
            </p:nvSpPr>
            <p:spPr>
              <a:xfrm>
                <a:off x="1479405" y="553909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5E21B81-571E-4C77-8931-F43EC15307C5}"/>
                  </a:ext>
                </a:extLst>
              </p:cNvPr>
              <p:cNvSpPr/>
              <p:nvPr/>
            </p:nvSpPr>
            <p:spPr>
              <a:xfrm>
                <a:off x="1736833" y="5595131"/>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532143C-BFE1-4C7C-9397-9E2F678A9C3A}"/>
                  </a:ext>
                </a:extLst>
              </p:cNvPr>
              <p:cNvSpPr/>
              <p:nvPr/>
            </p:nvSpPr>
            <p:spPr>
              <a:xfrm>
                <a:off x="1957591" y="557529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F228823-3F17-4EC6-AE0C-4DC6F2E0E9A3}"/>
                  </a:ext>
                </a:extLst>
              </p:cNvPr>
              <p:cNvSpPr/>
              <p:nvPr/>
            </p:nvSpPr>
            <p:spPr>
              <a:xfrm>
                <a:off x="1479480" y="5613639"/>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8A1679E-560B-4F76-8D22-21DEF703341D}"/>
                  </a:ext>
                </a:extLst>
              </p:cNvPr>
              <p:cNvSpPr/>
              <p:nvPr/>
            </p:nvSpPr>
            <p:spPr>
              <a:xfrm>
                <a:off x="1105929" y="5541003"/>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FAB969D-FC20-46D3-B059-ACB1FBF2D57F}"/>
                  </a:ext>
                </a:extLst>
              </p:cNvPr>
              <p:cNvSpPr/>
              <p:nvPr/>
            </p:nvSpPr>
            <p:spPr>
              <a:xfrm>
                <a:off x="2356662" y="5426918"/>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4843FCB-AE5A-4A87-8B6E-A2F1F650F7F0}"/>
                  </a:ext>
                </a:extLst>
              </p:cNvPr>
              <p:cNvSpPr/>
              <p:nvPr/>
            </p:nvSpPr>
            <p:spPr>
              <a:xfrm>
                <a:off x="2140026" y="552957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96DE41-71A2-4288-B03A-731FD57B5A4B}"/>
                  </a:ext>
                </a:extLst>
              </p:cNvPr>
              <p:cNvSpPr/>
              <p:nvPr/>
            </p:nvSpPr>
            <p:spPr>
              <a:xfrm>
                <a:off x="1311765" y="5552434"/>
                <a:ext cx="45719" cy="45719"/>
              </a:xfrm>
              <a:prstGeom prst="ellipse">
                <a:avLst/>
              </a:prstGeom>
              <a:solidFill>
                <a:schemeClr val="bg1">
                  <a:lumMod val="6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239811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EF8369-168B-4745-A019-A9217166E077}"/>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3EC34181-1820-48D0-A982-B90F8A638A9A}"/>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9A7F19A-554B-4213-BAF4-90C2D6842D1A}"/>
              </a:ext>
            </a:extLst>
          </p:cNvPr>
          <p:cNvSpPr>
            <a:spLocks noGrp="1"/>
          </p:cNvSpPr>
          <p:nvPr>
            <p:ph type="sldNum" sz="quarter" idx="12"/>
          </p:nvPr>
        </p:nvSpPr>
        <p:spPr/>
        <p:txBody>
          <a:bodyPr/>
          <a:lstStyle/>
          <a:p>
            <a:fld id="{ABF20D17-0043-4445-9B8B-9F103D2306E2}" type="slidenum">
              <a:rPr lang="en-IN" smtClean="0"/>
              <a:pPr/>
              <a:t>76</a:t>
            </a:fld>
            <a:endParaRPr lang="en-IN" dirty="0"/>
          </a:p>
        </p:txBody>
      </p:sp>
      <p:grpSp>
        <p:nvGrpSpPr>
          <p:cNvPr id="7" name="Group 6">
            <a:extLst>
              <a:ext uri="{FF2B5EF4-FFF2-40B4-BE49-F238E27FC236}">
                <a16:creationId xmlns:a16="http://schemas.microsoft.com/office/drawing/2014/main" id="{F699BCE7-CC74-4F30-914E-7CB631EE24A3}"/>
              </a:ext>
            </a:extLst>
          </p:cNvPr>
          <p:cNvGrpSpPr/>
          <p:nvPr/>
        </p:nvGrpSpPr>
        <p:grpSpPr>
          <a:xfrm>
            <a:off x="1340177" y="850612"/>
            <a:ext cx="5867400" cy="5156775"/>
            <a:chOff x="152400" y="1320225"/>
            <a:chExt cx="5867400" cy="5156775"/>
          </a:xfrm>
        </p:grpSpPr>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C53E9B7-3E56-48CF-89C2-E9B6E2E1017E}"/>
                    </a:ext>
                  </a:extLst>
                </p:cNvPr>
                <p:cNvSpPr/>
                <p:nvPr/>
              </p:nvSpPr>
              <p:spPr>
                <a:xfrm>
                  <a:off x="152400" y="5587425"/>
                  <a:ext cx="685800" cy="685800"/>
                </a:xfrm>
                <a:prstGeom prst="ellipse">
                  <a:avLst/>
                </a:prstGeom>
                <a:solidFill>
                  <a:srgbClr val="FF0000">
                    <a:alpha val="8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i="1" smtClean="0">
                            <a:solidFill>
                              <a:srgbClr val="000000"/>
                            </a:solidFill>
                            <a:latin typeface="Cambria Math" panose="02040503050406030204" pitchFamily="18" charset="0"/>
                            <a:ea typeface="Cambria Math" panose="02040503050406030204" pitchFamily="18" charset="0"/>
                          </a:rPr>
                          <m:t>𝜎</m:t>
                        </m:r>
                      </m:oMath>
                    </m:oMathPara>
                  </a14:m>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8" name="Oval 7">
                  <a:extLst>
                    <a:ext uri="{FF2B5EF4-FFF2-40B4-BE49-F238E27FC236}">
                      <a16:creationId xmlns:a16="http://schemas.microsoft.com/office/drawing/2014/main" id="{3C53E9B7-3E56-48CF-89C2-E9B6E2E1017E}"/>
                    </a:ext>
                  </a:extLst>
                </p:cNvPr>
                <p:cNvSpPr>
                  <a:spLocks noRot="1" noChangeAspect="1" noMove="1" noResize="1" noEditPoints="1" noAdjustHandles="1" noChangeArrowheads="1" noChangeShapeType="1" noTextEdit="1"/>
                </p:cNvSpPr>
                <p:nvPr/>
              </p:nvSpPr>
              <p:spPr>
                <a:xfrm>
                  <a:off x="152400" y="5587425"/>
                  <a:ext cx="685800" cy="685800"/>
                </a:xfrm>
                <a:prstGeom prst="ellipse">
                  <a:avLst/>
                </a:prstGeom>
                <a:blipFill>
                  <a:blip r:embed="rId2"/>
                  <a:stretch>
                    <a:fillRect/>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234B2B52-B87C-401D-8645-03DFFE594904}"/>
                    </a:ext>
                  </a:extLst>
                </p:cNvPr>
                <p:cNvSpPr/>
                <p:nvPr/>
              </p:nvSpPr>
              <p:spPr>
                <a:xfrm>
                  <a:off x="2057400" y="4368225"/>
                  <a:ext cx="685800" cy="685800"/>
                </a:xfrm>
                <a:prstGeom prst="ellipse">
                  <a:avLst/>
                </a:prstGeom>
                <a:solidFill>
                  <a:srgbClr val="FF0000">
                    <a:alpha val="8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400" i="1" smtClean="0">
                            <a:solidFill>
                              <a:srgbClr val="000000"/>
                            </a:solidFill>
                            <a:latin typeface="Cambria Math" panose="02040503050406030204" pitchFamily="18" charset="0"/>
                            <a:ea typeface="Cambria Math" panose="02040503050406030204" pitchFamily="18" charset="0"/>
                          </a:rPr>
                          <m:t>𝜀</m:t>
                        </m:r>
                      </m:oMath>
                    </m:oMathPara>
                  </a14:m>
                  <a:endParaRPr kumimoji="0" lang="en-US" sz="4600" b="1"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9" name="Oval 8">
                  <a:extLst>
                    <a:ext uri="{FF2B5EF4-FFF2-40B4-BE49-F238E27FC236}">
                      <a16:creationId xmlns:a16="http://schemas.microsoft.com/office/drawing/2014/main" id="{234B2B52-B87C-401D-8645-03DFFE594904}"/>
                    </a:ext>
                  </a:extLst>
                </p:cNvPr>
                <p:cNvSpPr>
                  <a:spLocks noRot="1" noChangeAspect="1" noMove="1" noResize="1" noEditPoints="1" noAdjustHandles="1" noChangeArrowheads="1" noChangeShapeType="1" noTextEdit="1"/>
                </p:cNvSpPr>
                <p:nvPr/>
              </p:nvSpPr>
              <p:spPr>
                <a:xfrm>
                  <a:off x="2057400" y="4368225"/>
                  <a:ext cx="685800" cy="685800"/>
                </a:xfrm>
                <a:prstGeom prst="ellipse">
                  <a:avLst/>
                </a:prstGeom>
                <a:blipFill>
                  <a:blip r:embed="rId3"/>
                  <a:stretch>
                    <a:fillRect/>
                  </a:stretch>
                </a:blipFill>
                <a:ln>
                  <a:solidFill>
                    <a:srgbClr val="FF0000"/>
                  </a:solid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FEA54DA1-2A94-4066-9A98-A4E7D28AFCF1}"/>
                </a:ext>
              </a:extLst>
            </p:cNvPr>
            <p:cNvSpPr/>
            <p:nvPr/>
          </p:nvSpPr>
          <p:spPr>
            <a:xfrm>
              <a:off x="2715490" y="3225225"/>
              <a:ext cx="685800" cy="685800"/>
            </a:xfrm>
            <a:prstGeom prst="ellipse">
              <a:avLst/>
            </a:prstGeom>
            <a:solidFill>
              <a:srgbClr val="92D050">
                <a:alpha val="82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P</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1" name="Oval 10">
              <a:extLst>
                <a:ext uri="{FF2B5EF4-FFF2-40B4-BE49-F238E27FC236}">
                  <a16:creationId xmlns:a16="http://schemas.microsoft.com/office/drawing/2014/main" id="{6F1F3755-43F4-4971-A1E2-DDC6A66DE7F2}"/>
                </a:ext>
              </a:extLst>
            </p:cNvPr>
            <p:cNvSpPr/>
            <p:nvPr/>
          </p:nvSpPr>
          <p:spPr>
            <a:xfrm>
              <a:off x="2743200" y="1320225"/>
              <a:ext cx="685800" cy="685800"/>
            </a:xfrm>
            <a:prstGeom prst="ellipse">
              <a:avLst/>
            </a:prstGeom>
            <a:solidFill>
              <a:srgbClr val="92D050">
                <a:alpha val="82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E</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2" name="Oval 11">
              <a:extLst>
                <a:ext uri="{FF2B5EF4-FFF2-40B4-BE49-F238E27FC236}">
                  <a16:creationId xmlns:a16="http://schemas.microsoft.com/office/drawing/2014/main" id="{B188E6E6-868B-4E2B-ABDB-F07C6B8AD899}"/>
                </a:ext>
              </a:extLst>
            </p:cNvPr>
            <p:cNvSpPr/>
            <p:nvPr/>
          </p:nvSpPr>
          <p:spPr>
            <a:xfrm>
              <a:off x="5334000" y="5587425"/>
              <a:ext cx="685800" cy="685800"/>
            </a:xfrm>
            <a:prstGeom prst="ellipse">
              <a:avLst/>
            </a:prstGeom>
            <a:solidFill>
              <a:schemeClr val="accent1">
                <a:lumMod val="60000"/>
                <a:lumOff val="40000"/>
                <a:alpha val="8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H</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3" name="Oval 12">
              <a:extLst>
                <a:ext uri="{FF2B5EF4-FFF2-40B4-BE49-F238E27FC236}">
                  <a16:creationId xmlns:a16="http://schemas.microsoft.com/office/drawing/2014/main" id="{7E674ECA-053D-4FD1-AEF8-760DDE002B25}"/>
                </a:ext>
              </a:extLst>
            </p:cNvPr>
            <p:cNvSpPr/>
            <p:nvPr/>
          </p:nvSpPr>
          <p:spPr>
            <a:xfrm>
              <a:off x="3352800" y="4368225"/>
              <a:ext cx="685800" cy="685800"/>
            </a:xfrm>
            <a:prstGeom prst="ellipse">
              <a:avLst/>
            </a:prstGeom>
            <a:solidFill>
              <a:schemeClr val="accent1">
                <a:lumMod val="60000"/>
                <a:lumOff val="40000"/>
                <a:alpha val="8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rPr>
                <a:t>M</a:t>
              </a:r>
            </a:p>
          </p:txBody>
        </p:sp>
        <p:cxnSp>
          <p:nvCxnSpPr>
            <p:cNvPr id="14" name="Straight Connector 13">
              <a:extLst>
                <a:ext uri="{FF2B5EF4-FFF2-40B4-BE49-F238E27FC236}">
                  <a16:creationId xmlns:a16="http://schemas.microsoft.com/office/drawing/2014/main" id="{2C8B20BD-4906-4E85-A773-130A56B7986C}"/>
                </a:ext>
              </a:extLst>
            </p:cNvPr>
            <p:cNvCxnSpPr>
              <a:stCxn id="9" idx="6"/>
              <a:endCxn id="13" idx="2"/>
            </p:cNvCxnSpPr>
            <p:nvPr/>
          </p:nvCxnSpPr>
          <p:spPr>
            <a:xfrm>
              <a:off x="2743200" y="4711125"/>
              <a:ext cx="60960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BDD225-88DB-4AF4-BD9B-5B16B41A91BC}"/>
                </a:ext>
              </a:extLst>
            </p:cNvPr>
            <p:cNvCxnSpPr>
              <a:stCxn id="9" idx="0"/>
              <a:endCxn id="10" idx="3"/>
            </p:cNvCxnSpPr>
            <p:nvPr/>
          </p:nvCxnSpPr>
          <p:spPr>
            <a:xfrm flipV="1">
              <a:off x="2400300" y="3810592"/>
              <a:ext cx="415623" cy="5576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EC35FF-2676-442B-A3D7-9D61FB5754C3}"/>
                </a:ext>
              </a:extLst>
            </p:cNvPr>
            <p:cNvCxnSpPr>
              <a:stCxn id="13" idx="0"/>
              <a:endCxn id="10" idx="5"/>
            </p:cNvCxnSpPr>
            <p:nvPr/>
          </p:nvCxnSpPr>
          <p:spPr>
            <a:xfrm flipH="1" flipV="1">
              <a:off x="3300857" y="3810592"/>
              <a:ext cx="394843" cy="5576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1BD61E-C9E1-4748-98BC-1A23F0CB99A1}"/>
                </a:ext>
              </a:extLst>
            </p:cNvPr>
            <p:cNvCxnSpPr>
              <a:stCxn id="8" idx="7"/>
              <a:endCxn id="9" idx="3"/>
            </p:cNvCxnSpPr>
            <p:nvPr/>
          </p:nvCxnSpPr>
          <p:spPr>
            <a:xfrm flipV="1">
              <a:off x="737767" y="4953592"/>
              <a:ext cx="1420066" cy="734266"/>
            </a:xfrm>
            <a:prstGeom prst="line">
              <a:avLst/>
            </a:prstGeom>
            <a:ln w="412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C4C090-D192-4263-A1B9-238F977BBCBC}"/>
                </a:ext>
              </a:extLst>
            </p:cNvPr>
            <p:cNvCxnSpPr>
              <a:stCxn id="12" idx="1"/>
              <a:endCxn id="13" idx="5"/>
            </p:cNvCxnSpPr>
            <p:nvPr/>
          </p:nvCxnSpPr>
          <p:spPr>
            <a:xfrm flipH="1" flipV="1">
              <a:off x="3938167" y="4953592"/>
              <a:ext cx="1496266" cy="734266"/>
            </a:xfrm>
            <a:prstGeom prst="line">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BB1F07-1E1F-4480-8F25-42E0866EC227}"/>
                </a:ext>
              </a:extLst>
            </p:cNvPr>
            <p:cNvCxnSpPr>
              <a:stCxn id="11" idx="4"/>
              <a:endCxn id="10" idx="0"/>
            </p:cNvCxnSpPr>
            <p:nvPr/>
          </p:nvCxnSpPr>
          <p:spPr>
            <a:xfrm flipH="1">
              <a:off x="3058390" y="2006025"/>
              <a:ext cx="27710" cy="1219200"/>
            </a:xfrm>
            <a:prstGeom prst="line">
              <a:avLst/>
            </a:prstGeom>
            <a:ln w="41275">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114B7-CF7F-4B7E-A174-32C53CD1E2BC}"/>
                </a:ext>
              </a:extLst>
            </p:cNvPr>
            <p:cNvCxnSpPr>
              <a:stCxn id="8" idx="6"/>
              <a:endCxn id="12" idx="2"/>
            </p:cNvCxnSpPr>
            <p:nvPr/>
          </p:nvCxnSpPr>
          <p:spPr>
            <a:xfrm>
              <a:off x="838200" y="5930325"/>
              <a:ext cx="449580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DC226E-3700-402E-8408-54B5DC26152A}"/>
                </a:ext>
              </a:extLst>
            </p:cNvPr>
            <p:cNvCxnSpPr>
              <a:stCxn id="8" idx="0"/>
              <a:endCxn id="11" idx="3"/>
            </p:cNvCxnSpPr>
            <p:nvPr/>
          </p:nvCxnSpPr>
          <p:spPr>
            <a:xfrm flipV="1">
              <a:off x="495300" y="1905592"/>
              <a:ext cx="2348333" cy="36818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6CB784-B028-46B6-9FD3-986F3F4FB75D}"/>
                </a:ext>
              </a:extLst>
            </p:cNvPr>
            <p:cNvCxnSpPr>
              <a:stCxn id="12" idx="0"/>
              <a:endCxn id="11" idx="5"/>
            </p:cNvCxnSpPr>
            <p:nvPr/>
          </p:nvCxnSpPr>
          <p:spPr>
            <a:xfrm flipH="1" flipV="1">
              <a:off x="3328567" y="1905592"/>
              <a:ext cx="2348333" cy="36818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904AC52-29DB-4AFB-AEEB-B5A7933A4563}"/>
                </a:ext>
              </a:extLst>
            </p:cNvPr>
            <p:cNvCxnSpPr>
              <a:endCxn id="10" idx="2"/>
            </p:cNvCxnSpPr>
            <p:nvPr/>
          </p:nvCxnSpPr>
          <p:spPr>
            <a:xfrm flipV="1">
              <a:off x="644235" y="3568125"/>
              <a:ext cx="2071255" cy="2047011"/>
            </a:xfrm>
            <a:prstGeom prst="line">
              <a:avLst/>
            </a:prstGeom>
            <a:ln w="63500">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16EE17-5E36-46CE-A307-DE49A334EF4F}"/>
                </a:ext>
              </a:extLst>
            </p:cNvPr>
            <p:cNvCxnSpPr>
              <a:endCxn id="10" idx="6"/>
            </p:cNvCxnSpPr>
            <p:nvPr/>
          </p:nvCxnSpPr>
          <p:spPr>
            <a:xfrm flipH="1" flipV="1">
              <a:off x="3401290" y="3568125"/>
              <a:ext cx="2154385" cy="2043546"/>
            </a:xfrm>
            <a:prstGeom prst="line">
              <a:avLst/>
            </a:prstGeom>
            <a:ln w="63500">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A08B068-2ECB-443A-91AF-7558453F88F4}"/>
                </a:ext>
              </a:extLst>
            </p:cNvPr>
            <p:cNvCxnSpPr>
              <a:endCxn id="13" idx="4"/>
            </p:cNvCxnSpPr>
            <p:nvPr/>
          </p:nvCxnSpPr>
          <p:spPr>
            <a:xfrm flipV="1">
              <a:off x="796635" y="5054025"/>
              <a:ext cx="2899065" cy="762001"/>
            </a:xfrm>
            <a:prstGeom prst="line">
              <a:avLst/>
            </a:prstGeom>
            <a:ln w="63500">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E5767D-BE21-4B8B-B166-3B60846AD0AB}"/>
                </a:ext>
              </a:extLst>
            </p:cNvPr>
            <p:cNvCxnSpPr>
              <a:endCxn id="9" idx="4"/>
            </p:cNvCxnSpPr>
            <p:nvPr/>
          </p:nvCxnSpPr>
          <p:spPr>
            <a:xfrm flipH="1" flipV="1">
              <a:off x="2400300" y="5054025"/>
              <a:ext cx="2961411" cy="748146"/>
            </a:xfrm>
            <a:prstGeom prst="line">
              <a:avLst/>
            </a:prstGeom>
            <a:ln w="63500">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E1AF08C-2220-46CE-A0D8-374FEA16B2BD}"/>
                </a:ext>
              </a:extLst>
            </p:cNvPr>
            <p:cNvCxnSpPr>
              <a:endCxn id="9" idx="1"/>
            </p:cNvCxnSpPr>
            <p:nvPr/>
          </p:nvCxnSpPr>
          <p:spPr>
            <a:xfrm flipH="1">
              <a:off x="2157833" y="1992170"/>
              <a:ext cx="800101" cy="2476488"/>
            </a:xfrm>
            <a:prstGeom prst="line">
              <a:avLst/>
            </a:prstGeom>
            <a:ln w="63500">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D1BFA73-F054-4B28-867B-0761197A06EA}"/>
                </a:ext>
              </a:extLst>
            </p:cNvPr>
            <p:cNvCxnSpPr>
              <a:endCxn id="13" idx="7"/>
            </p:cNvCxnSpPr>
            <p:nvPr/>
          </p:nvCxnSpPr>
          <p:spPr>
            <a:xfrm>
              <a:off x="3214256" y="1992170"/>
              <a:ext cx="723911" cy="2476488"/>
            </a:xfrm>
            <a:prstGeom prst="line">
              <a:avLst/>
            </a:prstGeom>
            <a:ln w="63500">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B3CE434-4FA9-4E4A-92FF-FE4812397702}"/>
                </a:ext>
              </a:extLst>
            </p:cNvPr>
            <p:cNvSpPr txBox="1"/>
            <p:nvPr/>
          </p:nvSpPr>
          <p:spPr>
            <a:xfrm rot="18129785">
              <a:off x="60608" y="3234623"/>
              <a:ext cx="28798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Piezoelectricity</a:t>
              </a:r>
            </a:p>
          </p:txBody>
        </p:sp>
        <p:sp>
          <p:nvSpPr>
            <p:cNvPr id="30" name="TextBox 29">
              <a:extLst>
                <a:ext uri="{FF2B5EF4-FFF2-40B4-BE49-F238E27FC236}">
                  <a16:creationId xmlns:a16="http://schemas.microsoft.com/office/drawing/2014/main" id="{24870CB3-547C-4BCB-8B4F-9B7B90DB3592}"/>
                </a:ext>
              </a:extLst>
            </p:cNvPr>
            <p:cNvSpPr txBox="1"/>
            <p:nvPr/>
          </p:nvSpPr>
          <p:spPr>
            <a:xfrm>
              <a:off x="1539707" y="5892225"/>
              <a:ext cx="314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Magnetostriction</a:t>
              </a:r>
            </a:p>
          </p:txBody>
        </p:sp>
        <p:sp>
          <p:nvSpPr>
            <p:cNvPr id="31" name="TextBox 30">
              <a:extLst>
                <a:ext uri="{FF2B5EF4-FFF2-40B4-BE49-F238E27FC236}">
                  <a16:creationId xmlns:a16="http://schemas.microsoft.com/office/drawing/2014/main" id="{20B8DA35-D415-446E-8440-B1D28E344BB9}"/>
                </a:ext>
              </a:extLst>
            </p:cNvPr>
            <p:cNvSpPr txBox="1"/>
            <p:nvPr/>
          </p:nvSpPr>
          <p:spPr>
            <a:xfrm rot="3420607">
              <a:off x="2665237" y="3352475"/>
              <a:ext cx="4220803" cy="492443"/>
            </a:xfrm>
            <a:prstGeom prst="rect">
              <a:avLst/>
            </a:prstGeom>
            <a:solidFill>
              <a:srgbClr val="FCD5B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C00000"/>
                  </a:solidFill>
                  <a:effectLst/>
                  <a:uLnTx/>
                  <a:uFillTx/>
                  <a:latin typeface="Calibri"/>
                  <a:ea typeface="+mn-ea"/>
                  <a:cs typeface="+mn-cs"/>
                </a:rPr>
                <a:t>Magnetoelectricity (intrinsic)</a:t>
              </a:r>
            </a:p>
          </p:txBody>
        </p:sp>
      </p:grpSp>
    </p:spTree>
    <p:extLst>
      <p:ext uri="{BB962C8B-B14F-4D97-AF65-F5344CB8AC3E}">
        <p14:creationId xmlns:p14="http://schemas.microsoft.com/office/powerpoint/2010/main" val="31997390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32D41A-A031-436A-A6DF-B9E9B338236F}"/>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997C9309-B51A-49DB-B878-24EE1B63240C}"/>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C906F308-3657-4487-B444-1AC63D227FD6}"/>
              </a:ext>
            </a:extLst>
          </p:cNvPr>
          <p:cNvSpPr>
            <a:spLocks noGrp="1"/>
          </p:cNvSpPr>
          <p:nvPr>
            <p:ph type="sldNum" sz="quarter" idx="12"/>
          </p:nvPr>
        </p:nvSpPr>
        <p:spPr/>
        <p:txBody>
          <a:bodyPr/>
          <a:lstStyle/>
          <a:p>
            <a:fld id="{ABF20D17-0043-4445-9B8B-9F103D2306E2}" type="slidenum">
              <a:rPr lang="en-IN" smtClean="0"/>
              <a:pPr/>
              <a:t>77</a:t>
            </a:fld>
            <a:endParaRPr lang="en-IN" dirty="0"/>
          </a:p>
        </p:txBody>
      </p:sp>
      <p:grpSp>
        <p:nvGrpSpPr>
          <p:cNvPr id="7" name="Group 6">
            <a:extLst>
              <a:ext uri="{FF2B5EF4-FFF2-40B4-BE49-F238E27FC236}">
                <a16:creationId xmlns:a16="http://schemas.microsoft.com/office/drawing/2014/main" id="{28488AD0-0594-41A8-A712-197FE6E464B0}"/>
              </a:ext>
            </a:extLst>
          </p:cNvPr>
          <p:cNvGrpSpPr/>
          <p:nvPr/>
        </p:nvGrpSpPr>
        <p:grpSpPr>
          <a:xfrm>
            <a:off x="1638300" y="811277"/>
            <a:ext cx="5867400" cy="5235446"/>
            <a:chOff x="152400" y="1084557"/>
            <a:chExt cx="5867400" cy="5235446"/>
          </a:xfrm>
        </p:grpSpPr>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A6EA7EE-4674-41F0-B789-3803439EFF74}"/>
                    </a:ext>
                  </a:extLst>
                </p:cNvPr>
                <p:cNvSpPr/>
                <p:nvPr/>
              </p:nvSpPr>
              <p:spPr>
                <a:xfrm>
                  <a:off x="152400" y="5351757"/>
                  <a:ext cx="685800" cy="685800"/>
                </a:xfrm>
                <a:prstGeom prst="ellipse">
                  <a:avLst/>
                </a:prstGeom>
                <a:solidFill>
                  <a:srgbClr val="FF0000">
                    <a:alpha val="8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600" i="1" smtClean="0">
                            <a:solidFill>
                              <a:srgbClr val="000000"/>
                            </a:solidFill>
                            <a:latin typeface="Cambria Math" panose="02040503050406030204" pitchFamily="18" charset="0"/>
                            <a:ea typeface="Cambria Math" panose="02040503050406030204" pitchFamily="18" charset="0"/>
                          </a:rPr>
                          <m:t>𝜎</m:t>
                        </m:r>
                      </m:oMath>
                    </m:oMathPara>
                  </a14:m>
                  <a:endParaRPr kumimoji="0" lang="en-US" sz="3600" b="1"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48" name="Oval 47"/>
                <p:cNvSpPr>
                  <a:spLocks noRot="1" noChangeAspect="1" noMove="1" noResize="1" noEditPoints="1" noAdjustHandles="1" noChangeArrowheads="1" noChangeShapeType="1" noTextEdit="1"/>
                </p:cNvSpPr>
                <p:nvPr/>
              </p:nvSpPr>
              <p:spPr>
                <a:xfrm>
                  <a:off x="152400" y="5351757"/>
                  <a:ext cx="685800" cy="685800"/>
                </a:xfrm>
                <a:prstGeom prst="ellipse">
                  <a:avLst/>
                </a:prstGeom>
                <a:blipFill>
                  <a:blip r:embed="rId5"/>
                  <a:stretch>
                    <a:fillRect/>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519C029-E565-41BE-8CFD-E801E64FCED0}"/>
                    </a:ext>
                  </a:extLst>
                </p:cNvPr>
                <p:cNvSpPr/>
                <p:nvPr/>
              </p:nvSpPr>
              <p:spPr>
                <a:xfrm>
                  <a:off x="2057400" y="4132557"/>
                  <a:ext cx="685800" cy="685800"/>
                </a:xfrm>
                <a:prstGeom prst="ellipse">
                  <a:avLst/>
                </a:prstGeom>
                <a:solidFill>
                  <a:srgbClr val="FF0000">
                    <a:alpha val="8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i="1" smtClean="0">
                            <a:solidFill>
                              <a:srgbClr val="000000"/>
                            </a:solidFill>
                            <a:latin typeface="Cambria Math" panose="02040503050406030204" pitchFamily="18" charset="0"/>
                            <a:ea typeface="Cambria Math" panose="02040503050406030204" pitchFamily="18" charset="0"/>
                          </a:rPr>
                          <m:t>𝜀</m:t>
                        </m:r>
                      </m:oMath>
                    </m:oMathPara>
                  </a14:m>
                  <a:endParaRPr kumimoji="0" lang="en-US" sz="4600" b="1"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53" name="Oval 52"/>
                <p:cNvSpPr>
                  <a:spLocks noRot="1" noChangeAspect="1" noMove="1" noResize="1" noEditPoints="1" noAdjustHandles="1" noChangeArrowheads="1" noChangeShapeType="1" noTextEdit="1"/>
                </p:cNvSpPr>
                <p:nvPr/>
              </p:nvSpPr>
              <p:spPr>
                <a:xfrm>
                  <a:off x="2057400" y="4132557"/>
                  <a:ext cx="685800" cy="685800"/>
                </a:xfrm>
                <a:prstGeom prst="ellipse">
                  <a:avLst/>
                </a:prstGeom>
                <a:blipFill>
                  <a:blip r:embed="rId6"/>
                  <a:stretch>
                    <a:fillRect/>
                  </a:stretch>
                </a:blipFill>
                <a:ln>
                  <a:solidFill>
                    <a:srgbClr val="FF0000"/>
                  </a:solid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A68C20CF-668C-461B-BE7B-92C130A73E6D}"/>
                </a:ext>
              </a:extLst>
            </p:cNvPr>
            <p:cNvSpPr/>
            <p:nvPr/>
          </p:nvSpPr>
          <p:spPr>
            <a:xfrm>
              <a:off x="2715490" y="2989557"/>
              <a:ext cx="685800" cy="685800"/>
            </a:xfrm>
            <a:prstGeom prst="ellipse">
              <a:avLst/>
            </a:prstGeom>
            <a:solidFill>
              <a:srgbClr val="92D050">
                <a:alpha val="82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P</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1" name="Oval 10">
              <a:extLst>
                <a:ext uri="{FF2B5EF4-FFF2-40B4-BE49-F238E27FC236}">
                  <a16:creationId xmlns:a16="http://schemas.microsoft.com/office/drawing/2014/main" id="{FA52427C-D5B4-46A4-8331-2FA620D17E2F}"/>
                </a:ext>
              </a:extLst>
            </p:cNvPr>
            <p:cNvSpPr/>
            <p:nvPr/>
          </p:nvSpPr>
          <p:spPr>
            <a:xfrm>
              <a:off x="2743200" y="1084557"/>
              <a:ext cx="685800" cy="685800"/>
            </a:xfrm>
            <a:prstGeom prst="ellipse">
              <a:avLst/>
            </a:prstGeom>
            <a:solidFill>
              <a:srgbClr val="92D050">
                <a:alpha val="82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E</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2" name="Oval 11">
              <a:extLst>
                <a:ext uri="{FF2B5EF4-FFF2-40B4-BE49-F238E27FC236}">
                  <a16:creationId xmlns:a16="http://schemas.microsoft.com/office/drawing/2014/main" id="{390ED4E4-D22C-4033-ADEF-3E86A74DE5DC}"/>
                </a:ext>
              </a:extLst>
            </p:cNvPr>
            <p:cNvSpPr/>
            <p:nvPr/>
          </p:nvSpPr>
          <p:spPr>
            <a:xfrm>
              <a:off x="5334000" y="5351757"/>
              <a:ext cx="685800" cy="685800"/>
            </a:xfrm>
            <a:prstGeom prst="ellipse">
              <a:avLst/>
            </a:prstGeom>
            <a:solidFill>
              <a:schemeClr val="accent1">
                <a:lumMod val="60000"/>
                <a:lumOff val="40000"/>
                <a:alpha val="8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H</a:t>
              </a:r>
              <a:endPar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13" name="Oval 12">
              <a:extLst>
                <a:ext uri="{FF2B5EF4-FFF2-40B4-BE49-F238E27FC236}">
                  <a16:creationId xmlns:a16="http://schemas.microsoft.com/office/drawing/2014/main" id="{60C4AFEF-F067-4D1C-9B5B-9C930FF1419B}"/>
                </a:ext>
              </a:extLst>
            </p:cNvPr>
            <p:cNvSpPr/>
            <p:nvPr/>
          </p:nvSpPr>
          <p:spPr>
            <a:xfrm>
              <a:off x="3352800" y="4132557"/>
              <a:ext cx="685800" cy="685800"/>
            </a:xfrm>
            <a:prstGeom prst="ellipse">
              <a:avLst/>
            </a:prstGeom>
            <a:solidFill>
              <a:schemeClr val="accent1">
                <a:lumMod val="60000"/>
                <a:lumOff val="40000"/>
                <a:alpha val="82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a:ea typeface="+mn-ea"/>
                  <a:cs typeface="+mn-cs"/>
                </a:rPr>
                <a:t>M</a:t>
              </a:r>
            </a:p>
          </p:txBody>
        </p:sp>
        <p:cxnSp>
          <p:nvCxnSpPr>
            <p:cNvPr id="14" name="Straight Connector 13">
              <a:extLst>
                <a:ext uri="{FF2B5EF4-FFF2-40B4-BE49-F238E27FC236}">
                  <a16:creationId xmlns:a16="http://schemas.microsoft.com/office/drawing/2014/main" id="{CE3297CF-705D-4164-91F0-D8E1992601C2}"/>
                </a:ext>
              </a:extLst>
            </p:cNvPr>
            <p:cNvCxnSpPr>
              <a:stCxn id="9" idx="6"/>
              <a:endCxn id="13" idx="2"/>
            </p:cNvCxnSpPr>
            <p:nvPr/>
          </p:nvCxnSpPr>
          <p:spPr>
            <a:xfrm>
              <a:off x="2743200" y="4475457"/>
              <a:ext cx="60960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1F2B1E-BE00-4904-AEE1-04720760F3EC}"/>
                </a:ext>
              </a:extLst>
            </p:cNvPr>
            <p:cNvCxnSpPr>
              <a:stCxn id="9" idx="0"/>
              <a:endCxn id="10" idx="3"/>
            </p:cNvCxnSpPr>
            <p:nvPr/>
          </p:nvCxnSpPr>
          <p:spPr>
            <a:xfrm flipV="1">
              <a:off x="2400300" y="3574924"/>
              <a:ext cx="415623" cy="5576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FBB647-E31E-4C60-AA80-A3C5C3308BBE}"/>
                </a:ext>
              </a:extLst>
            </p:cNvPr>
            <p:cNvCxnSpPr>
              <a:stCxn id="13" idx="0"/>
              <a:endCxn id="10" idx="5"/>
            </p:cNvCxnSpPr>
            <p:nvPr/>
          </p:nvCxnSpPr>
          <p:spPr>
            <a:xfrm flipH="1" flipV="1">
              <a:off x="3300857" y="3574924"/>
              <a:ext cx="394843" cy="5576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A9E0D3-B527-4470-BD9E-BC9A67D8BD67}"/>
                </a:ext>
              </a:extLst>
            </p:cNvPr>
            <p:cNvCxnSpPr>
              <a:stCxn id="8" idx="7"/>
              <a:endCxn id="9" idx="3"/>
            </p:cNvCxnSpPr>
            <p:nvPr/>
          </p:nvCxnSpPr>
          <p:spPr>
            <a:xfrm flipV="1">
              <a:off x="737767" y="4717924"/>
              <a:ext cx="1420066" cy="734266"/>
            </a:xfrm>
            <a:prstGeom prst="line">
              <a:avLst/>
            </a:prstGeom>
            <a:ln w="412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603FEB-F98F-4A53-87DA-DF7D0EAF1F18}"/>
                </a:ext>
              </a:extLst>
            </p:cNvPr>
            <p:cNvCxnSpPr>
              <a:stCxn id="12" idx="1"/>
              <a:endCxn id="13" idx="5"/>
            </p:cNvCxnSpPr>
            <p:nvPr/>
          </p:nvCxnSpPr>
          <p:spPr>
            <a:xfrm flipH="1" flipV="1">
              <a:off x="3938167" y="4717924"/>
              <a:ext cx="1496266" cy="734266"/>
            </a:xfrm>
            <a:prstGeom prst="line">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319DC93-8A2A-4A18-8943-44CFF49F76DB}"/>
                </a:ext>
              </a:extLst>
            </p:cNvPr>
            <p:cNvCxnSpPr>
              <a:stCxn id="11" idx="4"/>
              <a:endCxn id="10" idx="0"/>
            </p:cNvCxnSpPr>
            <p:nvPr/>
          </p:nvCxnSpPr>
          <p:spPr>
            <a:xfrm flipH="1">
              <a:off x="3058390" y="1770357"/>
              <a:ext cx="27710" cy="1219200"/>
            </a:xfrm>
            <a:prstGeom prst="line">
              <a:avLst/>
            </a:prstGeom>
            <a:ln w="41275">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C1FE60-6AC3-4E1D-843F-1743DC99E23E}"/>
                </a:ext>
              </a:extLst>
            </p:cNvPr>
            <p:cNvCxnSpPr>
              <a:stCxn id="8" idx="6"/>
              <a:endCxn id="12" idx="2"/>
            </p:cNvCxnSpPr>
            <p:nvPr/>
          </p:nvCxnSpPr>
          <p:spPr>
            <a:xfrm>
              <a:off x="838200" y="5694657"/>
              <a:ext cx="4495800"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5093AC-AA48-42E4-AAEA-C3FE7BA3405B}"/>
                </a:ext>
              </a:extLst>
            </p:cNvPr>
            <p:cNvCxnSpPr>
              <a:stCxn id="8" idx="0"/>
              <a:endCxn id="11" idx="3"/>
            </p:cNvCxnSpPr>
            <p:nvPr/>
          </p:nvCxnSpPr>
          <p:spPr>
            <a:xfrm flipV="1">
              <a:off x="495300" y="1669924"/>
              <a:ext cx="2348333" cy="36818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F16C421-D8CB-4AF1-93B7-8C57C9170324}"/>
                </a:ext>
              </a:extLst>
            </p:cNvPr>
            <p:cNvCxnSpPr>
              <a:stCxn id="12" idx="0"/>
              <a:endCxn id="11" idx="5"/>
            </p:cNvCxnSpPr>
            <p:nvPr/>
          </p:nvCxnSpPr>
          <p:spPr>
            <a:xfrm flipH="1" flipV="1">
              <a:off x="3328567" y="1669924"/>
              <a:ext cx="2348333" cy="3681833"/>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A687503-7FB4-44E2-A511-1E2C015D33C5}"/>
                </a:ext>
              </a:extLst>
            </p:cNvPr>
            <p:cNvCxnSpPr>
              <a:endCxn id="10" idx="2"/>
            </p:cNvCxnSpPr>
            <p:nvPr/>
          </p:nvCxnSpPr>
          <p:spPr>
            <a:xfrm flipV="1">
              <a:off x="644235" y="3332457"/>
              <a:ext cx="2071255" cy="2047011"/>
            </a:xfrm>
            <a:prstGeom prst="line">
              <a:avLst/>
            </a:prstGeom>
            <a:ln w="63500">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2A9EA5-97CC-4700-B83C-AD8618838CB9}"/>
                </a:ext>
              </a:extLst>
            </p:cNvPr>
            <p:cNvCxnSpPr>
              <a:endCxn id="10" idx="6"/>
            </p:cNvCxnSpPr>
            <p:nvPr/>
          </p:nvCxnSpPr>
          <p:spPr>
            <a:xfrm flipH="1" flipV="1">
              <a:off x="3401290" y="3332457"/>
              <a:ext cx="2154385" cy="2043546"/>
            </a:xfrm>
            <a:prstGeom prst="line">
              <a:avLst/>
            </a:prstGeom>
            <a:ln w="63500">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012499-A1B2-4188-A99E-723344A28E00}"/>
                </a:ext>
              </a:extLst>
            </p:cNvPr>
            <p:cNvCxnSpPr>
              <a:endCxn id="13" idx="4"/>
            </p:cNvCxnSpPr>
            <p:nvPr/>
          </p:nvCxnSpPr>
          <p:spPr>
            <a:xfrm flipV="1">
              <a:off x="796635" y="4818357"/>
              <a:ext cx="2899065" cy="762001"/>
            </a:xfrm>
            <a:prstGeom prst="line">
              <a:avLst/>
            </a:prstGeom>
            <a:ln w="63500">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2832A05-39E6-4856-A0D0-7DF974D85B0D}"/>
                </a:ext>
              </a:extLst>
            </p:cNvPr>
            <p:cNvCxnSpPr>
              <a:endCxn id="9" idx="4"/>
            </p:cNvCxnSpPr>
            <p:nvPr/>
          </p:nvCxnSpPr>
          <p:spPr>
            <a:xfrm flipH="1" flipV="1">
              <a:off x="2400300" y="4818357"/>
              <a:ext cx="2961411" cy="748146"/>
            </a:xfrm>
            <a:prstGeom prst="line">
              <a:avLst/>
            </a:prstGeom>
            <a:ln w="63500">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0C57E9-25AC-4751-9D6B-65F41229D2AF}"/>
                </a:ext>
              </a:extLst>
            </p:cNvPr>
            <p:cNvCxnSpPr>
              <a:endCxn id="9" idx="1"/>
            </p:cNvCxnSpPr>
            <p:nvPr/>
          </p:nvCxnSpPr>
          <p:spPr>
            <a:xfrm flipH="1">
              <a:off x="2157833" y="1756502"/>
              <a:ext cx="800101" cy="2476488"/>
            </a:xfrm>
            <a:prstGeom prst="line">
              <a:avLst/>
            </a:prstGeom>
            <a:ln w="63500">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4FF64C-BDE0-42A4-9B3C-B2E388357A68}"/>
                </a:ext>
              </a:extLst>
            </p:cNvPr>
            <p:cNvCxnSpPr>
              <a:endCxn id="13" idx="7"/>
            </p:cNvCxnSpPr>
            <p:nvPr/>
          </p:nvCxnSpPr>
          <p:spPr>
            <a:xfrm>
              <a:off x="3214256" y="1756502"/>
              <a:ext cx="723911" cy="2476488"/>
            </a:xfrm>
            <a:prstGeom prst="line">
              <a:avLst/>
            </a:prstGeom>
            <a:ln w="63500">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8A79803-3047-474A-9511-AE718905F441}"/>
                </a:ext>
              </a:extLst>
            </p:cNvPr>
            <p:cNvSpPr txBox="1"/>
            <p:nvPr/>
          </p:nvSpPr>
          <p:spPr>
            <a:xfrm rot="18129785">
              <a:off x="60608" y="2897930"/>
              <a:ext cx="2879893" cy="584775"/>
            </a:xfrm>
            <a:prstGeom prst="rect">
              <a:avLst/>
            </a:prstGeom>
            <a:solidFill>
              <a:srgbClr val="FCD5B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a:ea typeface="+mn-ea"/>
                  <a:cs typeface="+mn-cs"/>
                </a:rPr>
                <a:t>Piezoelectricity</a:t>
              </a:r>
            </a:p>
          </p:txBody>
        </p:sp>
        <p:sp>
          <p:nvSpPr>
            <p:cNvPr id="30" name="TextBox 29">
              <a:extLst>
                <a:ext uri="{FF2B5EF4-FFF2-40B4-BE49-F238E27FC236}">
                  <a16:creationId xmlns:a16="http://schemas.microsoft.com/office/drawing/2014/main" id="{A47D4FFA-9C97-4BF4-B946-ACBE16E56286}"/>
                </a:ext>
              </a:extLst>
            </p:cNvPr>
            <p:cNvSpPr txBox="1"/>
            <p:nvPr/>
          </p:nvSpPr>
          <p:spPr>
            <a:xfrm>
              <a:off x="1539707" y="5735228"/>
              <a:ext cx="3146593" cy="584775"/>
            </a:xfrm>
            <a:prstGeom prst="rect">
              <a:avLst/>
            </a:prstGeom>
            <a:solidFill>
              <a:srgbClr val="FCD5B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a:ea typeface="+mn-ea"/>
                  <a:cs typeface="+mn-cs"/>
                </a:rPr>
                <a:t>Magnetostriction</a:t>
              </a:r>
            </a:p>
          </p:txBody>
        </p:sp>
        <p:sp>
          <p:nvSpPr>
            <p:cNvPr id="31" name="TextBox 30">
              <a:extLst>
                <a:ext uri="{FF2B5EF4-FFF2-40B4-BE49-F238E27FC236}">
                  <a16:creationId xmlns:a16="http://schemas.microsoft.com/office/drawing/2014/main" id="{E2B96DDC-C51C-4447-A9B4-FF9C664C0E9B}"/>
                </a:ext>
              </a:extLst>
            </p:cNvPr>
            <p:cNvSpPr txBox="1"/>
            <p:nvPr/>
          </p:nvSpPr>
          <p:spPr>
            <a:xfrm rot="3405324">
              <a:off x="2575780" y="3116807"/>
              <a:ext cx="4220803"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Magnetoelectricity (intrinsic)</a:t>
              </a:r>
            </a:p>
          </p:txBody>
        </p:sp>
      </p:grpSp>
    </p:spTree>
    <p:extLst>
      <p:ext uri="{BB962C8B-B14F-4D97-AF65-F5344CB8AC3E}">
        <p14:creationId xmlns:p14="http://schemas.microsoft.com/office/powerpoint/2010/main" val="4112818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A9CB2-194C-42A3-95FC-E77188163BCA}"/>
              </a:ext>
            </a:extLst>
          </p:cNvPr>
          <p:cNvSpPr>
            <a:spLocks noGrp="1"/>
          </p:cNvSpPr>
          <p:nvPr>
            <p:ph type="title"/>
          </p:nvPr>
        </p:nvSpPr>
        <p:spPr/>
        <p:txBody>
          <a:bodyPr/>
          <a:lstStyle/>
          <a:p>
            <a:r>
              <a:rPr lang="en-US" dirty="0"/>
              <a:t>I have done</a:t>
            </a:r>
          </a:p>
        </p:txBody>
      </p:sp>
      <p:sp>
        <p:nvSpPr>
          <p:cNvPr id="3" name="Content Placeholder 2">
            <a:extLst>
              <a:ext uri="{FF2B5EF4-FFF2-40B4-BE49-F238E27FC236}">
                <a16:creationId xmlns:a16="http://schemas.microsoft.com/office/drawing/2014/main" id="{3B3A4ADB-87D1-4901-B8F0-445D14D2B54B}"/>
              </a:ext>
            </a:extLst>
          </p:cNvPr>
          <p:cNvSpPr>
            <a:spLocks noGrp="1"/>
          </p:cNvSpPr>
          <p:nvPr>
            <p:ph idx="1"/>
          </p:nvPr>
        </p:nvSpPr>
        <p:spPr/>
        <p:txBody>
          <a:bodyPr/>
          <a:lstStyle/>
          <a:p>
            <a:r>
              <a:rPr lang="en-US" dirty="0"/>
              <a:t>Wafer cleaning, cutting</a:t>
            </a:r>
          </a:p>
          <a:p>
            <a:r>
              <a:rPr lang="en-US" dirty="0"/>
              <a:t>I have deposited different magnetic metals by sputtering</a:t>
            </a:r>
          </a:p>
          <a:p>
            <a:r>
              <a:rPr lang="en-US" dirty="0"/>
              <a:t>Measured the sample thickness in SEM </a:t>
            </a:r>
          </a:p>
          <a:p>
            <a:r>
              <a:rPr lang="en-US" dirty="0"/>
              <a:t>Magnetized the magnetic sample in out off plane and in plane</a:t>
            </a:r>
          </a:p>
          <a:p>
            <a:r>
              <a:rPr lang="en-US" dirty="0"/>
              <a:t>Anneal the sample at high temperature</a:t>
            </a:r>
          </a:p>
          <a:p>
            <a:r>
              <a:rPr lang="en-US" dirty="0"/>
              <a:t>I have generated hysteresis curves of those magnetic sample in VSM</a:t>
            </a:r>
          </a:p>
          <a:p>
            <a:r>
              <a:rPr lang="en-US" dirty="0"/>
              <a:t>Poled the piezoelectric material (PMN-PT wafer) at high voltage </a:t>
            </a:r>
          </a:p>
          <a:p>
            <a:r>
              <a:rPr lang="en-US" dirty="0"/>
              <a:t>Observed the piezoelectric voltage with applied stress by machine</a:t>
            </a:r>
          </a:p>
          <a:p>
            <a:r>
              <a:rPr lang="en-US" dirty="0"/>
              <a:t>Observed the strain vs voltage plots</a:t>
            </a:r>
          </a:p>
          <a:p>
            <a:pPr marL="0" indent="0">
              <a:buNone/>
            </a:pPr>
            <a:r>
              <a:rPr lang="en-US" dirty="0"/>
              <a:t>  </a:t>
            </a:r>
          </a:p>
        </p:txBody>
      </p:sp>
      <p:sp>
        <p:nvSpPr>
          <p:cNvPr id="4" name="Date Placeholder 3">
            <a:extLst>
              <a:ext uri="{FF2B5EF4-FFF2-40B4-BE49-F238E27FC236}">
                <a16:creationId xmlns:a16="http://schemas.microsoft.com/office/drawing/2014/main" id="{58096404-CC6B-478E-A0DB-FC5BCF8F3C60}"/>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08BFFABF-CA66-4C5E-8A85-AAE2ACCF3D89}"/>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F5CF9FAE-0C03-41DC-B465-D400BBB4406C}"/>
              </a:ext>
            </a:extLst>
          </p:cNvPr>
          <p:cNvSpPr>
            <a:spLocks noGrp="1"/>
          </p:cNvSpPr>
          <p:nvPr>
            <p:ph type="sldNum" sz="quarter" idx="12"/>
          </p:nvPr>
        </p:nvSpPr>
        <p:spPr/>
        <p:txBody>
          <a:bodyPr/>
          <a:lstStyle/>
          <a:p>
            <a:fld id="{ABF20D17-0043-4445-9B8B-9F103D2306E2}" type="slidenum">
              <a:rPr lang="en-IN" smtClean="0"/>
              <a:pPr/>
              <a:t>78</a:t>
            </a:fld>
            <a:endParaRPr lang="en-IN" dirty="0"/>
          </a:p>
        </p:txBody>
      </p:sp>
    </p:spTree>
    <p:extLst>
      <p:ext uri="{BB962C8B-B14F-4D97-AF65-F5344CB8AC3E}">
        <p14:creationId xmlns:p14="http://schemas.microsoft.com/office/powerpoint/2010/main" val="10412925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1022228"/>
          </a:xfrm>
        </p:spPr>
        <p:txBody>
          <a:bodyPr>
            <a:normAutofit fontScale="90000"/>
          </a:bodyPr>
          <a:lstStyle/>
          <a:p>
            <a:r>
              <a:rPr lang="en-IN" dirty="0"/>
              <a:t>Orientation of current dipole</a:t>
            </a:r>
            <a:br>
              <a:rPr lang="en-IN" dirty="0"/>
            </a:br>
            <a:r>
              <a:rPr lang="en-IN" dirty="0"/>
              <a:t>Tangential and radial dipole</a:t>
            </a:r>
          </a:p>
        </p:txBody>
      </p:sp>
      <p:sp>
        <p:nvSpPr>
          <p:cNvPr id="36" name="Content Placeholder 35">
            <a:extLst>
              <a:ext uri="{FF2B5EF4-FFF2-40B4-BE49-F238E27FC236}">
                <a16:creationId xmlns:a16="http://schemas.microsoft.com/office/drawing/2014/main" id="{DE6C456A-69DE-4EAA-9F5F-792D462E5FB4}"/>
              </a:ext>
            </a:extLst>
          </p:cNvPr>
          <p:cNvSpPr>
            <a:spLocks noGrp="1"/>
          </p:cNvSpPr>
          <p:nvPr>
            <p:ph idx="1"/>
          </p:nvPr>
        </p:nvSpPr>
        <p:spPr>
          <a:xfrm>
            <a:off x="206477" y="961844"/>
            <a:ext cx="8718237" cy="3085678"/>
          </a:xfrm>
        </p:spPr>
        <p:txBody>
          <a:bodyPr>
            <a:noAutofit/>
          </a:bodyPr>
          <a:lstStyle/>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rPr>
              <a:t>Current dipole is an equivalent source of electric field and magnetic fields</a:t>
            </a:r>
          </a:p>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rPr>
              <a:t>MEG is sensitive to the tangential current dipole</a:t>
            </a:r>
          </a:p>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rPr>
              <a:t>EEG can sense all orientation of sources </a:t>
            </a:r>
          </a:p>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rPr>
              <a:t>Theoretically radial dipole produce zero magnetic field on out of a spherical shell</a:t>
            </a:r>
          </a:p>
          <a:p>
            <a:pPr marL="342900" indent="-342900">
              <a:lnSpc>
                <a:spcPct val="100000"/>
              </a:lnSpc>
              <a:spcBef>
                <a:spcPts val="0"/>
              </a:spcBef>
              <a:buClr>
                <a:srgbClr val="000000"/>
              </a:buClr>
              <a:buSzPct val="120000"/>
              <a:buFont typeface="Calibri" panose="020F0502020204030204" pitchFamily="34" charset="0"/>
              <a:buChar char="•"/>
            </a:pPr>
            <a:r>
              <a:rPr lang="en-US" dirty="0">
                <a:solidFill>
                  <a:srgbClr val="000000"/>
                </a:solidFill>
                <a:cs typeface="Arial"/>
              </a:rPr>
              <a:t>Practically, head is not spherical and all orientation of current dipole can generate magnetic field </a:t>
            </a:r>
          </a:p>
          <a:p>
            <a:pPr marL="0" indent="0" algn="just">
              <a:buClrTx/>
              <a:buNone/>
            </a:pPr>
            <a:endParaRPr lang="en-US" dirty="0"/>
          </a:p>
          <a:p>
            <a:endParaRPr lang="en-US" dirty="0"/>
          </a:p>
        </p:txBody>
      </p:sp>
      <p:sp>
        <p:nvSpPr>
          <p:cNvPr id="8" name="Oval 7">
            <a:extLst>
              <a:ext uri="{FF2B5EF4-FFF2-40B4-BE49-F238E27FC236}">
                <a16:creationId xmlns:a16="http://schemas.microsoft.com/office/drawing/2014/main" id="{022833A7-843F-4F55-B8DD-958F878ECF17}"/>
              </a:ext>
            </a:extLst>
          </p:cNvPr>
          <p:cNvSpPr/>
          <p:nvPr/>
        </p:nvSpPr>
        <p:spPr>
          <a:xfrm>
            <a:off x="3058715" y="4406289"/>
            <a:ext cx="956719" cy="114539"/>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US" sz="1108"/>
          </a:p>
        </p:txBody>
      </p:sp>
      <p:sp>
        <p:nvSpPr>
          <p:cNvPr id="9" name="Arrow: Up 8">
            <a:extLst>
              <a:ext uri="{FF2B5EF4-FFF2-40B4-BE49-F238E27FC236}">
                <a16:creationId xmlns:a16="http://schemas.microsoft.com/office/drawing/2014/main" id="{FDD45F6B-672B-4185-9842-716DB8FB5874}"/>
              </a:ext>
            </a:extLst>
          </p:cNvPr>
          <p:cNvSpPr/>
          <p:nvPr/>
        </p:nvSpPr>
        <p:spPr>
          <a:xfrm>
            <a:off x="3419046" y="4163039"/>
            <a:ext cx="187619" cy="547468"/>
          </a:xfrm>
          <a:prstGeom prst="upArrow">
            <a:avLst/>
          </a:prstGeom>
          <a:solidFill>
            <a:schemeClr val="tx2">
              <a:lumMod val="7500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US" sz="1108"/>
          </a:p>
        </p:txBody>
      </p:sp>
      <p:sp>
        <p:nvSpPr>
          <p:cNvPr id="19" name="Oval 18">
            <a:extLst>
              <a:ext uri="{FF2B5EF4-FFF2-40B4-BE49-F238E27FC236}">
                <a16:creationId xmlns:a16="http://schemas.microsoft.com/office/drawing/2014/main" id="{C459F063-CFEF-461F-BD7A-F0BBD3BC495D}"/>
              </a:ext>
            </a:extLst>
          </p:cNvPr>
          <p:cNvSpPr/>
          <p:nvPr/>
        </p:nvSpPr>
        <p:spPr>
          <a:xfrm>
            <a:off x="3177984" y="4577115"/>
            <a:ext cx="669744" cy="81633"/>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US" sz="1108"/>
          </a:p>
        </p:txBody>
      </p:sp>
      <p:sp>
        <p:nvSpPr>
          <p:cNvPr id="20" name="Oval 19">
            <a:extLst>
              <a:ext uri="{FF2B5EF4-FFF2-40B4-BE49-F238E27FC236}">
                <a16:creationId xmlns:a16="http://schemas.microsoft.com/office/drawing/2014/main" id="{59014CFD-DFB7-4036-B4DC-4A68A4CD7625}"/>
              </a:ext>
            </a:extLst>
          </p:cNvPr>
          <p:cNvSpPr/>
          <p:nvPr/>
        </p:nvSpPr>
        <p:spPr>
          <a:xfrm>
            <a:off x="3177984" y="4279560"/>
            <a:ext cx="669744" cy="81633"/>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US" sz="1108"/>
          </a:p>
        </p:txBody>
      </p:sp>
      <p:sp>
        <p:nvSpPr>
          <p:cNvPr id="21" name="Oval 20">
            <a:extLst>
              <a:ext uri="{FF2B5EF4-FFF2-40B4-BE49-F238E27FC236}">
                <a16:creationId xmlns:a16="http://schemas.microsoft.com/office/drawing/2014/main" id="{F1A1C2E9-FCFD-46E8-BB03-7B7DAFF7E3D3}"/>
              </a:ext>
            </a:extLst>
          </p:cNvPr>
          <p:cNvSpPr/>
          <p:nvPr/>
        </p:nvSpPr>
        <p:spPr>
          <a:xfrm>
            <a:off x="2799793" y="4163039"/>
            <a:ext cx="1439406" cy="1067437"/>
          </a:xfrm>
          <a:prstGeom prst="ellipse">
            <a:avLst/>
          </a:prstGeom>
          <a:noFill/>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US" sz="1108"/>
          </a:p>
        </p:txBody>
      </p:sp>
      <p:sp>
        <p:nvSpPr>
          <p:cNvPr id="11" name="TextBox 10">
            <a:extLst>
              <a:ext uri="{FF2B5EF4-FFF2-40B4-BE49-F238E27FC236}">
                <a16:creationId xmlns:a16="http://schemas.microsoft.com/office/drawing/2014/main" id="{38F6E4DF-96B9-40D4-A268-C86396334502}"/>
              </a:ext>
            </a:extLst>
          </p:cNvPr>
          <p:cNvSpPr txBox="1"/>
          <p:nvPr/>
        </p:nvSpPr>
        <p:spPr>
          <a:xfrm>
            <a:off x="489281" y="4101172"/>
            <a:ext cx="2247713" cy="1569660"/>
          </a:xfrm>
          <a:prstGeom prst="rect">
            <a:avLst/>
          </a:prstGeom>
          <a:solidFill>
            <a:schemeClr val="bg2"/>
          </a:solidFill>
        </p:spPr>
        <p:txBody>
          <a:bodyPr wrap="square" rtlCol="0">
            <a:spAutoFit/>
          </a:bodyPr>
          <a:lstStyle/>
          <a:p>
            <a:pPr algn="ctr"/>
            <a:r>
              <a:rPr lang="en-US" sz="2400" dirty="0">
                <a:latin typeface="+mn-lt"/>
              </a:rPr>
              <a:t>Electrically active but magnetically silent</a:t>
            </a:r>
          </a:p>
        </p:txBody>
      </p:sp>
      <p:sp>
        <p:nvSpPr>
          <p:cNvPr id="30" name="TextBox 29">
            <a:extLst>
              <a:ext uri="{FF2B5EF4-FFF2-40B4-BE49-F238E27FC236}">
                <a16:creationId xmlns:a16="http://schemas.microsoft.com/office/drawing/2014/main" id="{D2DFEB90-02EE-451D-8EA4-D7F144B5B9EC}"/>
              </a:ext>
            </a:extLst>
          </p:cNvPr>
          <p:cNvSpPr txBox="1"/>
          <p:nvPr/>
        </p:nvSpPr>
        <p:spPr>
          <a:xfrm>
            <a:off x="6390160" y="4097055"/>
            <a:ext cx="2247713" cy="1569660"/>
          </a:xfrm>
          <a:prstGeom prst="rect">
            <a:avLst/>
          </a:prstGeom>
          <a:solidFill>
            <a:schemeClr val="bg2"/>
          </a:solidFill>
        </p:spPr>
        <p:txBody>
          <a:bodyPr wrap="square" rtlCol="0">
            <a:spAutoFit/>
          </a:bodyPr>
          <a:lstStyle/>
          <a:p>
            <a:pPr algn="ctr"/>
            <a:r>
              <a:rPr lang="en-US" sz="2400" dirty="0">
                <a:latin typeface="+mn-lt"/>
              </a:rPr>
              <a:t>Magnetically active but electrically silent</a:t>
            </a:r>
          </a:p>
        </p:txBody>
      </p:sp>
      <p:sp>
        <p:nvSpPr>
          <p:cNvPr id="31" name="Oval 30">
            <a:extLst>
              <a:ext uri="{FF2B5EF4-FFF2-40B4-BE49-F238E27FC236}">
                <a16:creationId xmlns:a16="http://schemas.microsoft.com/office/drawing/2014/main" id="{35A648F9-FFA9-4953-809E-660649A86F42}"/>
              </a:ext>
            </a:extLst>
          </p:cNvPr>
          <p:cNvSpPr/>
          <p:nvPr/>
        </p:nvSpPr>
        <p:spPr>
          <a:xfrm>
            <a:off x="4752539" y="4162034"/>
            <a:ext cx="1514529" cy="1067437"/>
          </a:xfrm>
          <a:prstGeom prst="ellipse">
            <a:avLst/>
          </a:prstGeom>
          <a:noFill/>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US" sz="1108"/>
          </a:p>
        </p:txBody>
      </p:sp>
      <p:sp>
        <p:nvSpPr>
          <p:cNvPr id="33" name="Oval 32">
            <a:extLst>
              <a:ext uri="{FF2B5EF4-FFF2-40B4-BE49-F238E27FC236}">
                <a16:creationId xmlns:a16="http://schemas.microsoft.com/office/drawing/2014/main" id="{853065E5-4465-468A-A801-92B699736C0F}"/>
              </a:ext>
            </a:extLst>
          </p:cNvPr>
          <p:cNvSpPr/>
          <p:nvPr/>
        </p:nvSpPr>
        <p:spPr>
          <a:xfrm rot="5400000">
            <a:off x="5430686" y="4384162"/>
            <a:ext cx="669744" cy="81633"/>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US" sz="1108"/>
          </a:p>
        </p:txBody>
      </p:sp>
      <p:sp>
        <p:nvSpPr>
          <p:cNvPr id="34" name="Oval 33">
            <a:extLst>
              <a:ext uri="{FF2B5EF4-FFF2-40B4-BE49-F238E27FC236}">
                <a16:creationId xmlns:a16="http://schemas.microsoft.com/office/drawing/2014/main" id="{C12DC268-D781-4CA3-AEBD-2876E5D23D85}"/>
              </a:ext>
            </a:extLst>
          </p:cNvPr>
          <p:cNvSpPr/>
          <p:nvPr/>
        </p:nvSpPr>
        <p:spPr>
          <a:xfrm rot="5400000">
            <a:off x="5035119" y="4380485"/>
            <a:ext cx="669744" cy="81633"/>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US" sz="1108"/>
          </a:p>
        </p:txBody>
      </p:sp>
      <p:sp>
        <p:nvSpPr>
          <p:cNvPr id="35" name="Oval 34">
            <a:extLst>
              <a:ext uri="{FF2B5EF4-FFF2-40B4-BE49-F238E27FC236}">
                <a16:creationId xmlns:a16="http://schemas.microsoft.com/office/drawing/2014/main" id="{7F85E4F5-8883-4EB9-85E4-15960202DA70}"/>
              </a:ext>
            </a:extLst>
          </p:cNvPr>
          <p:cNvSpPr/>
          <p:nvPr/>
        </p:nvSpPr>
        <p:spPr>
          <a:xfrm rot="5400000">
            <a:off x="5097937" y="4377462"/>
            <a:ext cx="898859" cy="108564"/>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US" sz="1108"/>
          </a:p>
        </p:txBody>
      </p:sp>
      <p:sp>
        <p:nvSpPr>
          <p:cNvPr id="37" name="Arrow: Up 36">
            <a:extLst>
              <a:ext uri="{FF2B5EF4-FFF2-40B4-BE49-F238E27FC236}">
                <a16:creationId xmlns:a16="http://schemas.microsoft.com/office/drawing/2014/main" id="{B8A28FFD-D885-4CC9-833E-400E0F047EF3}"/>
              </a:ext>
            </a:extLst>
          </p:cNvPr>
          <p:cNvSpPr/>
          <p:nvPr/>
        </p:nvSpPr>
        <p:spPr>
          <a:xfrm rot="5400000">
            <a:off x="5503733" y="4113840"/>
            <a:ext cx="200690" cy="624782"/>
          </a:xfrm>
          <a:prstGeom prst="upArrow">
            <a:avLst/>
          </a:prstGeom>
          <a:solidFill>
            <a:schemeClr val="tx2">
              <a:lumMod val="7500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r"/>
            <a:endParaRPr lang="en-US" sz="1108"/>
          </a:p>
        </p:txBody>
      </p:sp>
      <p:sp>
        <p:nvSpPr>
          <p:cNvPr id="6" name="Date Placeholder 5">
            <a:extLst>
              <a:ext uri="{FF2B5EF4-FFF2-40B4-BE49-F238E27FC236}">
                <a16:creationId xmlns:a16="http://schemas.microsoft.com/office/drawing/2014/main" id="{FF483410-A3C5-476D-8F29-5FA9E6FBBAED}"/>
              </a:ext>
            </a:extLst>
          </p:cNvPr>
          <p:cNvSpPr>
            <a:spLocks noGrp="1"/>
          </p:cNvSpPr>
          <p:nvPr>
            <p:ph type="dt" sz="half" idx="10"/>
          </p:nvPr>
        </p:nvSpPr>
        <p:spPr/>
        <p:txBody>
          <a:bodyPr/>
          <a:lstStyle/>
          <a:p>
            <a:r>
              <a:rPr lang="en-US"/>
              <a:t>M Mohanlal Naik</a:t>
            </a:r>
            <a:endParaRPr lang="en-IN" dirty="0"/>
          </a:p>
        </p:txBody>
      </p:sp>
      <p:sp>
        <p:nvSpPr>
          <p:cNvPr id="7" name="Footer Placeholder 6">
            <a:extLst>
              <a:ext uri="{FF2B5EF4-FFF2-40B4-BE49-F238E27FC236}">
                <a16:creationId xmlns:a16="http://schemas.microsoft.com/office/drawing/2014/main" id="{0DA58E45-DEE7-4A59-8593-E86E449522EE}"/>
              </a:ext>
            </a:extLst>
          </p:cNvPr>
          <p:cNvSpPr>
            <a:spLocks noGrp="1"/>
          </p:cNvSpPr>
          <p:nvPr>
            <p:ph type="ftr" sz="quarter" idx="11"/>
          </p:nvPr>
        </p:nvSpPr>
        <p:spPr/>
        <p:txBody>
          <a:bodyPr/>
          <a:lstStyle/>
          <a:p>
            <a:r>
              <a:rPr lang="en-IN"/>
              <a:t>IISER Bhopal</a:t>
            </a:r>
            <a:endParaRPr lang="en-IN" dirty="0"/>
          </a:p>
        </p:txBody>
      </p:sp>
      <p:sp>
        <p:nvSpPr>
          <p:cNvPr id="10" name="Slide Number Placeholder 9">
            <a:extLst>
              <a:ext uri="{FF2B5EF4-FFF2-40B4-BE49-F238E27FC236}">
                <a16:creationId xmlns:a16="http://schemas.microsoft.com/office/drawing/2014/main" id="{7E9CAFC4-2152-4BFD-A889-96B627F1C7CD}"/>
              </a:ext>
            </a:extLst>
          </p:cNvPr>
          <p:cNvSpPr>
            <a:spLocks noGrp="1"/>
          </p:cNvSpPr>
          <p:nvPr>
            <p:ph type="sldNum" sz="quarter" idx="12"/>
          </p:nvPr>
        </p:nvSpPr>
        <p:spPr/>
        <p:txBody>
          <a:bodyPr/>
          <a:lstStyle/>
          <a:p>
            <a:fld id="{ABF20D17-0043-4445-9B8B-9F103D2306E2}" type="slidenum">
              <a:rPr lang="en-IN" smtClean="0"/>
              <a:pPr/>
              <a:t>79</a:t>
            </a:fld>
            <a:endParaRPr lang="en-IN" dirty="0"/>
          </a:p>
        </p:txBody>
      </p:sp>
      <p:sp>
        <p:nvSpPr>
          <p:cNvPr id="3" name="TextBox 2">
            <a:extLst>
              <a:ext uri="{FF2B5EF4-FFF2-40B4-BE49-F238E27FC236}">
                <a16:creationId xmlns:a16="http://schemas.microsoft.com/office/drawing/2014/main" id="{0A5B2671-F94E-426F-9863-AD7DE01E326B}"/>
              </a:ext>
            </a:extLst>
          </p:cNvPr>
          <p:cNvSpPr txBox="1"/>
          <p:nvPr/>
        </p:nvSpPr>
        <p:spPr>
          <a:xfrm>
            <a:off x="2849950" y="5435573"/>
            <a:ext cx="1427513"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Radial dipole</a:t>
            </a:r>
          </a:p>
        </p:txBody>
      </p:sp>
      <p:sp>
        <p:nvSpPr>
          <p:cNvPr id="22" name="TextBox 21">
            <a:extLst>
              <a:ext uri="{FF2B5EF4-FFF2-40B4-BE49-F238E27FC236}">
                <a16:creationId xmlns:a16="http://schemas.microsoft.com/office/drawing/2014/main" id="{57E18826-1B38-4BB3-A718-81A39F2D23C8}"/>
              </a:ext>
            </a:extLst>
          </p:cNvPr>
          <p:cNvSpPr txBox="1"/>
          <p:nvPr/>
        </p:nvSpPr>
        <p:spPr>
          <a:xfrm>
            <a:off x="4790101" y="5450817"/>
            <a:ext cx="1514530"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Tangential dipole</a:t>
            </a:r>
          </a:p>
        </p:txBody>
      </p:sp>
    </p:spTree>
    <p:extLst>
      <p:ext uri="{BB962C8B-B14F-4D97-AF65-F5344CB8AC3E}">
        <p14:creationId xmlns:p14="http://schemas.microsoft.com/office/powerpoint/2010/main" val="370877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animBg="1"/>
      <p:bldP spid="20" grpId="0" animBg="1"/>
      <p:bldP spid="21" grpId="0" animBg="1"/>
      <p:bldP spid="11" grpId="0" animBg="1"/>
      <p:bldP spid="30" grpId="0" animBg="1"/>
      <p:bldP spid="31" grpId="0" animBg="1"/>
      <p:bldP spid="33" grpId="0" animBg="1"/>
      <p:bldP spid="34" grpId="0" animBg="1"/>
      <p:bldP spid="35" grpId="0" animBg="1"/>
      <p:bldP spid="37" grpId="0" animBg="1"/>
      <p:bldP spid="3"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D1CE5-F81D-4DDB-9438-C45C3BECF751}"/>
              </a:ext>
            </a:extLst>
          </p:cNvPr>
          <p:cNvSpPr>
            <a:spLocks noGrp="1"/>
          </p:cNvSpPr>
          <p:nvPr>
            <p:ph type="title"/>
          </p:nvPr>
        </p:nvSpPr>
        <p:spPr/>
        <p:txBody>
          <a:bodyPr/>
          <a:lstStyle/>
          <a:p>
            <a:r>
              <a:rPr lang="en-US" dirty="0"/>
              <a:t> </a:t>
            </a:r>
          </a:p>
        </p:txBody>
      </p:sp>
      <p:sp>
        <p:nvSpPr>
          <p:cNvPr id="4" name="Date Placeholder 3">
            <a:extLst>
              <a:ext uri="{FF2B5EF4-FFF2-40B4-BE49-F238E27FC236}">
                <a16:creationId xmlns:a16="http://schemas.microsoft.com/office/drawing/2014/main" id="{D9E32BF8-0F61-417E-A64C-9327DE40CEBE}"/>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801CE9A4-D433-4AB0-8472-2A6D789BD34D}"/>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F2D347E3-1A0D-4D9D-B4BC-3EDD2B0A189A}"/>
              </a:ext>
            </a:extLst>
          </p:cNvPr>
          <p:cNvSpPr>
            <a:spLocks noGrp="1"/>
          </p:cNvSpPr>
          <p:nvPr>
            <p:ph type="sldNum" sz="quarter" idx="12"/>
          </p:nvPr>
        </p:nvSpPr>
        <p:spPr/>
        <p:txBody>
          <a:bodyPr/>
          <a:lstStyle/>
          <a:p>
            <a:fld id="{ABF20D17-0043-4445-9B8B-9F103D2306E2}" type="slidenum">
              <a:rPr lang="en-IN" smtClean="0"/>
              <a:pPr/>
              <a:t>8</a:t>
            </a:fld>
            <a:endParaRPr lang="en-IN" dirty="0"/>
          </a:p>
        </p:txBody>
      </p:sp>
      <p:sp>
        <p:nvSpPr>
          <p:cNvPr id="7" name="TextBox 6">
            <a:extLst>
              <a:ext uri="{FF2B5EF4-FFF2-40B4-BE49-F238E27FC236}">
                <a16:creationId xmlns:a16="http://schemas.microsoft.com/office/drawing/2014/main" id="{7E161C39-5391-4F27-98DE-95F17FBA224C}"/>
              </a:ext>
            </a:extLst>
          </p:cNvPr>
          <p:cNvSpPr txBox="1"/>
          <p:nvPr/>
        </p:nvSpPr>
        <p:spPr>
          <a:xfrm>
            <a:off x="1978089" y="1052859"/>
            <a:ext cx="7016620" cy="830997"/>
          </a:xfrm>
          <a:prstGeom prst="rect">
            <a:avLst/>
          </a:prstGeom>
          <a:solidFill>
            <a:schemeClr val="bg1">
              <a:lumMod val="95000"/>
            </a:schemeClr>
          </a:solidFill>
        </p:spPr>
        <p:txBody>
          <a:bodyPr wrap="square" rtlCol="0">
            <a:spAutoFit/>
          </a:bodyPr>
          <a:lstStyle/>
          <a:p>
            <a:pPr algn="ctr"/>
            <a:r>
              <a:rPr lang="en-US" sz="2400" dirty="0">
                <a:solidFill>
                  <a:schemeClr val="tx1">
                    <a:lumMod val="95000"/>
                    <a:lumOff val="5000"/>
                  </a:schemeClr>
                </a:solidFill>
                <a:latin typeface="+mn-lt"/>
              </a:rPr>
              <a:t>Non invasive MEG and EEG measure signals from the same synchronized neural activity in the brain</a:t>
            </a:r>
          </a:p>
        </p:txBody>
      </p:sp>
      <p:pic>
        <p:nvPicPr>
          <p:cNvPr id="8" name="Picture 7">
            <a:extLst>
              <a:ext uri="{FF2B5EF4-FFF2-40B4-BE49-F238E27FC236}">
                <a16:creationId xmlns:a16="http://schemas.microsoft.com/office/drawing/2014/main" id="{D82F6384-29FC-4616-B4B2-B86C75B68A09}"/>
              </a:ext>
            </a:extLst>
          </p:cNvPr>
          <p:cNvPicPr>
            <a:picLocks noChangeAspect="1"/>
          </p:cNvPicPr>
          <p:nvPr/>
        </p:nvPicPr>
        <p:blipFill rotWithShape="1">
          <a:blip r:embed="rId2"/>
          <a:srcRect l="74122" b="66899"/>
          <a:stretch/>
        </p:blipFill>
        <p:spPr>
          <a:xfrm>
            <a:off x="17257" y="1159571"/>
            <a:ext cx="1902300" cy="1900099"/>
          </a:xfrm>
          <a:prstGeom prst="rect">
            <a:avLst/>
          </a:prstGeom>
        </p:spPr>
      </p:pic>
      <p:sp>
        <p:nvSpPr>
          <p:cNvPr id="9" name="Google Shape;147;p4">
            <a:extLst>
              <a:ext uri="{FF2B5EF4-FFF2-40B4-BE49-F238E27FC236}">
                <a16:creationId xmlns:a16="http://schemas.microsoft.com/office/drawing/2014/main" id="{142A2A54-3DF5-4B78-BDDD-E94CDE422294}"/>
              </a:ext>
            </a:extLst>
          </p:cNvPr>
          <p:cNvSpPr txBox="1">
            <a:spLocks/>
          </p:cNvSpPr>
          <p:nvPr/>
        </p:nvSpPr>
        <p:spPr>
          <a:xfrm>
            <a:off x="1978089" y="1948382"/>
            <a:ext cx="7016620" cy="1533102"/>
          </a:xfrm>
          <a:prstGeom prst="rect">
            <a:avLst/>
          </a:prstGeom>
          <a:solidFill>
            <a:schemeClr val="accent2">
              <a:lumMod val="20000"/>
              <a:lumOff val="80000"/>
            </a:schemeClr>
          </a:solidFill>
          <a:ln>
            <a:noFill/>
          </a:ln>
        </p:spPr>
        <p:txBody>
          <a:bodyPr spcFirstLastPara="1" vert="horz" wrap="square" lIns="74263" tIns="37122" rIns="74263" bIns="37122"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2pPr>
            <a:lvl3pPr marL="8572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spcBef>
                <a:spcPts val="0"/>
              </a:spcBef>
              <a:buSzPct val="120000"/>
              <a:buFont typeface="Calibri" panose="020F0502020204030204" pitchFamily="34" charset="0"/>
              <a:buChar char="•"/>
            </a:pPr>
            <a:r>
              <a:rPr lang="en-IN" b="1" dirty="0"/>
              <a:t>Electroencephalography (EEG):</a:t>
            </a:r>
            <a:r>
              <a:rPr lang="en-US" b="1" dirty="0">
                <a:solidFill>
                  <a:srgbClr val="000000"/>
                </a:solidFill>
                <a:cs typeface="Arial"/>
              </a:rPr>
              <a:t> </a:t>
            </a:r>
            <a:r>
              <a:rPr lang="en-US" dirty="0">
                <a:solidFill>
                  <a:srgbClr val="000000"/>
                </a:solidFill>
                <a:cs typeface="Arial"/>
              </a:rPr>
              <a:t>Capture electrical potential difference b/w two locations on scalps</a:t>
            </a:r>
          </a:p>
          <a:p>
            <a:pPr marL="342900" indent="-342900">
              <a:lnSpc>
                <a:spcPct val="100000"/>
              </a:lnSpc>
              <a:spcBef>
                <a:spcPts val="0"/>
              </a:spcBef>
              <a:buSzPct val="120000"/>
              <a:buFont typeface="Calibri" panose="020F0502020204030204" pitchFamily="34" charset="0"/>
              <a:buChar char="•"/>
            </a:pPr>
            <a:r>
              <a:rPr lang="en-IN" b="1" dirty="0"/>
              <a:t>Magnetoencephalography (MEG)</a:t>
            </a:r>
            <a:r>
              <a:rPr lang="en-US" b="1" dirty="0">
                <a:solidFill>
                  <a:srgbClr val="000000"/>
                </a:solidFill>
                <a:cs typeface="Arial"/>
              </a:rPr>
              <a:t>: </a:t>
            </a:r>
            <a:r>
              <a:rPr lang="en-US" dirty="0">
                <a:solidFill>
                  <a:srgbClr val="000000"/>
                </a:solidFill>
                <a:cs typeface="Arial"/>
              </a:rPr>
              <a:t>Measure neuromagnetic signals from the brain</a:t>
            </a:r>
          </a:p>
        </p:txBody>
      </p:sp>
      <p:sp>
        <p:nvSpPr>
          <p:cNvPr id="10" name="Content Placeholder 3">
            <a:extLst>
              <a:ext uri="{FF2B5EF4-FFF2-40B4-BE49-F238E27FC236}">
                <a16:creationId xmlns:a16="http://schemas.microsoft.com/office/drawing/2014/main" id="{49A5B4B6-36FF-4AAD-85AA-50008BD3BCC1}"/>
              </a:ext>
            </a:extLst>
          </p:cNvPr>
          <p:cNvSpPr txBox="1">
            <a:spLocks/>
          </p:cNvSpPr>
          <p:nvPr/>
        </p:nvSpPr>
        <p:spPr>
          <a:xfrm>
            <a:off x="123002" y="3679084"/>
            <a:ext cx="7423313" cy="2313768"/>
          </a:xfrm>
          <a:prstGeom prst="rect">
            <a:avLst/>
          </a:prstGeom>
          <a:solidFill>
            <a:schemeClr val="accent1">
              <a:lumMod val="20000"/>
              <a:lumOff val="80000"/>
            </a:schemeClr>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2pPr>
            <a:lvl3pPr marL="8572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spcBef>
                <a:spcPts val="0"/>
              </a:spcBef>
              <a:buSzPct val="120000"/>
              <a:buFont typeface="Calibri" panose="020F0502020204030204" pitchFamily="34" charset="0"/>
              <a:buChar char="•"/>
            </a:pPr>
            <a:r>
              <a:rPr lang="en-IN" b="1" dirty="0"/>
              <a:t>Electrocardiography (ECG):</a:t>
            </a:r>
            <a:r>
              <a:rPr lang="en-US" dirty="0">
                <a:solidFill>
                  <a:srgbClr val="000000"/>
                </a:solidFill>
                <a:cs typeface="Arial"/>
              </a:rPr>
              <a:t> Non invasive device, helps to measure electric potential around the heart</a:t>
            </a:r>
          </a:p>
          <a:p>
            <a:pPr marL="342900" indent="-342900">
              <a:lnSpc>
                <a:spcPct val="100000"/>
              </a:lnSpc>
              <a:spcBef>
                <a:spcPts val="0"/>
              </a:spcBef>
              <a:buSzPct val="120000"/>
              <a:buFont typeface="Calibri" panose="020F0502020204030204" pitchFamily="34" charset="0"/>
              <a:buChar char="•"/>
            </a:pPr>
            <a:r>
              <a:rPr lang="en-IN" b="1" dirty="0"/>
              <a:t>Magnetocardiography (MCG)</a:t>
            </a:r>
            <a:r>
              <a:rPr lang="en-US" b="1" dirty="0">
                <a:solidFill>
                  <a:srgbClr val="000000"/>
                </a:solidFill>
                <a:cs typeface="Arial"/>
              </a:rPr>
              <a:t>:</a:t>
            </a:r>
            <a:r>
              <a:rPr lang="en-US" dirty="0">
                <a:solidFill>
                  <a:srgbClr val="000000"/>
                </a:solidFill>
                <a:cs typeface="Arial"/>
              </a:rPr>
              <a:t> Instead of brain, heart is being measured</a:t>
            </a:r>
          </a:p>
          <a:p>
            <a:pPr marL="342900" indent="-342900">
              <a:lnSpc>
                <a:spcPct val="100000"/>
              </a:lnSpc>
              <a:spcBef>
                <a:spcPts val="0"/>
              </a:spcBef>
              <a:buSzPct val="120000"/>
              <a:buFont typeface="Calibri" panose="020F0502020204030204" pitchFamily="34" charset="0"/>
              <a:buChar char="•"/>
            </a:pPr>
            <a:r>
              <a:rPr lang="en-US" dirty="0">
                <a:solidFill>
                  <a:srgbClr val="000000"/>
                </a:solidFill>
                <a:cs typeface="Arial"/>
              </a:rPr>
              <a:t>Heart magnetic fields are 5000 times greater than brain</a:t>
            </a:r>
          </a:p>
          <a:p>
            <a:pPr marL="342900" indent="-342900">
              <a:lnSpc>
                <a:spcPct val="100000"/>
              </a:lnSpc>
              <a:spcBef>
                <a:spcPts val="0"/>
              </a:spcBef>
              <a:buSzPct val="120000"/>
              <a:buFont typeface="Calibri" panose="020F0502020204030204" pitchFamily="34" charset="0"/>
              <a:buChar char="•"/>
            </a:pPr>
            <a:r>
              <a:rPr lang="en-US" dirty="0">
                <a:solidFill>
                  <a:srgbClr val="000000"/>
                </a:solidFill>
                <a:cs typeface="Arial"/>
              </a:rPr>
              <a:t>Diagnose and monitor conditions affecting the heart </a:t>
            </a:r>
          </a:p>
        </p:txBody>
      </p:sp>
      <p:sp>
        <p:nvSpPr>
          <p:cNvPr id="13" name="Google Shape;135;p5">
            <a:extLst>
              <a:ext uri="{FF2B5EF4-FFF2-40B4-BE49-F238E27FC236}">
                <a16:creationId xmlns:a16="http://schemas.microsoft.com/office/drawing/2014/main" id="{A44BE441-4648-429E-87D2-081811B7A631}"/>
              </a:ext>
            </a:extLst>
          </p:cNvPr>
          <p:cNvSpPr txBox="1">
            <a:spLocks/>
          </p:cNvSpPr>
          <p:nvPr/>
        </p:nvSpPr>
        <p:spPr>
          <a:xfrm>
            <a:off x="17257" y="2546"/>
            <a:ext cx="9083490" cy="1022228"/>
          </a:xfrm>
          <a:prstGeom prst="rect">
            <a:avLst/>
          </a:prstGeom>
          <a:noFill/>
          <a:ln>
            <a:noFill/>
          </a:ln>
        </p:spPr>
        <p:txBody>
          <a:bodyPr spcFirstLastPara="1" vert="horz" wrap="square" lIns="74263" tIns="37122" rIns="74263" bIns="37122" rtlCol="0" anchor="ctr" anchorCtr="0">
            <a:normAutofit fontScale="97500"/>
          </a:bodyPr>
          <a:lstStyle>
            <a:lvl1pPr algn="ctr" defTabSz="685800" rtl="0" eaLnBrk="1" latinLnBrk="0" hangingPunct="1">
              <a:lnSpc>
                <a:spcPct val="90000"/>
              </a:lnSpc>
              <a:spcBef>
                <a:spcPct val="0"/>
              </a:spcBef>
              <a:buNone/>
              <a:defRPr sz="4000" kern="1200">
                <a:solidFill>
                  <a:schemeClr val="tx1"/>
                </a:solidFill>
                <a:latin typeface="+mj-lt"/>
                <a:ea typeface="+mj-ea"/>
                <a:cs typeface="Times New Roman" panose="02020603050405020304" pitchFamily="18" charset="0"/>
              </a:defRPr>
            </a:lvl1pPr>
          </a:lstStyle>
          <a:p>
            <a:pPr>
              <a:spcBef>
                <a:spcPts val="0"/>
              </a:spcBef>
              <a:buClr>
                <a:schemeClr val="dk1"/>
              </a:buClr>
              <a:buSzPts val="3959"/>
              <a:buFontTx/>
            </a:pPr>
            <a:r>
              <a:rPr lang="en-US" dirty="0"/>
              <a:t>Biomedical instruments</a:t>
            </a:r>
          </a:p>
        </p:txBody>
      </p:sp>
      <p:grpSp>
        <p:nvGrpSpPr>
          <p:cNvPr id="16" name="Group 15">
            <a:extLst>
              <a:ext uri="{FF2B5EF4-FFF2-40B4-BE49-F238E27FC236}">
                <a16:creationId xmlns:a16="http://schemas.microsoft.com/office/drawing/2014/main" id="{40D3EB83-54B3-445D-8799-DCADB3BA3685}"/>
              </a:ext>
            </a:extLst>
          </p:cNvPr>
          <p:cNvGrpSpPr/>
          <p:nvPr/>
        </p:nvGrpSpPr>
        <p:grpSpPr>
          <a:xfrm>
            <a:off x="7763070" y="4100003"/>
            <a:ext cx="1046775" cy="1533102"/>
            <a:chOff x="815535" y="3619360"/>
            <a:chExt cx="949687" cy="1392932"/>
          </a:xfrm>
        </p:grpSpPr>
        <p:sp>
          <p:nvSpPr>
            <p:cNvPr id="17" name="Oval 25">
              <a:extLst>
                <a:ext uri="{FF2B5EF4-FFF2-40B4-BE49-F238E27FC236}">
                  <a16:creationId xmlns:a16="http://schemas.microsoft.com/office/drawing/2014/main" id="{6EEBB655-28D0-45E1-BE4A-9AF98C088249}"/>
                </a:ext>
              </a:extLst>
            </p:cNvPr>
            <p:cNvSpPr/>
            <p:nvPr/>
          </p:nvSpPr>
          <p:spPr>
            <a:xfrm rot="5552802">
              <a:off x="593913" y="3840982"/>
              <a:ext cx="1392932" cy="949687"/>
            </a:xfrm>
            <a:custGeom>
              <a:avLst/>
              <a:gdLst>
                <a:gd name="connsiteX0" fmla="*/ 0 w 1557007"/>
                <a:gd name="connsiteY0" fmla="*/ 407118 h 814235"/>
                <a:gd name="connsiteX1" fmla="*/ 778504 w 1557007"/>
                <a:gd name="connsiteY1" fmla="*/ 0 h 814235"/>
                <a:gd name="connsiteX2" fmla="*/ 1557008 w 1557007"/>
                <a:gd name="connsiteY2" fmla="*/ 407118 h 814235"/>
                <a:gd name="connsiteX3" fmla="*/ 778504 w 1557007"/>
                <a:gd name="connsiteY3" fmla="*/ 814236 h 814235"/>
                <a:gd name="connsiteX4" fmla="*/ 0 w 1557007"/>
                <a:gd name="connsiteY4" fmla="*/ 407118 h 814235"/>
                <a:gd name="connsiteX0" fmla="*/ 0 w 1627902"/>
                <a:gd name="connsiteY0" fmla="*/ 423227 h 830345"/>
                <a:gd name="connsiteX1" fmla="*/ 778504 w 1627902"/>
                <a:gd name="connsiteY1" fmla="*/ 16109 h 830345"/>
                <a:gd name="connsiteX2" fmla="*/ 1538028 w 1627902"/>
                <a:gd name="connsiteY2" fmla="*/ 114739 h 830345"/>
                <a:gd name="connsiteX3" fmla="*/ 1557008 w 1627902"/>
                <a:gd name="connsiteY3" fmla="*/ 423227 h 830345"/>
                <a:gd name="connsiteX4" fmla="*/ 778504 w 1627902"/>
                <a:gd name="connsiteY4" fmla="*/ 830345 h 830345"/>
                <a:gd name="connsiteX5" fmla="*/ 0 w 1627902"/>
                <a:gd name="connsiteY5" fmla="*/ 423227 h 830345"/>
                <a:gd name="connsiteX0" fmla="*/ 0 w 1612658"/>
                <a:gd name="connsiteY0" fmla="*/ 423227 h 851752"/>
                <a:gd name="connsiteX1" fmla="*/ 778504 w 1612658"/>
                <a:gd name="connsiteY1" fmla="*/ 16109 h 851752"/>
                <a:gd name="connsiteX2" fmla="*/ 1538028 w 1612658"/>
                <a:gd name="connsiteY2" fmla="*/ 114739 h 851752"/>
                <a:gd name="connsiteX3" fmla="*/ 1557008 w 1612658"/>
                <a:gd name="connsiteY3" fmla="*/ 423227 h 851752"/>
                <a:gd name="connsiteX4" fmla="*/ 1432924 w 1612658"/>
                <a:gd name="connsiteY4" fmla="*/ 755870 h 851752"/>
                <a:gd name="connsiteX5" fmla="*/ 778504 w 1612658"/>
                <a:gd name="connsiteY5" fmla="*/ 830345 h 851752"/>
                <a:gd name="connsiteX6" fmla="*/ 0 w 1612658"/>
                <a:gd name="connsiteY6" fmla="*/ 423227 h 851752"/>
                <a:gd name="connsiteX0" fmla="*/ 0 w 1632906"/>
                <a:gd name="connsiteY0" fmla="*/ 423227 h 851752"/>
                <a:gd name="connsiteX1" fmla="*/ 778504 w 1632906"/>
                <a:gd name="connsiteY1" fmla="*/ 16109 h 851752"/>
                <a:gd name="connsiteX2" fmla="*/ 1538028 w 1632906"/>
                <a:gd name="connsiteY2" fmla="*/ 114739 h 851752"/>
                <a:gd name="connsiteX3" fmla="*/ 1599049 w 1632906"/>
                <a:gd name="connsiteY3" fmla="*/ 496800 h 851752"/>
                <a:gd name="connsiteX4" fmla="*/ 1432924 w 1632906"/>
                <a:gd name="connsiteY4" fmla="*/ 755870 h 851752"/>
                <a:gd name="connsiteX5" fmla="*/ 778504 w 1632906"/>
                <a:gd name="connsiteY5" fmla="*/ 830345 h 851752"/>
                <a:gd name="connsiteX6" fmla="*/ 0 w 1632906"/>
                <a:gd name="connsiteY6" fmla="*/ 423227 h 851752"/>
                <a:gd name="connsiteX0" fmla="*/ 28155 w 1661061"/>
                <a:gd name="connsiteY0" fmla="*/ 423227 h 870734"/>
                <a:gd name="connsiteX1" fmla="*/ 806659 w 1661061"/>
                <a:gd name="connsiteY1" fmla="*/ 16109 h 870734"/>
                <a:gd name="connsiteX2" fmla="*/ 1566183 w 1661061"/>
                <a:gd name="connsiteY2" fmla="*/ 114739 h 870734"/>
                <a:gd name="connsiteX3" fmla="*/ 1627204 w 1661061"/>
                <a:gd name="connsiteY3" fmla="*/ 496800 h 870734"/>
                <a:gd name="connsiteX4" fmla="*/ 1461079 w 1661061"/>
                <a:gd name="connsiteY4" fmla="*/ 755870 h 870734"/>
                <a:gd name="connsiteX5" fmla="*/ 806659 w 1661061"/>
                <a:gd name="connsiteY5" fmla="*/ 830345 h 870734"/>
                <a:gd name="connsiteX6" fmla="*/ 231368 w 1661061"/>
                <a:gd name="connsiteY6" fmla="*/ 839952 h 870734"/>
                <a:gd name="connsiteX7" fmla="*/ 28155 w 1661061"/>
                <a:gd name="connsiteY7" fmla="*/ 423227 h 870734"/>
                <a:gd name="connsiteX0" fmla="*/ 392 w 1633298"/>
                <a:gd name="connsiteY0" fmla="*/ 407118 h 854625"/>
                <a:gd name="connsiteX1" fmla="*/ 172075 w 1633298"/>
                <a:gd name="connsiteY1" fmla="*/ 98629 h 854625"/>
                <a:gd name="connsiteX2" fmla="*/ 778896 w 1633298"/>
                <a:gd name="connsiteY2" fmla="*/ 0 h 854625"/>
                <a:gd name="connsiteX3" fmla="*/ 1538420 w 1633298"/>
                <a:gd name="connsiteY3" fmla="*/ 98630 h 854625"/>
                <a:gd name="connsiteX4" fmla="*/ 1599441 w 1633298"/>
                <a:gd name="connsiteY4" fmla="*/ 480691 h 854625"/>
                <a:gd name="connsiteX5" fmla="*/ 1433316 w 1633298"/>
                <a:gd name="connsiteY5" fmla="*/ 739761 h 854625"/>
                <a:gd name="connsiteX6" fmla="*/ 778896 w 1633298"/>
                <a:gd name="connsiteY6" fmla="*/ 814236 h 854625"/>
                <a:gd name="connsiteX7" fmla="*/ 203605 w 1633298"/>
                <a:gd name="connsiteY7" fmla="*/ 823843 h 854625"/>
                <a:gd name="connsiteX8" fmla="*/ 392 w 1633298"/>
                <a:gd name="connsiteY8" fmla="*/ 407118 h 854625"/>
                <a:gd name="connsiteX0" fmla="*/ 328 w 1643744"/>
                <a:gd name="connsiteY0" fmla="*/ 417629 h 854625"/>
                <a:gd name="connsiteX1" fmla="*/ 182521 w 1643744"/>
                <a:gd name="connsiteY1" fmla="*/ 98629 h 854625"/>
                <a:gd name="connsiteX2" fmla="*/ 789342 w 1643744"/>
                <a:gd name="connsiteY2" fmla="*/ 0 h 854625"/>
                <a:gd name="connsiteX3" fmla="*/ 1548866 w 1643744"/>
                <a:gd name="connsiteY3" fmla="*/ 98630 h 854625"/>
                <a:gd name="connsiteX4" fmla="*/ 1609887 w 1643744"/>
                <a:gd name="connsiteY4" fmla="*/ 480691 h 854625"/>
                <a:gd name="connsiteX5" fmla="*/ 1443762 w 1643744"/>
                <a:gd name="connsiteY5" fmla="*/ 739761 h 854625"/>
                <a:gd name="connsiteX6" fmla="*/ 789342 w 1643744"/>
                <a:gd name="connsiteY6" fmla="*/ 814236 h 854625"/>
                <a:gd name="connsiteX7" fmla="*/ 214051 w 1643744"/>
                <a:gd name="connsiteY7" fmla="*/ 823843 h 854625"/>
                <a:gd name="connsiteX8" fmla="*/ 328 w 1643744"/>
                <a:gd name="connsiteY8" fmla="*/ 417629 h 854625"/>
                <a:gd name="connsiteX0" fmla="*/ 328 w 1643744"/>
                <a:gd name="connsiteY0" fmla="*/ 417629 h 870903"/>
                <a:gd name="connsiteX1" fmla="*/ 182521 w 1643744"/>
                <a:gd name="connsiteY1" fmla="*/ 98629 h 870903"/>
                <a:gd name="connsiteX2" fmla="*/ 789342 w 1643744"/>
                <a:gd name="connsiteY2" fmla="*/ 0 h 870903"/>
                <a:gd name="connsiteX3" fmla="*/ 1548866 w 1643744"/>
                <a:gd name="connsiteY3" fmla="*/ 98630 h 870903"/>
                <a:gd name="connsiteX4" fmla="*/ 1609887 w 1643744"/>
                <a:gd name="connsiteY4" fmla="*/ 480691 h 870903"/>
                <a:gd name="connsiteX5" fmla="*/ 1443762 w 1643744"/>
                <a:gd name="connsiteY5" fmla="*/ 739761 h 870903"/>
                <a:gd name="connsiteX6" fmla="*/ 789342 w 1643744"/>
                <a:gd name="connsiteY6" fmla="*/ 856277 h 870903"/>
                <a:gd name="connsiteX7" fmla="*/ 214051 w 1643744"/>
                <a:gd name="connsiteY7" fmla="*/ 823843 h 870903"/>
                <a:gd name="connsiteX8" fmla="*/ 328 w 1643744"/>
                <a:gd name="connsiteY8" fmla="*/ 417629 h 870903"/>
                <a:gd name="connsiteX0" fmla="*/ 328 w 1625765"/>
                <a:gd name="connsiteY0" fmla="*/ 419711 h 872985"/>
                <a:gd name="connsiteX1" fmla="*/ 182521 w 1625765"/>
                <a:gd name="connsiteY1" fmla="*/ 100711 h 872985"/>
                <a:gd name="connsiteX2" fmla="*/ 789342 w 1625765"/>
                <a:gd name="connsiteY2" fmla="*/ 2082 h 872985"/>
                <a:gd name="connsiteX3" fmla="*/ 1485804 w 1625765"/>
                <a:gd name="connsiteY3" fmla="*/ 174284 h 872985"/>
                <a:gd name="connsiteX4" fmla="*/ 1609887 w 1625765"/>
                <a:gd name="connsiteY4" fmla="*/ 482773 h 872985"/>
                <a:gd name="connsiteX5" fmla="*/ 1443762 w 1625765"/>
                <a:gd name="connsiteY5" fmla="*/ 741843 h 872985"/>
                <a:gd name="connsiteX6" fmla="*/ 789342 w 1625765"/>
                <a:gd name="connsiteY6" fmla="*/ 858359 h 872985"/>
                <a:gd name="connsiteX7" fmla="*/ 214051 w 1625765"/>
                <a:gd name="connsiteY7" fmla="*/ 825925 h 872985"/>
                <a:gd name="connsiteX8" fmla="*/ 328 w 1625765"/>
                <a:gd name="connsiteY8" fmla="*/ 419711 h 872985"/>
                <a:gd name="connsiteX0" fmla="*/ 328 w 1625765"/>
                <a:gd name="connsiteY0" fmla="*/ 419711 h 871597"/>
                <a:gd name="connsiteX1" fmla="*/ 182521 w 1625765"/>
                <a:gd name="connsiteY1" fmla="*/ 100711 h 871597"/>
                <a:gd name="connsiteX2" fmla="*/ 789342 w 1625765"/>
                <a:gd name="connsiteY2" fmla="*/ 2082 h 871597"/>
                <a:gd name="connsiteX3" fmla="*/ 1485804 w 1625765"/>
                <a:gd name="connsiteY3" fmla="*/ 174284 h 871597"/>
                <a:gd name="connsiteX4" fmla="*/ 1609887 w 1625765"/>
                <a:gd name="connsiteY4" fmla="*/ 482773 h 871597"/>
                <a:gd name="connsiteX5" fmla="*/ 1443762 w 1625765"/>
                <a:gd name="connsiteY5" fmla="*/ 762863 h 871597"/>
                <a:gd name="connsiteX6" fmla="*/ 789342 w 1625765"/>
                <a:gd name="connsiteY6" fmla="*/ 858359 h 871597"/>
                <a:gd name="connsiteX7" fmla="*/ 214051 w 1625765"/>
                <a:gd name="connsiteY7" fmla="*/ 825925 h 871597"/>
                <a:gd name="connsiteX8" fmla="*/ 328 w 1625765"/>
                <a:gd name="connsiteY8" fmla="*/ 419711 h 871597"/>
                <a:gd name="connsiteX0" fmla="*/ 328 w 1625765"/>
                <a:gd name="connsiteY0" fmla="*/ 419711 h 871597"/>
                <a:gd name="connsiteX1" fmla="*/ 182521 w 1625765"/>
                <a:gd name="connsiteY1" fmla="*/ 100711 h 871597"/>
                <a:gd name="connsiteX2" fmla="*/ 789342 w 1625765"/>
                <a:gd name="connsiteY2" fmla="*/ 2082 h 871597"/>
                <a:gd name="connsiteX3" fmla="*/ 1485804 w 1625765"/>
                <a:gd name="connsiteY3" fmla="*/ 174284 h 871597"/>
                <a:gd name="connsiteX4" fmla="*/ 1609887 w 1625765"/>
                <a:gd name="connsiteY4" fmla="*/ 535324 h 871597"/>
                <a:gd name="connsiteX5" fmla="*/ 1443762 w 1625765"/>
                <a:gd name="connsiteY5" fmla="*/ 762863 h 871597"/>
                <a:gd name="connsiteX6" fmla="*/ 789342 w 1625765"/>
                <a:gd name="connsiteY6" fmla="*/ 858359 h 871597"/>
                <a:gd name="connsiteX7" fmla="*/ 214051 w 1625765"/>
                <a:gd name="connsiteY7" fmla="*/ 825925 h 871597"/>
                <a:gd name="connsiteX8" fmla="*/ 328 w 1625765"/>
                <a:gd name="connsiteY8" fmla="*/ 419711 h 871597"/>
                <a:gd name="connsiteX0" fmla="*/ 328 w 1625765"/>
                <a:gd name="connsiteY0" fmla="*/ 419711 h 849603"/>
                <a:gd name="connsiteX1" fmla="*/ 182521 w 1625765"/>
                <a:gd name="connsiteY1" fmla="*/ 100711 h 849603"/>
                <a:gd name="connsiteX2" fmla="*/ 789342 w 1625765"/>
                <a:gd name="connsiteY2" fmla="*/ 2082 h 849603"/>
                <a:gd name="connsiteX3" fmla="*/ 1485804 w 1625765"/>
                <a:gd name="connsiteY3" fmla="*/ 174284 h 849603"/>
                <a:gd name="connsiteX4" fmla="*/ 1609887 w 1625765"/>
                <a:gd name="connsiteY4" fmla="*/ 535324 h 849603"/>
                <a:gd name="connsiteX5" fmla="*/ 1443762 w 1625765"/>
                <a:gd name="connsiteY5" fmla="*/ 762863 h 849603"/>
                <a:gd name="connsiteX6" fmla="*/ 946997 w 1625765"/>
                <a:gd name="connsiteY6" fmla="*/ 784787 h 849603"/>
                <a:gd name="connsiteX7" fmla="*/ 214051 w 1625765"/>
                <a:gd name="connsiteY7" fmla="*/ 825925 h 849603"/>
                <a:gd name="connsiteX8" fmla="*/ 328 w 1625765"/>
                <a:gd name="connsiteY8" fmla="*/ 419711 h 849603"/>
                <a:gd name="connsiteX0" fmla="*/ 328 w 1625765"/>
                <a:gd name="connsiteY0" fmla="*/ 419711 h 860578"/>
                <a:gd name="connsiteX1" fmla="*/ 182521 w 1625765"/>
                <a:gd name="connsiteY1" fmla="*/ 100711 h 860578"/>
                <a:gd name="connsiteX2" fmla="*/ 789342 w 1625765"/>
                <a:gd name="connsiteY2" fmla="*/ 2082 h 860578"/>
                <a:gd name="connsiteX3" fmla="*/ 1485804 w 1625765"/>
                <a:gd name="connsiteY3" fmla="*/ 174284 h 860578"/>
                <a:gd name="connsiteX4" fmla="*/ 1609887 w 1625765"/>
                <a:gd name="connsiteY4" fmla="*/ 535324 h 860578"/>
                <a:gd name="connsiteX5" fmla="*/ 1443762 w 1625765"/>
                <a:gd name="connsiteY5" fmla="*/ 762863 h 860578"/>
                <a:gd name="connsiteX6" fmla="*/ 822866 w 1625765"/>
                <a:gd name="connsiteY6" fmla="*/ 832392 h 860578"/>
                <a:gd name="connsiteX7" fmla="*/ 214051 w 1625765"/>
                <a:gd name="connsiteY7" fmla="*/ 825925 h 860578"/>
                <a:gd name="connsiteX8" fmla="*/ 328 w 1625765"/>
                <a:gd name="connsiteY8" fmla="*/ 419711 h 860578"/>
                <a:gd name="connsiteX0" fmla="*/ 328 w 1625765"/>
                <a:gd name="connsiteY0" fmla="*/ 650893 h 1091760"/>
                <a:gd name="connsiteX1" fmla="*/ 182521 w 1625765"/>
                <a:gd name="connsiteY1" fmla="*/ 331893 h 1091760"/>
                <a:gd name="connsiteX2" fmla="*/ 821067 w 1625765"/>
                <a:gd name="connsiteY2" fmla="*/ 396 h 1091760"/>
                <a:gd name="connsiteX3" fmla="*/ 1485804 w 1625765"/>
                <a:gd name="connsiteY3" fmla="*/ 405466 h 1091760"/>
                <a:gd name="connsiteX4" fmla="*/ 1609887 w 1625765"/>
                <a:gd name="connsiteY4" fmla="*/ 766506 h 1091760"/>
                <a:gd name="connsiteX5" fmla="*/ 1443762 w 1625765"/>
                <a:gd name="connsiteY5" fmla="*/ 994045 h 1091760"/>
                <a:gd name="connsiteX6" fmla="*/ 822866 w 1625765"/>
                <a:gd name="connsiteY6" fmla="*/ 1063574 h 1091760"/>
                <a:gd name="connsiteX7" fmla="*/ 214051 w 1625765"/>
                <a:gd name="connsiteY7" fmla="*/ 1057107 h 1091760"/>
                <a:gd name="connsiteX8" fmla="*/ 328 w 1625765"/>
                <a:gd name="connsiteY8" fmla="*/ 650893 h 1091760"/>
                <a:gd name="connsiteX0" fmla="*/ 625 w 1626062"/>
                <a:gd name="connsiteY0" fmla="*/ 664292 h 1105159"/>
                <a:gd name="connsiteX1" fmla="*/ 173011 w 1626062"/>
                <a:gd name="connsiteY1" fmla="*/ 124793 h 1105159"/>
                <a:gd name="connsiteX2" fmla="*/ 821364 w 1626062"/>
                <a:gd name="connsiteY2" fmla="*/ 13795 h 1105159"/>
                <a:gd name="connsiteX3" fmla="*/ 1486101 w 1626062"/>
                <a:gd name="connsiteY3" fmla="*/ 418865 h 1105159"/>
                <a:gd name="connsiteX4" fmla="*/ 1610184 w 1626062"/>
                <a:gd name="connsiteY4" fmla="*/ 779905 h 1105159"/>
                <a:gd name="connsiteX5" fmla="*/ 1444059 w 1626062"/>
                <a:gd name="connsiteY5" fmla="*/ 1007444 h 1105159"/>
                <a:gd name="connsiteX6" fmla="*/ 823163 w 1626062"/>
                <a:gd name="connsiteY6" fmla="*/ 1076973 h 1105159"/>
                <a:gd name="connsiteX7" fmla="*/ 214348 w 1626062"/>
                <a:gd name="connsiteY7" fmla="*/ 1070506 h 1105159"/>
                <a:gd name="connsiteX8" fmla="*/ 625 w 1626062"/>
                <a:gd name="connsiteY8" fmla="*/ 664292 h 1105159"/>
                <a:gd name="connsiteX0" fmla="*/ 228 w 1625665"/>
                <a:gd name="connsiteY0" fmla="*/ 664292 h 1166371"/>
                <a:gd name="connsiteX1" fmla="*/ 172614 w 1625665"/>
                <a:gd name="connsiteY1" fmla="*/ 124793 h 1166371"/>
                <a:gd name="connsiteX2" fmla="*/ 820967 w 1625665"/>
                <a:gd name="connsiteY2" fmla="*/ 13795 h 1166371"/>
                <a:gd name="connsiteX3" fmla="*/ 1485704 w 1625665"/>
                <a:gd name="connsiteY3" fmla="*/ 418865 h 1166371"/>
                <a:gd name="connsiteX4" fmla="*/ 1609787 w 1625665"/>
                <a:gd name="connsiteY4" fmla="*/ 779905 h 1166371"/>
                <a:gd name="connsiteX5" fmla="*/ 1443662 w 1625665"/>
                <a:gd name="connsiteY5" fmla="*/ 1007444 h 1166371"/>
                <a:gd name="connsiteX6" fmla="*/ 822766 w 1625665"/>
                <a:gd name="connsiteY6" fmla="*/ 1076973 h 1166371"/>
                <a:gd name="connsiteX7" fmla="*/ 196221 w 1625665"/>
                <a:gd name="connsiteY7" fmla="*/ 1144939 h 1166371"/>
                <a:gd name="connsiteX8" fmla="*/ 228 w 1625665"/>
                <a:gd name="connsiteY8" fmla="*/ 664292 h 1166371"/>
                <a:gd name="connsiteX0" fmla="*/ 228 w 1644315"/>
                <a:gd name="connsiteY0" fmla="*/ 652934 h 1155013"/>
                <a:gd name="connsiteX1" fmla="*/ 172614 w 1644315"/>
                <a:gd name="connsiteY1" fmla="*/ 113435 h 1155013"/>
                <a:gd name="connsiteX2" fmla="*/ 820967 w 1644315"/>
                <a:gd name="connsiteY2" fmla="*/ 2437 h 1155013"/>
                <a:gd name="connsiteX3" fmla="*/ 1550331 w 1644315"/>
                <a:gd name="connsiteY3" fmla="*/ 204738 h 1155013"/>
                <a:gd name="connsiteX4" fmla="*/ 1609787 w 1644315"/>
                <a:gd name="connsiteY4" fmla="*/ 768547 h 1155013"/>
                <a:gd name="connsiteX5" fmla="*/ 1443662 w 1644315"/>
                <a:gd name="connsiteY5" fmla="*/ 996086 h 1155013"/>
                <a:gd name="connsiteX6" fmla="*/ 822766 w 1644315"/>
                <a:gd name="connsiteY6" fmla="*/ 1065615 h 1155013"/>
                <a:gd name="connsiteX7" fmla="*/ 196221 w 1644315"/>
                <a:gd name="connsiteY7" fmla="*/ 1133581 h 1155013"/>
                <a:gd name="connsiteX8" fmla="*/ 228 w 1644315"/>
                <a:gd name="connsiteY8" fmla="*/ 652934 h 1155013"/>
                <a:gd name="connsiteX0" fmla="*/ 228 w 1644315"/>
                <a:gd name="connsiteY0" fmla="*/ 578925 h 1081004"/>
                <a:gd name="connsiteX1" fmla="*/ 172614 w 1644315"/>
                <a:gd name="connsiteY1" fmla="*/ 39426 h 1081004"/>
                <a:gd name="connsiteX2" fmla="*/ 804171 w 1644315"/>
                <a:gd name="connsiteY2" fmla="*/ 23861 h 1081004"/>
                <a:gd name="connsiteX3" fmla="*/ 1550331 w 1644315"/>
                <a:gd name="connsiteY3" fmla="*/ 130729 h 1081004"/>
                <a:gd name="connsiteX4" fmla="*/ 1609787 w 1644315"/>
                <a:gd name="connsiteY4" fmla="*/ 694538 h 1081004"/>
                <a:gd name="connsiteX5" fmla="*/ 1443662 w 1644315"/>
                <a:gd name="connsiteY5" fmla="*/ 922077 h 1081004"/>
                <a:gd name="connsiteX6" fmla="*/ 822766 w 1644315"/>
                <a:gd name="connsiteY6" fmla="*/ 991606 h 1081004"/>
                <a:gd name="connsiteX7" fmla="*/ 196221 w 1644315"/>
                <a:gd name="connsiteY7" fmla="*/ 1059572 h 1081004"/>
                <a:gd name="connsiteX8" fmla="*/ 228 w 1644315"/>
                <a:gd name="connsiteY8" fmla="*/ 578925 h 1081004"/>
                <a:gd name="connsiteX0" fmla="*/ 228 w 1644315"/>
                <a:gd name="connsiteY0" fmla="*/ 566318 h 1068397"/>
                <a:gd name="connsiteX1" fmla="*/ 172614 w 1644315"/>
                <a:gd name="connsiteY1" fmla="*/ 26819 h 1068397"/>
                <a:gd name="connsiteX2" fmla="*/ 774539 w 1644315"/>
                <a:gd name="connsiteY2" fmla="*/ 54656 h 1068397"/>
                <a:gd name="connsiteX3" fmla="*/ 1550331 w 1644315"/>
                <a:gd name="connsiteY3" fmla="*/ 118122 h 1068397"/>
                <a:gd name="connsiteX4" fmla="*/ 1609787 w 1644315"/>
                <a:gd name="connsiteY4" fmla="*/ 681931 h 1068397"/>
                <a:gd name="connsiteX5" fmla="*/ 1443662 w 1644315"/>
                <a:gd name="connsiteY5" fmla="*/ 909470 h 1068397"/>
                <a:gd name="connsiteX6" fmla="*/ 822766 w 1644315"/>
                <a:gd name="connsiteY6" fmla="*/ 978999 h 1068397"/>
                <a:gd name="connsiteX7" fmla="*/ 196221 w 1644315"/>
                <a:gd name="connsiteY7" fmla="*/ 1046965 h 1068397"/>
                <a:gd name="connsiteX8" fmla="*/ 228 w 1644315"/>
                <a:gd name="connsiteY8" fmla="*/ 566318 h 1068397"/>
                <a:gd name="connsiteX0" fmla="*/ 228 w 1644315"/>
                <a:gd name="connsiteY0" fmla="*/ 566318 h 1067843"/>
                <a:gd name="connsiteX1" fmla="*/ 172614 w 1644315"/>
                <a:gd name="connsiteY1" fmla="*/ 26819 h 1067843"/>
                <a:gd name="connsiteX2" fmla="*/ 774539 w 1644315"/>
                <a:gd name="connsiteY2" fmla="*/ 54656 h 1067843"/>
                <a:gd name="connsiteX3" fmla="*/ 1550331 w 1644315"/>
                <a:gd name="connsiteY3" fmla="*/ 118122 h 1067843"/>
                <a:gd name="connsiteX4" fmla="*/ 1609787 w 1644315"/>
                <a:gd name="connsiteY4" fmla="*/ 681931 h 1067843"/>
                <a:gd name="connsiteX5" fmla="*/ 1508063 w 1644315"/>
                <a:gd name="connsiteY5" fmla="*/ 938168 h 1067843"/>
                <a:gd name="connsiteX6" fmla="*/ 822766 w 1644315"/>
                <a:gd name="connsiteY6" fmla="*/ 978999 h 1067843"/>
                <a:gd name="connsiteX7" fmla="*/ 196221 w 1644315"/>
                <a:gd name="connsiteY7" fmla="*/ 1046965 h 1067843"/>
                <a:gd name="connsiteX8" fmla="*/ 228 w 1644315"/>
                <a:gd name="connsiteY8" fmla="*/ 566318 h 1067843"/>
                <a:gd name="connsiteX0" fmla="*/ 228 w 1644315"/>
                <a:gd name="connsiteY0" fmla="*/ 566318 h 1074408"/>
                <a:gd name="connsiteX1" fmla="*/ 172614 w 1644315"/>
                <a:gd name="connsiteY1" fmla="*/ 26819 h 1074408"/>
                <a:gd name="connsiteX2" fmla="*/ 774539 w 1644315"/>
                <a:gd name="connsiteY2" fmla="*/ 54656 h 1074408"/>
                <a:gd name="connsiteX3" fmla="*/ 1550331 w 1644315"/>
                <a:gd name="connsiteY3" fmla="*/ 118122 h 1074408"/>
                <a:gd name="connsiteX4" fmla="*/ 1609787 w 1644315"/>
                <a:gd name="connsiteY4" fmla="*/ 681931 h 1074408"/>
                <a:gd name="connsiteX5" fmla="*/ 1508063 w 1644315"/>
                <a:gd name="connsiteY5" fmla="*/ 938168 h 1074408"/>
                <a:gd name="connsiteX6" fmla="*/ 856134 w 1644315"/>
                <a:gd name="connsiteY6" fmla="*/ 1019597 h 1074408"/>
                <a:gd name="connsiteX7" fmla="*/ 196221 w 1644315"/>
                <a:gd name="connsiteY7" fmla="*/ 1046965 h 1074408"/>
                <a:gd name="connsiteX8" fmla="*/ 228 w 1644315"/>
                <a:gd name="connsiteY8" fmla="*/ 566318 h 1074408"/>
                <a:gd name="connsiteX0" fmla="*/ 228 w 1644315"/>
                <a:gd name="connsiteY0" fmla="*/ 579116 h 1087206"/>
                <a:gd name="connsiteX1" fmla="*/ 172614 w 1644315"/>
                <a:gd name="connsiteY1" fmla="*/ 39617 h 1087206"/>
                <a:gd name="connsiteX2" fmla="*/ 814671 w 1644315"/>
                <a:gd name="connsiteY2" fmla="*/ 23587 h 1087206"/>
                <a:gd name="connsiteX3" fmla="*/ 1550331 w 1644315"/>
                <a:gd name="connsiteY3" fmla="*/ 130920 h 1087206"/>
                <a:gd name="connsiteX4" fmla="*/ 1609787 w 1644315"/>
                <a:gd name="connsiteY4" fmla="*/ 694729 h 1087206"/>
                <a:gd name="connsiteX5" fmla="*/ 1508063 w 1644315"/>
                <a:gd name="connsiteY5" fmla="*/ 950966 h 1087206"/>
                <a:gd name="connsiteX6" fmla="*/ 856134 w 1644315"/>
                <a:gd name="connsiteY6" fmla="*/ 1032395 h 1087206"/>
                <a:gd name="connsiteX7" fmla="*/ 196221 w 1644315"/>
                <a:gd name="connsiteY7" fmla="*/ 1059763 h 1087206"/>
                <a:gd name="connsiteX8" fmla="*/ 228 w 1644315"/>
                <a:gd name="connsiteY8" fmla="*/ 579116 h 1087206"/>
                <a:gd name="connsiteX0" fmla="*/ 228 w 1681712"/>
                <a:gd name="connsiteY0" fmla="*/ 579116 h 1087206"/>
                <a:gd name="connsiteX1" fmla="*/ 172614 w 1681712"/>
                <a:gd name="connsiteY1" fmla="*/ 39617 h 1087206"/>
                <a:gd name="connsiteX2" fmla="*/ 814671 w 1681712"/>
                <a:gd name="connsiteY2" fmla="*/ 23587 h 1087206"/>
                <a:gd name="connsiteX3" fmla="*/ 1550331 w 1681712"/>
                <a:gd name="connsiteY3" fmla="*/ 130920 h 1087206"/>
                <a:gd name="connsiteX4" fmla="*/ 1663914 w 1681712"/>
                <a:gd name="connsiteY4" fmla="*/ 492429 h 1087206"/>
                <a:gd name="connsiteX5" fmla="*/ 1508063 w 1681712"/>
                <a:gd name="connsiteY5" fmla="*/ 950966 h 1087206"/>
                <a:gd name="connsiteX6" fmla="*/ 856134 w 1681712"/>
                <a:gd name="connsiteY6" fmla="*/ 1032395 h 1087206"/>
                <a:gd name="connsiteX7" fmla="*/ 196221 w 1681712"/>
                <a:gd name="connsiteY7" fmla="*/ 1059763 h 1087206"/>
                <a:gd name="connsiteX8" fmla="*/ 228 w 1681712"/>
                <a:gd name="connsiteY8" fmla="*/ 579116 h 1087206"/>
                <a:gd name="connsiteX0" fmla="*/ 228 w 1719344"/>
                <a:gd name="connsiteY0" fmla="*/ 579116 h 1087206"/>
                <a:gd name="connsiteX1" fmla="*/ 172614 w 1719344"/>
                <a:gd name="connsiteY1" fmla="*/ 39617 h 1087206"/>
                <a:gd name="connsiteX2" fmla="*/ 814671 w 1719344"/>
                <a:gd name="connsiteY2" fmla="*/ 23587 h 1087206"/>
                <a:gd name="connsiteX3" fmla="*/ 1550331 w 1719344"/>
                <a:gd name="connsiteY3" fmla="*/ 130920 h 1087206"/>
                <a:gd name="connsiteX4" fmla="*/ 1707782 w 1719344"/>
                <a:gd name="connsiteY4" fmla="*/ 532562 h 1087206"/>
                <a:gd name="connsiteX5" fmla="*/ 1508063 w 1719344"/>
                <a:gd name="connsiteY5" fmla="*/ 950966 h 1087206"/>
                <a:gd name="connsiteX6" fmla="*/ 856134 w 1719344"/>
                <a:gd name="connsiteY6" fmla="*/ 1032395 h 1087206"/>
                <a:gd name="connsiteX7" fmla="*/ 196221 w 1719344"/>
                <a:gd name="connsiteY7" fmla="*/ 1059763 h 1087206"/>
                <a:gd name="connsiteX8" fmla="*/ 228 w 1719344"/>
                <a:gd name="connsiteY8" fmla="*/ 579116 h 1087206"/>
                <a:gd name="connsiteX0" fmla="*/ 228 w 1715158"/>
                <a:gd name="connsiteY0" fmla="*/ 578135 h 1086225"/>
                <a:gd name="connsiteX1" fmla="*/ 172614 w 1715158"/>
                <a:gd name="connsiteY1" fmla="*/ 38636 h 1086225"/>
                <a:gd name="connsiteX2" fmla="*/ 814671 w 1715158"/>
                <a:gd name="connsiteY2" fmla="*/ 22606 h 1086225"/>
                <a:gd name="connsiteX3" fmla="*/ 1486396 w 1715158"/>
                <a:gd name="connsiteY3" fmla="*/ 111741 h 1086225"/>
                <a:gd name="connsiteX4" fmla="*/ 1707782 w 1715158"/>
                <a:gd name="connsiteY4" fmla="*/ 531581 h 1086225"/>
                <a:gd name="connsiteX5" fmla="*/ 1508063 w 1715158"/>
                <a:gd name="connsiteY5" fmla="*/ 949985 h 1086225"/>
                <a:gd name="connsiteX6" fmla="*/ 856134 w 1715158"/>
                <a:gd name="connsiteY6" fmla="*/ 1031414 h 1086225"/>
                <a:gd name="connsiteX7" fmla="*/ 196221 w 1715158"/>
                <a:gd name="connsiteY7" fmla="*/ 1058782 h 1086225"/>
                <a:gd name="connsiteX8" fmla="*/ 228 w 1715158"/>
                <a:gd name="connsiteY8" fmla="*/ 578135 h 1086225"/>
                <a:gd name="connsiteX0" fmla="*/ 228 w 1768651"/>
                <a:gd name="connsiteY0" fmla="*/ 578135 h 1086225"/>
                <a:gd name="connsiteX1" fmla="*/ 172614 w 1768651"/>
                <a:gd name="connsiteY1" fmla="*/ 38636 h 1086225"/>
                <a:gd name="connsiteX2" fmla="*/ 814671 w 1768651"/>
                <a:gd name="connsiteY2" fmla="*/ 22606 h 1086225"/>
                <a:gd name="connsiteX3" fmla="*/ 1486396 w 1768651"/>
                <a:gd name="connsiteY3" fmla="*/ 111741 h 1086225"/>
                <a:gd name="connsiteX4" fmla="*/ 1763084 w 1768651"/>
                <a:gd name="connsiteY4" fmla="*/ 592246 h 1086225"/>
                <a:gd name="connsiteX5" fmla="*/ 1508063 w 1768651"/>
                <a:gd name="connsiteY5" fmla="*/ 949985 h 1086225"/>
                <a:gd name="connsiteX6" fmla="*/ 856134 w 1768651"/>
                <a:gd name="connsiteY6" fmla="*/ 1031414 h 1086225"/>
                <a:gd name="connsiteX7" fmla="*/ 196221 w 1768651"/>
                <a:gd name="connsiteY7" fmla="*/ 1058782 h 1086225"/>
                <a:gd name="connsiteX8" fmla="*/ 228 w 1768651"/>
                <a:gd name="connsiteY8" fmla="*/ 578135 h 1086225"/>
                <a:gd name="connsiteX0" fmla="*/ 228 w 1696060"/>
                <a:gd name="connsiteY0" fmla="*/ 578135 h 1086225"/>
                <a:gd name="connsiteX1" fmla="*/ 172614 w 1696060"/>
                <a:gd name="connsiteY1" fmla="*/ 38636 h 1086225"/>
                <a:gd name="connsiteX2" fmla="*/ 814671 w 1696060"/>
                <a:gd name="connsiteY2" fmla="*/ 22606 h 1086225"/>
                <a:gd name="connsiteX3" fmla="*/ 1486396 w 1696060"/>
                <a:gd name="connsiteY3" fmla="*/ 111741 h 1086225"/>
                <a:gd name="connsiteX4" fmla="*/ 1687716 w 1696060"/>
                <a:gd name="connsiteY4" fmla="*/ 553515 h 1086225"/>
                <a:gd name="connsiteX5" fmla="*/ 1508063 w 1696060"/>
                <a:gd name="connsiteY5" fmla="*/ 949985 h 1086225"/>
                <a:gd name="connsiteX6" fmla="*/ 856134 w 1696060"/>
                <a:gd name="connsiteY6" fmla="*/ 1031414 h 1086225"/>
                <a:gd name="connsiteX7" fmla="*/ 196221 w 1696060"/>
                <a:gd name="connsiteY7" fmla="*/ 1058782 h 1086225"/>
                <a:gd name="connsiteX8" fmla="*/ 228 w 1696060"/>
                <a:gd name="connsiteY8" fmla="*/ 578135 h 108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060" h="1086225">
                  <a:moveTo>
                    <a:pt x="228" y="578135"/>
                  </a:moveTo>
                  <a:cubicBezTo>
                    <a:pt x="-3706" y="408111"/>
                    <a:pt x="42863" y="106489"/>
                    <a:pt x="172614" y="38636"/>
                  </a:cubicBezTo>
                  <a:cubicBezTo>
                    <a:pt x="302365" y="-29217"/>
                    <a:pt x="595707" y="10422"/>
                    <a:pt x="814671" y="22606"/>
                  </a:cubicBezTo>
                  <a:cubicBezTo>
                    <a:pt x="1033635" y="34790"/>
                    <a:pt x="1356645" y="43888"/>
                    <a:pt x="1486396" y="111741"/>
                  </a:cubicBezTo>
                  <a:cubicBezTo>
                    <a:pt x="1616147" y="179594"/>
                    <a:pt x="1728006" y="464177"/>
                    <a:pt x="1687716" y="553515"/>
                  </a:cubicBezTo>
                  <a:cubicBezTo>
                    <a:pt x="1647426" y="642853"/>
                    <a:pt x="1637814" y="882132"/>
                    <a:pt x="1508063" y="949985"/>
                  </a:cubicBezTo>
                  <a:cubicBezTo>
                    <a:pt x="1378312" y="1017838"/>
                    <a:pt x="1074774" y="1013281"/>
                    <a:pt x="856134" y="1031414"/>
                  </a:cubicBezTo>
                  <a:cubicBezTo>
                    <a:pt x="637494" y="1049547"/>
                    <a:pt x="325972" y="1126635"/>
                    <a:pt x="196221" y="1058782"/>
                  </a:cubicBezTo>
                  <a:cubicBezTo>
                    <a:pt x="66470" y="990929"/>
                    <a:pt x="4162" y="748159"/>
                    <a:pt x="228" y="578135"/>
                  </a:cubicBezTo>
                  <a:close/>
                </a:path>
              </a:pathLst>
            </a:custGeom>
            <a:ln>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US" sz="1108" dirty="0"/>
            </a:p>
          </p:txBody>
        </p:sp>
        <p:sp>
          <p:nvSpPr>
            <p:cNvPr id="18" name="Flowchart: Connector 17">
              <a:extLst>
                <a:ext uri="{FF2B5EF4-FFF2-40B4-BE49-F238E27FC236}">
                  <a16:creationId xmlns:a16="http://schemas.microsoft.com/office/drawing/2014/main" id="{50259331-885E-47AF-9EE2-72626547D2FA}"/>
                </a:ext>
              </a:extLst>
            </p:cNvPr>
            <p:cNvSpPr/>
            <p:nvPr/>
          </p:nvSpPr>
          <p:spPr>
            <a:xfrm>
              <a:off x="1500175" y="4024997"/>
              <a:ext cx="78828" cy="78828"/>
            </a:xfrm>
            <a:prstGeom prst="flowChartConnector">
              <a:avLst/>
            </a:prstGeom>
            <a:solidFill>
              <a:srgbClr val="FF0000"/>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sp>
          <p:nvSpPr>
            <p:cNvPr id="19" name="Flowchart: Connector 18">
              <a:extLst>
                <a:ext uri="{FF2B5EF4-FFF2-40B4-BE49-F238E27FC236}">
                  <a16:creationId xmlns:a16="http://schemas.microsoft.com/office/drawing/2014/main" id="{52BC2CCF-69BE-428C-BDB9-7A1F8AE71196}"/>
                </a:ext>
              </a:extLst>
            </p:cNvPr>
            <p:cNvSpPr/>
            <p:nvPr/>
          </p:nvSpPr>
          <p:spPr>
            <a:xfrm>
              <a:off x="944444" y="3989961"/>
              <a:ext cx="78828" cy="78828"/>
            </a:xfrm>
            <a:prstGeom prst="flowChartConnector">
              <a:avLst/>
            </a:prstGeom>
            <a:solidFill>
              <a:srgbClr val="FF0000"/>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pic>
          <p:nvPicPr>
            <p:cNvPr id="20" name="Graphic 19" descr="Heart organ">
              <a:extLst>
                <a:ext uri="{FF2B5EF4-FFF2-40B4-BE49-F238E27FC236}">
                  <a16:creationId xmlns:a16="http://schemas.microsoft.com/office/drawing/2014/main" id="{F823D582-58DF-4E37-B46C-7C55E23043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361" y="3934654"/>
              <a:ext cx="399779" cy="477581"/>
            </a:xfrm>
            <a:prstGeom prst="rect">
              <a:avLst/>
            </a:prstGeom>
          </p:spPr>
        </p:pic>
        <p:sp>
          <p:nvSpPr>
            <p:cNvPr id="21" name="Flowchart: Connector 20">
              <a:extLst>
                <a:ext uri="{FF2B5EF4-FFF2-40B4-BE49-F238E27FC236}">
                  <a16:creationId xmlns:a16="http://schemas.microsoft.com/office/drawing/2014/main" id="{F5E2F00D-F40F-406C-A868-C6ED091177FC}"/>
                </a:ext>
              </a:extLst>
            </p:cNvPr>
            <p:cNvSpPr/>
            <p:nvPr/>
          </p:nvSpPr>
          <p:spPr>
            <a:xfrm>
              <a:off x="1509588" y="4274067"/>
              <a:ext cx="78828" cy="78828"/>
            </a:xfrm>
            <a:prstGeom prst="flowChartConnector">
              <a:avLst/>
            </a:prstGeom>
            <a:solidFill>
              <a:srgbClr val="FF0000"/>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sp>
          <p:nvSpPr>
            <p:cNvPr id="22" name="Flowchart: Connector 21">
              <a:extLst>
                <a:ext uri="{FF2B5EF4-FFF2-40B4-BE49-F238E27FC236}">
                  <a16:creationId xmlns:a16="http://schemas.microsoft.com/office/drawing/2014/main" id="{255BA1E1-15B6-4F4D-8A9A-545964EDC2B0}"/>
                </a:ext>
              </a:extLst>
            </p:cNvPr>
            <p:cNvSpPr/>
            <p:nvPr/>
          </p:nvSpPr>
          <p:spPr>
            <a:xfrm>
              <a:off x="1456246" y="4414365"/>
              <a:ext cx="78828" cy="78828"/>
            </a:xfrm>
            <a:prstGeom prst="flowChartConnector">
              <a:avLst/>
            </a:prstGeom>
            <a:solidFill>
              <a:srgbClr val="FF0000"/>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sp>
          <p:nvSpPr>
            <p:cNvPr id="23" name="Flowchart: Connector 22">
              <a:extLst>
                <a:ext uri="{FF2B5EF4-FFF2-40B4-BE49-F238E27FC236}">
                  <a16:creationId xmlns:a16="http://schemas.microsoft.com/office/drawing/2014/main" id="{6A55CA9A-E1E4-4E97-841D-880532F80F76}"/>
                </a:ext>
              </a:extLst>
            </p:cNvPr>
            <p:cNvSpPr/>
            <p:nvPr/>
          </p:nvSpPr>
          <p:spPr>
            <a:xfrm>
              <a:off x="1391256" y="4512529"/>
              <a:ext cx="78828" cy="78828"/>
            </a:xfrm>
            <a:prstGeom prst="flowChartConnector">
              <a:avLst/>
            </a:prstGeom>
            <a:solidFill>
              <a:srgbClr val="FF0000"/>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sp>
          <p:nvSpPr>
            <p:cNvPr id="24" name="Flowchart: Connector 23">
              <a:extLst>
                <a:ext uri="{FF2B5EF4-FFF2-40B4-BE49-F238E27FC236}">
                  <a16:creationId xmlns:a16="http://schemas.microsoft.com/office/drawing/2014/main" id="{A796E3CB-F293-4772-96D7-BF519912CFA2}"/>
                </a:ext>
              </a:extLst>
            </p:cNvPr>
            <p:cNvSpPr/>
            <p:nvPr/>
          </p:nvSpPr>
          <p:spPr>
            <a:xfrm>
              <a:off x="1255437" y="4530011"/>
              <a:ext cx="78828" cy="78828"/>
            </a:xfrm>
            <a:prstGeom prst="flowChartConnector">
              <a:avLst/>
            </a:prstGeom>
            <a:solidFill>
              <a:srgbClr val="FF0000"/>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grpSp>
      <p:sp>
        <p:nvSpPr>
          <p:cNvPr id="3" name="TextBox 2">
            <a:extLst>
              <a:ext uri="{FF2B5EF4-FFF2-40B4-BE49-F238E27FC236}">
                <a16:creationId xmlns:a16="http://schemas.microsoft.com/office/drawing/2014/main" id="{ECEC54F2-C1C0-4151-8F95-63FED07045E2}"/>
              </a:ext>
            </a:extLst>
          </p:cNvPr>
          <p:cNvSpPr txBox="1"/>
          <p:nvPr/>
        </p:nvSpPr>
        <p:spPr>
          <a:xfrm>
            <a:off x="9265298" y="867747"/>
            <a:ext cx="1902300" cy="584775"/>
          </a:xfrm>
          <a:prstGeom prst="rect">
            <a:avLst/>
          </a:prstGeom>
          <a:noFill/>
        </p:spPr>
        <p:txBody>
          <a:bodyPr wrap="square" rtlCol="0">
            <a:spAutoFit/>
          </a:bodyPr>
          <a:lstStyle/>
          <a:p>
            <a:r>
              <a:rPr lang="en-US" dirty="0"/>
              <a:t>This are techniques</a:t>
            </a:r>
          </a:p>
        </p:txBody>
      </p:sp>
    </p:spTree>
    <p:extLst>
      <p:ext uri="{BB962C8B-B14F-4D97-AF65-F5344CB8AC3E}">
        <p14:creationId xmlns:p14="http://schemas.microsoft.com/office/powerpoint/2010/main" val="279976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2"/>
          <p:cNvSpPr txBox="1">
            <a:spLocks noGrp="1"/>
          </p:cNvSpPr>
          <p:nvPr>
            <p:ph type="title"/>
          </p:nvPr>
        </p:nvSpPr>
        <p:spPr>
          <a:prstGeom prst="rect">
            <a:avLst/>
          </a:prstGeom>
          <a:noFill/>
          <a:ln>
            <a:noFill/>
          </a:ln>
        </p:spPr>
        <p:txBody>
          <a:bodyPr spcFirstLastPara="1" vert="horz" wrap="square" lIns="74263" tIns="37122" rIns="74263" bIns="37122" rtlCol="0" anchor="ctr" anchorCtr="0">
            <a:normAutofit/>
          </a:bodyPr>
          <a:lstStyle/>
          <a:p>
            <a:pPr>
              <a:spcBef>
                <a:spcPts val="0"/>
              </a:spcBef>
              <a:buClr>
                <a:schemeClr val="dk1"/>
              </a:buClr>
              <a:buSzPts val="3959"/>
            </a:pPr>
            <a:r>
              <a:rPr lang="en-IN" dirty="0"/>
              <a:t>Currents in neuron</a:t>
            </a:r>
            <a:endParaRPr dirty="0"/>
          </a:p>
        </p:txBody>
      </p:sp>
      <p:sp>
        <p:nvSpPr>
          <p:cNvPr id="210" name="Google Shape;210;p12"/>
          <p:cNvSpPr txBox="1">
            <a:spLocks noGrp="1"/>
          </p:cNvSpPr>
          <p:nvPr>
            <p:ph idx="1"/>
          </p:nvPr>
        </p:nvSpPr>
        <p:spPr>
          <a:xfrm>
            <a:off x="108154" y="961844"/>
            <a:ext cx="8898194" cy="1882921"/>
          </a:xfrm>
          <a:prstGeom prst="rect">
            <a:avLst/>
          </a:prstGeom>
          <a:noFill/>
          <a:ln>
            <a:noFill/>
          </a:ln>
        </p:spPr>
        <p:txBody>
          <a:bodyPr spcFirstLastPara="1" vert="horz" wrap="square" lIns="74263" tIns="37122" rIns="74263" bIns="37122" rtlCol="0" anchor="t" anchorCtr="0">
            <a:noAutofit/>
          </a:bodyPr>
          <a:lstStyle/>
          <a:p>
            <a:pPr marL="342900" indent="-342900">
              <a:lnSpc>
                <a:spcPct val="100000"/>
              </a:lnSpc>
              <a:spcBef>
                <a:spcPts val="0"/>
              </a:spcBef>
              <a:buClr>
                <a:srgbClr val="000000"/>
              </a:buClr>
              <a:buSzPct val="120000"/>
              <a:buFont typeface="Calibri" panose="020F0502020204030204" pitchFamily="34" charset="0"/>
              <a:buChar char="•"/>
            </a:pPr>
            <a:r>
              <a:rPr lang="en-US" b="1" dirty="0">
                <a:solidFill>
                  <a:srgbClr val="000000"/>
                </a:solidFill>
                <a:cs typeface="Arial"/>
              </a:rPr>
              <a:t>Currents: </a:t>
            </a:r>
            <a:r>
              <a:rPr lang="en-US" dirty="0">
                <a:solidFill>
                  <a:srgbClr val="000000"/>
                </a:solidFill>
                <a:cs typeface="Arial"/>
              </a:rPr>
              <a:t>Bidirectional movement of ions due to chemical gradient</a:t>
            </a:r>
          </a:p>
          <a:p>
            <a:pPr marL="342900" indent="-342900">
              <a:lnSpc>
                <a:spcPct val="100000"/>
              </a:lnSpc>
              <a:spcBef>
                <a:spcPts val="0"/>
              </a:spcBef>
              <a:buClr>
                <a:srgbClr val="000000"/>
              </a:buClr>
              <a:buSzPct val="120000"/>
              <a:buFont typeface="Calibri" panose="020F0502020204030204" pitchFamily="34" charset="0"/>
              <a:buChar char="•"/>
            </a:pPr>
            <a:r>
              <a:rPr lang="en-US" b="1" dirty="0">
                <a:solidFill>
                  <a:srgbClr val="000000"/>
                </a:solidFill>
                <a:cs typeface="Arial"/>
              </a:rPr>
              <a:t>Primary current: </a:t>
            </a:r>
            <a:r>
              <a:rPr lang="en-US" dirty="0">
                <a:solidFill>
                  <a:srgbClr val="000000"/>
                </a:solidFill>
                <a:cs typeface="Arial"/>
              </a:rPr>
              <a:t>Movement of ions due to chemical concentration  gradient</a:t>
            </a:r>
          </a:p>
          <a:p>
            <a:pPr marL="342900" indent="-342900">
              <a:lnSpc>
                <a:spcPct val="100000"/>
              </a:lnSpc>
              <a:spcBef>
                <a:spcPts val="0"/>
              </a:spcBef>
              <a:buClr>
                <a:srgbClr val="000000"/>
              </a:buClr>
              <a:buSzPct val="120000"/>
              <a:buFont typeface="Calibri" panose="020F0502020204030204" pitchFamily="34" charset="0"/>
              <a:buChar char="•"/>
            </a:pPr>
            <a:r>
              <a:rPr lang="en-US" b="1" dirty="0">
                <a:solidFill>
                  <a:srgbClr val="000000"/>
                </a:solidFill>
                <a:cs typeface="Arial"/>
              </a:rPr>
              <a:t>Volume current: </a:t>
            </a:r>
            <a:r>
              <a:rPr lang="en-US" dirty="0">
                <a:solidFill>
                  <a:srgbClr val="000000"/>
                </a:solidFill>
                <a:cs typeface="Arial"/>
              </a:rPr>
              <a:t>Completes loop of ionic flow, so that no buildup of charge on membrane</a:t>
            </a:r>
            <a:endParaRPr lang="en-US" u="sng" dirty="0">
              <a:solidFill>
                <a:srgbClr val="000000"/>
              </a:solidFill>
              <a:cs typeface="Arial"/>
            </a:endParaRPr>
          </a:p>
          <a:p>
            <a:pPr marL="0" indent="0">
              <a:lnSpc>
                <a:spcPct val="100000"/>
              </a:lnSpc>
              <a:spcBef>
                <a:spcPts val="0"/>
              </a:spcBef>
              <a:buClr>
                <a:srgbClr val="000000"/>
              </a:buClr>
              <a:buSzPct val="120000"/>
              <a:buNone/>
            </a:pPr>
            <a:endParaRPr lang="en-US" u="sng" dirty="0">
              <a:solidFill>
                <a:srgbClr val="000000"/>
              </a:solidFill>
              <a:cs typeface="Arial"/>
            </a:endParaRPr>
          </a:p>
        </p:txBody>
      </p:sp>
      <p:sp>
        <p:nvSpPr>
          <p:cNvPr id="3" name="Date Placeholder 2">
            <a:extLst>
              <a:ext uri="{FF2B5EF4-FFF2-40B4-BE49-F238E27FC236}">
                <a16:creationId xmlns:a16="http://schemas.microsoft.com/office/drawing/2014/main" id="{DC284BB6-EF63-464C-A754-0D46E9A9C55D}"/>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F057DE90-015E-43FB-AECE-AC300E01FE82}"/>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851642E3-61D3-4729-B4BF-D315798DA045}"/>
              </a:ext>
            </a:extLst>
          </p:cNvPr>
          <p:cNvSpPr>
            <a:spLocks noGrp="1"/>
          </p:cNvSpPr>
          <p:nvPr>
            <p:ph type="sldNum" sz="quarter" idx="12"/>
          </p:nvPr>
        </p:nvSpPr>
        <p:spPr/>
        <p:txBody>
          <a:bodyPr/>
          <a:lstStyle/>
          <a:p>
            <a:fld id="{ABF20D17-0043-4445-9B8B-9F103D2306E2}" type="slidenum">
              <a:rPr lang="en-IN" smtClean="0"/>
              <a:pPr/>
              <a:t>80</a:t>
            </a:fld>
            <a:endParaRPr lang="en-IN" dirty="0"/>
          </a:p>
        </p:txBody>
      </p:sp>
      <mc:AlternateContent xmlns:mc="http://schemas.openxmlformats.org/markup-compatibility/2006" xmlns:a14="http://schemas.microsoft.com/office/drawing/2010/main">
        <mc:Choice Requires="a14">
          <p:sp>
            <p:nvSpPr>
              <p:cNvPr id="22" name="Object 10">
                <a:extLst>
                  <a:ext uri="{FF2B5EF4-FFF2-40B4-BE49-F238E27FC236}">
                    <a16:creationId xmlns:a16="http://schemas.microsoft.com/office/drawing/2014/main" id="{FB837EC8-7A83-46EC-BFB0-F9ED654FB457}"/>
                  </a:ext>
                </a:extLst>
              </p:cNvPr>
              <p:cNvSpPr txBox="1"/>
              <p:nvPr/>
            </p:nvSpPr>
            <p:spPr>
              <a:xfrm>
                <a:off x="3172728" y="2942344"/>
                <a:ext cx="2316102" cy="455001"/>
              </a:xfrm>
              <a:prstGeom prst="rect">
                <a:avLst/>
              </a:prstGeom>
              <a:solidFill>
                <a:schemeClr val="accent1">
                  <a:lumMod val="20000"/>
                  <a:lumOff val="80000"/>
                </a:schemeClr>
              </a:solidFill>
            </p:spPr>
            <p:txBody>
              <a:bodyPr>
                <a:no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rPr>
                        <m:t>𝐽</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𝐽</m:t>
                          </m:r>
                        </m:e>
                        <m:sup>
                          <m:r>
                            <a:rPr lang="en-US" sz="2200" i="1">
                              <a:latin typeface="Cambria Math" panose="02040503050406030204" pitchFamily="18" charset="0"/>
                            </a:rPr>
                            <m:t>𝑝</m:t>
                          </m:r>
                        </m:sup>
                      </m:sSup>
                      <m:r>
                        <a:rPr lang="en-US" sz="2200" i="1">
                          <a:latin typeface="Cambria Math" panose="02040503050406030204" pitchFamily="18" charset="0"/>
                        </a:rPr>
                        <m:t>(</m:t>
                      </m:r>
                      <m:r>
                        <a:rPr lang="en-US" sz="2200" i="1">
                          <a:latin typeface="Cambria Math" panose="02040503050406030204" pitchFamily="18" charset="0"/>
                        </a:rPr>
                        <m:t>𝑟</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𝐽</m:t>
                          </m:r>
                        </m:e>
                        <m:sup>
                          <m:r>
                            <a:rPr lang="en-US" sz="2200" i="1">
                              <a:latin typeface="Cambria Math" panose="02040503050406030204" pitchFamily="18" charset="0"/>
                            </a:rPr>
                            <m:t>𝑣</m:t>
                          </m:r>
                        </m:sup>
                      </m:sSup>
                      <m:r>
                        <a:rPr lang="en-US" sz="2200" i="1">
                          <a:latin typeface="Cambria Math" panose="02040503050406030204" pitchFamily="18" charset="0"/>
                        </a:rPr>
                        <m:t>(</m:t>
                      </m:r>
                      <m:r>
                        <a:rPr lang="en-US" sz="2200" i="1">
                          <a:latin typeface="Cambria Math" panose="02040503050406030204" pitchFamily="18" charset="0"/>
                        </a:rPr>
                        <m:t>𝑟</m:t>
                      </m:r>
                      <m:r>
                        <a:rPr lang="en-US" sz="2200" i="1">
                          <a:latin typeface="Cambria Math" panose="02040503050406030204" pitchFamily="18" charset="0"/>
                        </a:rPr>
                        <m:t>)</m:t>
                      </m:r>
                    </m:oMath>
                  </m:oMathPara>
                </a14:m>
                <a:endParaRPr lang="en-US" sz="2200" dirty="0"/>
              </a:p>
            </p:txBody>
          </p:sp>
        </mc:Choice>
        <mc:Fallback xmlns="">
          <p:sp>
            <p:nvSpPr>
              <p:cNvPr id="22" name="Object 10">
                <a:extLst>
                  <a:ext uri="{FF2B5EF4-FFF2-40B4-BE49-F238E27FC236}">
                    <a16:creationId xmlns:a16="http://schemas.microsoft.com/office/drawing/2014/main" id="{FB837EC8-7A83-46EC-BFB0-F9ED654FB457}"/>
                  </a:ext>
                </a:extLst>
              </p:cNvPr>
              <p:cNvSpPr txBox="1">
                <a:spLocks noRot="1" noChangeAspect="1" noMove="1" noResize="1" noEditPoints="1" noAdjustHandles="1" noChangeArrowheads="1" noChangeShapeType="1" noTextEdit="1"/>
              </p:cNvSpPr>
              <p:nvPr/>
            </p:nvSpPr>
            <p:spPr>
              <a:xfrm>
                <a:off x="3172728" y="2942344"/>
                <a:ext cx="2316102" cy="455001"/>
              </a:xfrm>
              <a:prstGeom prst="rect">
                <a:avLst/>
              </a:prstGeom>
              <a:blipFill>
                <a:blip r:embed="rId3"/>
                <a:stretch>
                  <a:fillRect l="-1316" b="-135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093E60B-A114-40DE-B4FF-5448C9C8CD84}"/>
              </a:ext>
            </a:extLst>
          </p:cNvPr>
          <p:cNvSpPr txBox="1"/>
          <p:nvPr/>
        </p:nvSpPr>
        <p:spPr>
          <a:xfrm>
            <a:off x="263340" y="4353206"/>
            <a:ext cx="8617315" cy="830997"/>
          </a:xfrm>
          <a:prstGeom prst="rect">
            <a:avLst/>
          </a:prstGeom>
          <a:solidFill>
            <a:schemeClr val="accent1">
              <a:lumMod val="20000"/>
              <a:lumOff val="80000"/>
            </a:schemeClr>
          </a:solidFill>
        </p:spPr>
        <p:txBody>
          <a:bodyPr wrap="square" rtlCol="0">
            <a:spAutoFit/>
          </a:bodyPr>
          <a:lstStyle/>
          <a:p>
            <a:r>
              <a:rPr lang="en-US" sz="2400" dirty="0">
                <a:solidFill>
                  <a:srgbClr val="000000"/>
                </a:solidFill>
                <a:latin typeface="+mn-lt"/>
                <a:cs typeface="Arial"/>
              </a:rPr>
              <a:t>Generated magnetic field is due to both primary and volume currents </a:t>
            </a:r>
            <a:endParaRPr lang="en-US" sz="2400" u="sng" dirty="0">
              <a:solidFill>
                <a:srgbClr val="000000"/>
              </a:solidFill>
              <a:latin typeface="+mn-lt"/>
              <a:cs typeface="Arial"/>
            </a:endParaRPr>
          </a:p>
        </p:txBody>
      </p:sp>
      <p:sp>
        <p:nvSpPr>
          <p:cNvPr id="2" name="TextBox 1">
            <a:extLst>
              <a:ext uri="{FF2B5EF4-FFF2-40B4-BE49-F238E27FC236}">
                <a16:creationId xmlns:a16="http://schemas.microsoft.com/office/drawing/2014/main" id="{B42BA290-E3EB-4CC9-8CDE-5E90CC0957E2}"/>
              </a:ext>
            </a:extLst>
          </p:cNvPr>
          <p:cNvSpPr txBox="1"/>
          <p:nvPr/>
        </p:nvSpPr>
        <p:spPr>
          <a:xfrm>
            <a:off x="242577" y="5271339"/>
            <a:ext cx="8605282" cy="1200329"/>
          </a:xfrm>
          <a:prstGeom prst="rect">
            <a:avLst/>
          </a:prstGeom>
          <a:solidFill>
            <a:schemeClr val="accent1">
              <a:lumMod val="20000"/>
              <a:lumOff val="80000"/>
            </a:schemeClr>
          </a:solidFill>
        </p:spPr>
        <p:txBody>
          <a:bodyPr wrap="square" rtlCol="0">
            <a:spAutoFit/>
          </a:bodyPr>
          <a:lstStyle/>
          <a:p>
            <a:r>
              <a:rPr lang="en-US" sz="2400" dirty="0">
                <a:latin typeface="+mn-lt"/>
              </a:rPr>
              <a:t>Some part of the brain, volume current generate equal and opposite magnetic fields of primary current causes net zero field outside the head (Very complex to understand)</a:t>
            </a:r>
          </a:p>
        </p:txBody>
      </p:sp>
      <p:sp>
        <p:nvSpPr>
          <p:cNvPr id="25" name="TextBox 24">
            <a:extLst>
              <a:ext uri="{FF2B5EF4-FFF2-40B4-BE49-F238E27FC236}">
                <a16:creationId xmlns:a16="http://schemas.microsoft.com/office/drawing/2014/main" id="{DC68C058-6849-4086-9E15-F4B3A8F5BDAA}"/>
              </a:ext>
            </a:extLst>
          </p:cNvPr>
          <p:cNvSpPr txBox="1"/>
          <p:nvPr/>
        </p:nvSpPr>
        <p:spPr>
          <a:xfrm>
            <a:off x="263341" y="3459777"/>
            <a:ext cx="8617315" cy="830997"/>
          </a:xfrm>
          <a:prstGeom prst="rect">
            <a:avLst/>
          </a:prstGeom>
          <a:solidFill>
            <a:schemeClr val="accent1">
              <a:lumMod val="20000"/>
              <a:lumOff val="80000"/>
            </a:schemeClr>
          </a:solidFill>
        </p:spPr>
        <p:txBody>
          <a:bodyPr wrap="square" rtlCol="0">
            <a:spAutoFit/>
          </a:bodyPr>
          <a:lstStyle/>
          <a:p>
            <a:r>
              <a:rPr lang="en-US" sz="2400" dirty="0">
                <a:latin typeface="+mn-lt"/>
              </a:rPr>
              <a:t>The resultant direction of current flow in neuron is perpendicular to the cortical sheet of grey matter, where the ion diffusion occur</a:t>
            </a:r>
            <a:endParaRPr lang="en-US" sz="2400" u="sng" dirty="0">
              <a:solidFill>
                <a:srgbClr val="000000"/>
              </a:solidFill>
              <a:latin typeface="+mn-lt"/>
              <a:cs typeface="Arial"/>
            </a:endParaRPr>
          </a:p>
        </p:txBody>
      </p:sp>
    </p:spTree>
    <p:extLst>
      <p:ext uri="{BB962C8B-B14F-4D97-AF65-F5344CB8AC3E}">
        <p14:creationId xmlns:p14="http://schemas.microsoft.com/office/powerpoint/2010/main" val="119413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uild="p"/>
      <p:bldP spid="22" grpId="0" animBg="1"/>
      <p:bldP spid="7" grpId="0" animBg="1"/>
      <p:bldP spid="2" grpId="0" animBg="1"/>
      <p:bldP spid="2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6DA2-3A6D-47AC-88AA-04BA247BBBA2}"/>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6D847FA4-8D9D-44AB-BE8F-11259C92492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E9AFBA28-5D1F-4898-AF88-6E462652AF43}"/>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1DB631F2-695A-4658-9C78-E6008C6DEA2C}"/>
              </a:ext>
            </a:extLst>
          </p:cNvPr>
          <p:cNvSpPr>
            <a:spLocks noGrp="1"/>
          </p:cNvSpPr>
          <p:nvPr>
            <p:ph type="sldNum" sz="quarter" idx="12"/>
          </p:nvPr>
        </p:nvSpPr>
        <p:spPr/>
        <p:txBody>
          <a:bodyPr/>
          <a:lstStyle/>
          <a:p>
            <a:fld id="{ABF20D17-0043-4445-9B8B-9F103D2306E2}" type="slidenum">
              <a:rPr lang="en-IN" smtClean="0"/>
              <a:pPr/>
              <a:t>81</a:t>
            </a:fld>
            <a:endParaRPr lang="en-IN" dirty="0"/>
          </a:p>
        </p:txBody>
      </p:sp>
      <p:sp>
        <p:nvSpPr>
          <p:cNvPr id="7" name="Content Placeholder 3">
            <a:extLst>
              <a:ext uri="{FF2B5EF4-FFF2-40B4-BE49-F238E27FC236}">
                <a16:creationId xmlns:a16="http://schemas.microsoft.com/office/drawing/2014/main" id="{B57ACADB-BC56-4928-8378-2D532A1E2402}"/>
              </a:ext>
            </a:extLst>
          </p:cNvPr>
          <p:cNvSpPr txBox="1">
            <a:spLocks/>
          </p:cNvSpPr>
          <p:nvPr/>
        </p:nvSpPr>
        <p:spPr>
          <a:xfrm>
            <a:off x="122880" y="4772107"/>
            <a:ext cx="8877783" cy="162912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2pPr>
            <a:lvl3pPr marL="8572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0000"/>
              </a:lnSpc>
              <a:spcBef>
                <a:spcPts val="0"/>
              </a:spcBef>
              <a:buClr>
                <a:srgbClr val="000000"/>
              </a:buClr>
              <a:buSzPct val="120000"/>
              <a:buFont typeface="Calibri" panose="020F0502020204030204" pitchFamily="34" charset="0"/>
              <a:buChar char="•"/>
            </a:pPr>
            <a:r>
              <a:rPr lang="en-US" dirty="0"/>
              <a:t>When axon hillock reaches the threshold level, electrical impulses propagate from neuron to neuron </a:t>
            </a:r>
          </a:p>
        </p:txBody>
      </p:sp>
      <p:grpSp>
        <p:nvGrpSpPr>
          <p:cNvPr id="8" name="Group 7">
            <a:extLst>
              <a:ext uri="{FF2B5EF4-FFF2-40B4-BE49-F238E27FC236}">
                <a16:creationId xmlns:a16="http://schemas.microsoft.com/office/drawing/2014/main" id="{4D4731EC-E162-43E5-9528-7DBAAA3A4E2D}"/>
              </a:ext>
            </a:extLst>
          </p:cNvPr>
          <p:cNvGrpSpPr/>
          <p:nvPr/>
        </p:nvGrpSpPr>
        <p:grpSpPr>
          <a:xfrm>
            <a:off x="435437" y="1321662"/>
            <a:ext cx="2238532" cy="1797290"/>
            <a:chOff x="5774372" y="1404958"/>
            <a:chExt cx="2238532" cy="1797290"/>
          </a:xfrm>
        </p:grpSpPr>
        <p:cxnSp>
          <p:nvCxnSpPr>
            <p:cNvPr id="9" name="Straight Arrow Connector 8">
              <a:extLst>
                <a:ext uri="{FF2B5EF4-FFF2-40B4-BE49-F238E27FC236}">
                  <a16:creationId xmlns:a16="http://schemas.microsoft.com/office/drawing/2014/main" id="{31724ED1-AA8D-412A-9E8F-91A3038BD9AE}"/>
                </a:ext>
              </a:extLst>
            </p:cNvPr>
            <p:cNvCxnSpPr>
              <a:cxnSpLocks/>
            </p:cNvCxnSpPr>
            <p:nvPr/>
          </p:nvCxnSpPr>
          <p:spPr>
            <a:xfrm flipV="1">
              <a:off x="6288405" y="1805225"/>
              <a:ext cx="0" cy="5884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22393DA-B4D6-478D-8D4C-D264AD46E36B}"/>
                </a:ext>
              </a:extLst>
            </p:cNvPr>
            <p:cNvCxnSpPr>
              <a:cxnSpLocks/>
            </p:cNvCxnSpPr>
            <p:nvPr/>
          </p:nvCxnSpPr>
          <p:spPr>
            <a:xfrm>
              <a:off x="6284890" y="2390190"/>
              <a:ext cx="1351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A08105C-A0D3-4265-BD66-1240A52AB66B}"/>
                </a:ext>
              </a:extLst>
            </p:cNvPr>
            <p:cNvCxnSpPr>
              <a:cxnSpLocks/>
            </p:cNvCxnSpPr>
            <p:nvPr/>
          </p:nvCxnSpPr>
          <p:spPr>
            <a:xfrm flipH="1">
              <a:off x="5774372" y="2388285"/>
              <a:ext cx="513038" cy="573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48C8BBA-C11D-463A-BF1D-B45CCFA1DCC3}"/>
                </a:ext>
              </a:extLst>
            </p:cNvPr>
            <p:cNvSpPr txBox="1"/>
            <p:nvPr/>
          </p:nvSpPr>
          <p:spPr>
            <a:xfrm>
              <a:off x="5981030" y="1404958"/>
              <a:ext cx="911700" cy="461665"/>
            </a:xfrm>
            <a:prstGeom prst="rect">
              <a:avLst/>
            </a:prstGeom>
            <a:noFill/>
          </p:spPr>
          <p:txBody>
            <a:bodyPr wrap="square" rtlCol="0">
              <a:spAutoFit/>
            </a:bodyPr>
            <a:lstStyle/>
            <a:p>
              <a:r>
                <a:rPr lang="en-US" sz="2400" dirty="0">
                  <a:latin typeface="+mn-lt"/>
                </a:rPr>
                <a:t>x-axis</a:t>
              </a:r>
            </a:p>
          </p:txBody>
        </p:sp>
        <p:sp>
          <p:nvSpPr>
            <p:cNvPr id="14" name="TextBox 13">
              <a:extLst>
                <a:ext uri="{FF2B5EF4-FFF2-40B4-BE49-F238E27FC236}">
                  <a16:creationId xmlns:a16="http://schemas.microsoft.com/office/drawing/2014/main" id="{51D4A880-305C-4D70-888A-968879947781}"/>
                </a:ext>
              </a:extLst>
            </p:cNvPr>
            <p:cNvSpPr txBox="1"/>
            <p:nvPr/>
          </p:nvSpPr>
          <p:spPr>
            <a:xfrm>
              <a:off x="5845883" y="2740583"/>
              <a:ext cx="952061"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y-axis</a:t>
              </a:r>
            </a:p>
          </p:txBody>
        </p:sp>
        <p:sp>
          <p:nvSpPr>
            <p:cNvPr id="15" name="TextBox 14">
              <a:extLst>
                <a:ext uri="{FF2B5EF4-FFF2-40B4-BE49-F238E27FC236}">
                  <a16:creationId xmlns:a16="http://schemas.microsoft.com/office/drawing/2014/main" id="{3CB27276-A934-4E55-BDF2-366153075588}"/>
                </a:ext>
              </a:extLst>
            </p:cNvPr>
            <p:cNvSpPr txBox="1"/>
            <p:nvPr/>
          </p:nvSpPr>
          <p:spPr>
            <a:xfrm>
              <a:off x="7144516" y="2379157"/>
              <a:ext cx="868388" cy="461665"/>
            </a:xfrm>
            <a:prstGeom prst="rect">
              <a:avLst/>
            </a:prstGeom>
            <a:noFill/>
          </p:spPr>
          <p:txBody>
            <a:bodyPr wrap="square" rtlCol="0">
              <a:spAutoFit/>
            </a:bodyPr>
            <a:lstStyle>
              <a:defPPr marR="0" lvl="0" algn="l" rtl="0">
                <a:lnSpc>
                  <a:spcPct val="100000"/>
                </a:lnSpc>
                <a:spcBef>
                  <a:spcPts val="0"/>
                </a:spcBef>
                <a:spcAft>
                  <a:spcPts val="0"/>
                </a:spcAft>
              </a:defPPr>
              <a:lvl1pPr>
                <a:defRPr sz="2400">
                  <a:latin typeface="+mn-lt"/>
                </a:defRPr>
              </a:lvl1pPr>
            </a:lstStyle>
            <a:p>
              <a:r>
                <a:rPr lang="en-US" dirty="0"/>
                <a:t>z-axis</a:t>
              </a:r>
            </a:p>
          </p:txBody>
        </p:sp>
        <p:cxnSp>
          <p:nvCxnSpPr>
            <p:cNvPr id="16" name="Straight Arrow Connector 15">
              <a:extLst>
                <a:ext uri="{FF2B5EF4-FFF2-40B4-BE49-F238E27FC236}">
                  <a16:creationId xmlns:a16="http://schemas.microsoft.com/office/drawing/2014/main" id="{CCDFCD73-5913-4CA2-AAAD-1B1A7E8613E0}"/>
                </a:ext>
              </a:extLst>
            </p:cNvPr>
            <p:cNvCxnSpPr>
              <a:cxnSpLocks/>
            </p:cNvCxnSpPr>
            <p:nvPr/>
          </p:nvCxnSpPr>
          <p:spPr>
            <a:xfrm rot="10800000" flipH="1">
              <a:off x="6284912" y="1816785"/>
              <a:ext cx="513038" cy="573402"/>
            </a:xfrm>
            <a:prstGeom prst="straightConnector1">
              <a:avLst/>
            </a:prstGeom>
            <a:ln w="12700">
              <a:solidFill>
                <a:schemeClr val="accent1">
                  <a:alpha val="3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3D91E0-4B20-4D7E-AF9A-F8EF130997EF}"/>
                </a:ext>
              </a:extLst>
            </p:cNvPr>
            <p:cNvCxnSpPr>
              <a:cxnSpLocks/>
            </p:cNvCxnSpPr>
            <p:nvPr/>
          </p:nvCxnSpPr>
          <p:spPr>
            <a:xfrm flipV="1">
              <a:off x="6290994" y="2046599"/>
              <a:ext cx="601736" cy="335971"/>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Graphic 40" descr="Line arrow Counter clockwise curve">
              <a:extLst>
                <a:ext uri="{FF2B5EF4-FFF2-40B4-BE49-F238E27FC236}">
                  <a16:creationId xmlns:a16="http://schemas.microsoft.com/office/drawing/2014/main" id="{35531AD4-404C-479C-8DC6-0AFC6A1E7BDD}"/>
                </a:ext>
              </a:extLst>
            </p:cNvPr>
            <p:cNvSpPr/>
            <p:nvPr/>
          </p:nvSpPr>
          <p:spPr>
            <a:xfrm rot="774481">
              <a:off x="6692597" y="2148234"/>
              <a:ext cx="122961"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p:cxnSp>
          <p:nvCxnSpPr>
            <p:cNvPr id="19" name="Straight Arrow Connector 18">
              <a:extLst>
                <a:ext uri="{FF2B5EF4-FFF2-40B4-BE49-F238E27FC236}">
                  <a16:creationId xmlns:a16="http://schemas.microsoft.com/office/drawing/2014/main" id="{BA1CDE7C-6A48-4077-9C0D-818681B01F56}"/>
                </a:ext>
              </a:extLst>
            </p:cNvPr>
            <p:cNvCxnSpPr>
              <a:cxnSpLocks/>
            </p:cNvCxnSpPr>
            <p:nvPr/>
          </p:nvCxnSpPr>
          <p:spPr>
            <a:xfrm flipH="1" flipV="1">
              <a:off x="5774372" y="2076997"/>
              <a:ext cx="501147" cy="30216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Graphic 40" descr="Line arrow Counter clockwise curve">
              <a:extLst>
                <a:ext uri="{FF2B5EF4-FFF2-40B4-BE49-F238E27FC236}">
                  <a16:creationId xmlns:a16="http://schemas.microsoft.com/office/drawing/2014/main" id="{33798934-5EAD-48DC-BC24-494413116305}"/>
                </a:ext>
              </a:extLst>
            </p:cNvPr>
            <p:cNvSpPr/>
            <p:nvPr/>
          </p:nvSpPr>
          <p:spPr>
            <a:xfrm rot="15130611">
              <a:off x="6100854" y="2040470"/>
              <a:ext cx="141738" cy="234819"/>
            </a:xfrm>
            <a:custGeom>
              <a:avLst/>
              <a:gdLst>
                <a:gd name="connsiteX0" fmla="*/ 92839 w 319372"/>
                <a:gd name="connsiteY0" fmla="*/ 43694 h 628993"/>
                <a:gd name="connsiteX1" fmla="*/ 215387 w 319372"/>
                <a:gd name="connsiteY1" fmla="*/ 44411 h 628993"/>
                <a:gd name="connsiteX2" fmla="*/ 243238 w 319372"/>
                <a:gd name="connsiteY2" fmla="*/ 22922 h 628993"/>
                <a:gd name="connsiteX3" fmla="*/ 215387 w 319372"/>
                <a:gd name="connsiteY3" fmla="*/ 1433 h 628993"/>
                <a:gd name="connsiteX4" fmla="*/ 29709 w 319372"/>
                <a:gd name="connsiteY4" fmla="*/ 0 h 628993"/>
                <a:gd name="connsiteX5" fmla="*/ 12069 w 319372"/>
                <a:gd name="connsiteY5" fmla="*/ 5014 h 628993"/>
                <a:gd name="connsiteX6" fmla="*/ 10212 w 319372"/>
                <a:gd name="connsiteY6" fmla="*/ 6447 h 628993"/>
                <a:gd name="connsiteX7" fmla="*/ 7427 w 319372"/>
                <a:gd name="connsiteY7" fmla="*/ 8596 h 628993"/>
                <a:gd name="connsiteX8" fmla="*/ 6499 w 319372"/>
                <a:gd name="connsiteY8" fmla="*/ 10028 h 628993"/>
                <a:gd name="connsiteX9" fmla="*/ 5570 w 319372"/>
                <a:gd name="connsiteY9" fmla="*/ 11461 h 628993"/>
                <a:gd name="connsiteX10" fmla="*/ 1857 w 319372"/>
                <a:gd name="connsiteY10" fmla="*/ 21489 h 628993"/>
                <a:gd name="connsiteX11" fmla="*/ 0 w 319372"/>
                <a:gd name="connsiteY11" fmla="*/ 164749 h 628993"/>
                <a:gd name="connsiteX12" fmla="*/ 27852 w 319372"/>
                <a:gd name="connsiteY12" fmla="*/ 186238 h 628993"/>
                <a:gd name="connsiteX13" fmla="*/ 55703 w 319372"/>
                <a:gd name="connsiteY13" fmla="*/ 164749 h 628993"/>
                <a:gd name="connsiteX14" fmla="*/ 56632 w 319372"/>
                <a:gd name="connsiteY14" fmla="*/ 75928 h 628993"/>
                <a:gd name="connsiteX15" fmla="*/ 262735 w 319372"/>
                <a:gd name="connsiteY15" fmla="*/ 401845 h 628993"/>
                <a:gd name="connsiteX16" fmla="*/ 198676 w 319372"/>
                <a:gd name="connsiteY16" fmla="*/ 598828 h 628993"/>
                <a:gd name="connsiteX17" fmla="*/ 211673 w 319372"/>
                <a:gd name="connsiteY17" fmla="*/ 626763 h 628993"/>
                <a:gd name="connsiteX18" fmla="*/ 248809 w 319372"/>
                <a:gd name="connsiteY18" fmla="*/ 617452 h 628993"/>
                <a:gd name="connsiteX19" fmla="*/ 318438 w 319372"/>
                <a:gd name="connsiteY19" fmla="*/ 404710 h 628993"/>
                <a:gd name="connsiteX20" fmla="*/ 92839 w 319372"/>
                <a:gd name="connsiteY20" fmla="*/ 43694 h 62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72" h="628993">
                  <a:moveTo>
                    <a:pt x="92839" y="43694"/>
                  </a:moveTo>
                  <a:lnTo>
                    <a:pt x="215387" y="44411"/>
                  </a:lnTo>
                  <a:cubicBezTo>
                    <a:pt x="231169" y="44411"/>
                    <a:pt x="243238" y="35099"/>
                    <a:pt x="243238" y="22922"/>
                  </a:cubicBezTo>
                  <a:cubicBezTo>
                    <a:pt x="243238" y="10745"/>
                    <a:pt x="231169" y="1433"/>
                    <a:pt x="215387" y="1433"/>
                  </a:cubicBezTo>
                  <a:lnTo>
                    <a:pt x="29709" y="0"/>
                  </a:lnTo>
                  <a:cubicBezTo>
                    <a:pt x="23210" y="0"/>
                    <a:pt x="17639" y="1433"/>
                    <a:pt x="12069" y="5014"/>
                  </a:cubicBezTo>
                  <a:cubicBezTo>
                    <a:pt x="11141" y="5014"/>
                    <a:pt x="11141" y="5730"/>
                    <a:pt x="10212" y="6447"/>
                  </a:cubicBezTo>
                  <a:cubicBezTo>
                    <a:pt x="9284" y="7163"/>
                    <a:pt x="8356" y="7163"/>
                    <a:pt x="7427" y="8596"/>
                  </a:cubicBezTo>
                  <a:cubicBezTo>
                    <a:pt x="7427" y="8596"/>
                    <a:pt x="6499" y="9312"/>
                    <a:pt x="6499" y="10028"/>
                  </a:cubicBezTo>
                  <a:cubicBezTo>
                    <a:pt x="6499" y="10028"/>
                    <a:pt x="5570" y="10745"/>
                    <a:pt x="5570" y="11461"/>
                  </a:cubicBezTo>
                  <a:cubicBezTo>
                    <a:pt x="2785" y="14326"/>
                    <a:pt x="1857" y="17908"/>
                    <a:pt x="1857" y="21489"/>
                  </a:cubicBezTo>
                  <a:lnTo>
                    <a:pt x="0" y="164749"/>
                  </a:lnTo>
                  <a:cubicBezTo>
                    <a:pt x="0" y="176926"/>
                    <a:pt x="12069" y="186238"/>
                    <a:pt x="27852" y="186238"/>
                  </a:cubicBezTo>
                  <a:cubicBezTo>
                    <a:pt x="43634" y="186238"/>
                    <a:pt x="55703" y="176926"/>
                    <a:pt x="55703" y="164749"/>
                  </a:cubicBezTo>
                  <a:lnTo>
                    <a:pt x="56632" y="75928"/>
                  </a:lnTo>
                  <a:cubicBezTo>
                    <a:pt x="202389" y="154005"/>
                    <a:pt x="272018" y="263599"/>
                    <a:pt x="262735" y="401845"/>
                  </a:cubicBezTo>
                  <a:cubicBezTo>
                    <a:pt x="257164" y="469893"/>
                    <a:pt x="235811" y="536510"/>
                    <a:pt x="198676" y="598828"/>
                  </a:cubicBezTo>
                  <a:cubicBezTo>
                    <a:pt x="192177" y="609572"/>
                    <a:pt x="197747" y="621749"/>
                    <a:pt x="211673" y="626763"/>
                  </a:cubicBezTo>
                  <a:cubicBezTo>
                    <a:pt x="224671" y="631778"/>
                    <a:pt x="241382" y="628196"/>
                    <a:pt x="248809" y="617452"/>
                  </a:cubicBezTo>
                  <a:cubicBezTo>
                    <a:pt x="288730" y="550836"/>
                    <a:pt x="312868" y="478489"/>
                    <a:pt x="318438" y="404710"/>
                  </a:cubicBezTo>
                  <a:cubicBezTo>
                    <a:pt x="325865" y="299414"/>
                    <a:pt x="292443" y="151856"/>
                    <a:pt x="92839" y="43694"/>
                  </a:cubicBezTo>
                  <a:close/>
                </a:path>
              </a:pathLst>
            </a:custGeom>
            <a:solidFill>
              <a:srgbClr val="FF0000"/>
            </a:solidFill>
            <a:ln w="9227" cap="flat">
              <a:no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9B2DFE1-93AF-408A-9F1D-6500A6A9FF1B}"/>
                    </a:ext>
                  </a:extLst>
                </p:cNvPr>
                <p:cNvSpPr txBox="1"/>
                <p:nvPr/>
              </p:nvSpPr>
              <p:spPr>
                <a:xfrm>
                  <a:off x="6852268" y="1983751"/>
                  <a:ext cx="2872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49" name="TextBox 48">
                  <a:extLst>
                    <a:ext uri="{FF2B5EF4-FFF2-40B4-BE49-F238E27FC236}">
                      <a16:creationId xmlns:a16="http://schemas.microsoft.com/office/drawing/2014/main" id="{F5222A8D-4252-4A80-9B73-9A2D9F06CE8A}"/>
                    </a:ext>
                  </a:extLst>
                </p:cNvPr>
                <p:cNvSpPr txBox="1">
                  <a:spLocks noRot="1" noChangeAspect="1" noMove="1" noResize="1" noEditPoints="1" noAdjustHandles="1" noChangeArrowheads="1" noChangeShapeType="1" noTextEdit="1"/>
                </p:cNvSpPr>
                <p:nvPr/>
              </p:nvSpPr>
              <p:spPr>
                <a:xfrm>
                  <a:off x="6852268" y="1983751"/>
                  <a:ext cx="287292" cy="461665"/>
                </a:xfrm>
                <a:prstGeom prst="rect">
                  <a:avLst/>
                </a:prstGeom>
                <a:blipFill>
                  <a:blip r:embed="rId8"/>
                  <a:stretch>
                    <a:fillRect l="-6383" r="-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0629C55-B5FE-4581-9848-E2A1F488F332}"/>
                    </a:ext>
                  </a:extLst>
                </p:cNvPr>
                <p:cNvSpPr txBox="1"/>
                <p:nvPr/>
              </p:nvSpPr>
              <p:spPr>
                <a:xfrm>
                  <a:off x="5837257" y="1702356"/>
                  <a:ext cx="352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𝜑</m:t>
                        </m:r>
                      </m:oMath>
                    </m:oMathPara>
                  </a14:m>
                  <a:endParaRPr lang="en-US" sz="2400" dirty="0"/>
                </a:p>
              </p:txBody>
            </p:sp>
          </mc:Choice>
          <mc:Fallback xmlns="">
            <p:sp>
              <p:nvSpPr>
                <p:cNvPr id="50" name="TextBox 49">
                  <a:extLst>
                    <a:ext uri="{FF2B5EF4-FFF2-40B4-BE49-F238E27FC236}">
                      <a16:creationId xmlns:a16="http://schemas.microsoft.com/office/drawing/2014/main" id="{D0691B5E-59E8-4FC4-B18B-042E9FE122A4}"/>
                    </a:ext>
                  </a:extLst>
                </p:cNvPr>
                <p:cNvSpPr txBox="1">
                  <a:spLocks noRot="1" noChangeAspect="1" noMove="1" noResize="1" noEditPoints="1" noAdjustHandles="1" noChangeArrowheads="1" noChangeShapeType="1" noTextEdit="1"/>
                </p:cNvSpPr>
                <p:nvPr/>
              </p:nvSpPr>
              <p:spPr>
                <a:xfrm>
                  <a:off x="5837257" y="1702356"/>
                  <a:ext cx="352308" cy="461665"/>
                </a:xfrm>
                <a:prstGeom prst="rect">
                  <a:avLst/>
                </a:prstGeom>
                <a:blipFill>
                  <a:blip r:embed="rId9"/>
                  <a:stretch>
                    <a:fillRect l="-5172" r="-15517" b="-13158"/>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8AB799EE-D6C9-453B-8E5F-05F88F0AF450}"/>
              </a:ext>
            </a:extLst>
          </p:cNvPr>
          <p:cNvGrpSpPr/>
          <p:nvPr/>
        </p:nvGrpSpPr>
        <p:grpSpPr>
          <a:xfrm>
            <a:off x="3420348" y="1174598"/>
            <a:ext cx="3748098" cy="2375043"/>
            <a:chOff x="5295801" y="903192"/>
            <a:chExt cx="3748098" cy="2375043"/>
          </a:xfrm>
        </p:grpSpPr>
        <p:sp>
          <p:nvSpPr>
            <p:cNvPr id="24" name="TextBox 23">
              <a:extLst>
                <a:ext uri="{FF2B5EF4-FFF2-40B4-BE49-F238E27FC236}">
                  <a16:creationId xmlns:a16="http://schemas.microsoft.com/office/drawing/2014/main" id="{23C4D9C1-9823-4601-B420-E863395B2705}"/>
                </a:ext>
              </a:extLst>
            </p:cNvPr>
            <p:cNvSpPr txBox="1"/>
            <p:nvPr/>
          </p:nvSpPr>
          <p:spPr>
            <a:xfrm>
              <a:off x="5295801" y="2816570"/>
              <a:ext cx="361946" cy="461665"/>
            </a:xfrm>
            <a:prstGeom prst="rect">
              <a:avLst/>
            </a:prstGeom>
            <a:noFill/>
          </p:spPr>
          <p:txBody>
            <a:bodyPr wrap="square" rtlCol="0">
              <a:spAutoFit/>
            </a:bodyPr>
            <a:lstStyle/>
            <a:p>
              <a:r>
                <a:rPr lang="en-IN" sz="2400" b="1" dirty="0">
                  <a:latin typeface="+mn-lt"/>
                </a:rPr>
                <a:t>x</a:t>
              </a:r>
            </a:p>
          </p:txBody>
        </p:sp>
        <p:grpSp>
          <p:nvGrpSpPr>
            <p:cNvPr id="25" name="Group 24">
              <a:extLst>
                <a:ext uri="{FF2B5EF4-FFF2-40B4-BE49-F238E27FC236}">
                  <a16:creationId xmlns:a16="http://schemas.microsoft.com/office/drawing/2014/main" id="{55807B88-5EC0-456B-AFA0-D3E0B701031B}"/>
                </a:ext>
              </a:extLst>
            </p:cNvPr>
            <p:cNvGrpSpPr/>
            <p:nvPr/>
          </p:nvGrpSpPr>
          <p:grpSpPr>
            <a:xfrm>
              <a:off x="5542187" y="903192"/>
              <a:ext cx="3501712" cy="2184810"/>
              <a:chOff x="5542187" y="903192"/>
              <a:chExt cx="3501712" cy="2184810"/>
            </a:xfrm>
          </p:grpSpPr>
          <p:cxnSp>
            <p:nvCxnSpPr>
              <p:cNvPr id="26" name="Straight Arrow Connector 25">
                <a:extLst>
                  <a:ext uri="{FF2B5EF4-FFF2-40B4-BE49-F238E27FC236}">
                    <a16:creationId xmlns:a16="http://schemas.microsoft.com/office/drawing/2014/main" id="{355C63B3-F9B9-4E6E-81B4-A1019A4E5A0C}"/>
                  </a:ext>
                </a:extLst>
              </p:cNvPr>
              <p:cNvCxnSpPr>
                <a:cxnSpLocks/>
              </p:cNvCxnSpPr>
              <p:nvPr/>
            </p:nvCxnSpPr>
            <p:spPr>
              <a:xfrm flipV="1">
                <a:off x="6351749" y="1275429"/>
                <a:ext cx="0" cy="115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F8CFA91-FBA3-4614-8C76-C09283040ED3}"/>
                  </a:ext>
                </a:extLst>
              </p:cNvPr>
              <p:cNvCxnSpPr>
                <a:cxnSpLocks/>
              </p:cNvCxnSpPr>
              <p:nvPr/>
            </p:nvCxnSpPr>
            <p:spPr>
              <a:xfrm>
                <a:off x="6351749" y="2439163"/>
                <a:ext cx="121198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1CA549D-4DCD-41E9-A486-D2989E67D3FB}"/>
                  </a:ext>
                </a:extLst>
              </p:cNvPr>
              <p:cNvCxnSpPr>
                <a:cxnSpLocks/>
              </p:cNvCxnSpPr>
              <p:nvPr/>
            </p:nvCxnSpPr>
            <p:spPr>
              <a:xfrm flipH="1">
                <a:off x="5542187" y="2433176"/>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8D748BE-8AED-4375-8A00-55F29E7232D5}"/>
                  </a:ext>
                </a:extLst>
              </p:cNvPr>
              <p:cNvSpPr txBox="1"/>
              <p:nvPr/>
            </p:nvSpPr>
            <p:spPr>
              <a:xfrm>
                <a:off x="7538113" y="2189389"/>
                <a:ext cx="361946" cy="461665"/>
              </a:xfrm>
              <a:prstGeom prst="rect">
                <a:avLst/>
              </a:prstGeom>
              <a:noFill/>
            </p:spPr>
            <p:txBody>
              <a:bodyPr wrap="square" rtlCol="0">
                <a:spAutoFit/>
              </a:bodyPr>
              <a:lstStyle/>
              <a:p>
                <a:r>
                  <a:rPr lang="en-IN" sz="2400" b="1" dirty="0">
                    <a:latin typeface="+mn-lt"/>
                  </a:rPr>
                  <a:t>y</a:t>
                </a:r>
              </a:p>
            </p:txBody>
          </p:sp>
          <p:sp>
            <p:nvSpPr>
              <p:cNvPr id="30" name="TextBox 29">
                <a:extLst>
                  <a:ext uri="{FF2B5EF4-FFF2-40B4-BE49-F238E27FC236}">
                    <a16:creationId xmlns:a16="http://schemas.microsoft.com/office/drawing/2014/main" id="{58D62014-3D18-4781-848D-CCA1CF573476}"/>
                  </a:ext>
                </a:extLst>
              </p:cNvPr>
              <p:cNvSpPr txBox="1"/>
              <p:nvPr/>
            </p:nvSpPr>
            <p:spPr>
              <a:xfrm>
                <a:off x="6244030" y="903192"/>
                <a:ext cx="361946" cy="461665"/>
              </a:xfrm>
              <a:prstGeom prst="rect">
                <a:avLst/>
              </a:prstGeom>
              <a:noFill/>
            </p:spPr>
            <p:txBody>
              <a:bodyPr wrap="square" rtlCol="0">
                <a:spAutoFit/>
              </a:bodyPr>
              <a:lstStyle/>
              <a:p>
                <a:r>
                  <a:rPr lang="en-IN" sz="2400" b="1" dirty="0">
                    <a:latin typeface="+mn-lt"/>
                  </a:rPr>
                  <a:t>z</a:t>
                </a:r>
              </a:p>
            </p:txBody>
          </p:sp>
          <p:cxnSp>
            <p:nvCxnSpPr>
              <p:cNvPr id="31" name="Straight Arrow Connector 30">
                <a:extLst>
                  <a:ext uri="{FF2B5EF4-FFF2-40B4-BE49-F238E27FC236}">
                    <a16:creationId xmlns:a16="http://schemas.microsoft.com/office/drawing/2014/main" id="{25965884-363A-461A-8158-CD0A76BE7840}"/>
                  </a:ext>
                </a:extLst>
              </p:cNvPr>
              <p:cNvCxnSpPr>
                <a:cxnSpLocks/>
              </p:cNvCxnSpPr>
              <p:nvPr/>
            </p:nvCxnSpPr>
            <p:spPr>
              <a:xfrm flipV="1">
                <a:off x="6353812" y="1974534"/>
                <a:ext cx="1011742" cy="4460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9752BAF-FC7D-4C1E-994E-52BC1BEDE219}"/>
                  </a:ext>
                </a:extLst>
              </p:cNvPr>
              <p:cNvSpPr txBox="1"/>
              <p:nvPr/>
            </p:nvSpPr>
            <p:spPr>
              <a:xfrm>
                <a:off x="6992706" y="1285753"/>
                <a:ext cx="2051193" cy="830997"/>
              </a:xfrm>
              <a:prstGeom prst="rect">
                <a:avLst/>
              </a:prstGeom>
              <a:noFill/>
            </p:spPr>
            <p:txBody>
              <a:bodyPr wrap="square" rtlCol="0">
                <a:spAutoFit/>
              </a:bodyPr>
              <a:lstStyle/>
              <a:p>
                <a:pPr algn="ctr"/>
                <a:r>
                  <a:rPr lang="en-IN" sz="2400" b="1" dirty="0">
                    <a:solidFill>
                      <a:srgbClr val="C00000"/>
                    </a:solidFill>
                    <a:latin typeface="+mn-lt"/>
                  </a:rPr>
                  <a:t>Magnetization</a:t>
                </a:r>
              </a:p>
              <a:p>
                <a:pPr algn="ctr"/>
                <a:r>
                  <a:rPr lang="en-IN" sz="2400" b="1" dirty="0">
                    <a:solidFill>
                      <a:srgbClr val="C00000"/>
                    </a:solidFill>
                    <a:latin typeface="+mn-lt"/>
                  </a:rPr>
                  <a:t> direction</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8B1EDB8-7976-4080-AAA7-9C2A11CCEBF2}"/>
                      </a:ext>
                    </a:extLst>
                  </p:cNvPr>
                  <p:cNvSpPr txBox="1"/>
                  <p:nvPr/>
                </p:nvSpPr>
                <p:spPr>
                  <a:xfrm>
                    <a:off x="6424472" y="1680835"/>
                    <a:ext cx="36194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oMath>
                      </m:oMathPara>
                    </a14:m>
                    <a:endParaRPr lang="en-IN" sz="2400" b="1" dirty="0">
                      <a:latin typeface="+mn-lt"/>
                    </a:endParaRPr>
                  </a:p>
                </p:txBody>
              </p:sp>
            </mc:Choice>
            <mc:Fallback xmlns="">
              <p:sp>
                <p:nvSpPr>
                  <p:cNvPr id="33" name="TextBox 32">
                    <a:extLst>
                      <a:ext uri="{FF2B5EF4-FFF2-40B4-BE49-F238E27FC236}">
                        <a16:creationId xmlns:a16="http://schemas.microsoft.com/office/drawing/2014/main" id="{A8B1EDB8-7976-4080-AAA7-9C2A11CCEBF2}"/>
                      </a:ext>
                    </a:extLst>
                  </p:cNvPr>
                  <p:cNvSpPr txBox="1">
                    <a:spLocks noRot="1" noChangeAspect="1" noMove="1" noResize="1" noEditPoints="1" noAdjustHandles="1" noChangeArrowheads="1" noChangeShapeType="1" noTextEdit="1"/>
                  </p:cNvSpPr>
                  <p:nvPr/>
                </p:nvSpPr>
                <p:spPr>
                  <a:xfrm>
                    <a:off x="6424472" y="1680835"/>
                    <a:ext cx="361946" cy="461665"/>
                  </a:xfrm>
                  <a:prstGeom prst="rect">
                    <a:avLst/>
                  </a:prstGeom>
                  <a:blipFill>
                    <a:blip r:embed="rId10"/>
                    <a:stretch>
                      <a:fillRect l="-3333" r="-1667"/>
                    </a:stretch>
                  </a:blipFill>
                </p:spPr>
                <p:txBody>
                  <a:bodyPr/>
                  <a:lstStyle/>
                  <a:p>
                    <a:r>
                      <a:rPr lang="en-US">
                        <a:noFill/>
                      </a:rPr>
                      <a:t> </a:t>
                    </a:r>
                  </a:p>
                </p:txBody>
              </p:sp>
            </mc:Fallback>
          </mc:AlternateContent>
          <p:sp>
            <p:nvSpPr>
              <p:cNvPr id="34" name="Freeform: Shape 33">
                <a:extLst>
                  <a:ext uri="{FF2B5EF4-FFF2-40B4-BE49-F238E27FC236}">
                    <a16:creationId xmlns:a16="http://schemas.microsoft.com/office/drawing/2014/main" id="{3F121F9D-B2D2-40ED-9EA5-1986778DBE13}"/>
                  </a:ext>
                </a:extLst>
              </p:cNvPr>
              <p:cNvSpPr/>
              <p:nvPr/>
            </p:nvSpPr>
            <p:spPr>
              <a:xfrm>
                <a:off x="6335318" y="2025266"/>
                <a:ext cx="262085" cy="85722"/>
              </a:xfrm>
              <a:custGeom>
                <a:avLst/>
                <a:gdLst>
                  <a:gd name="connsiteX0" fmla="*/ 0 w 358218"/>
                  <a:gd name="connsiteY0" fmla="*/ 0 h 292230"/>
                  <a:gd name="connsiteX1" fmla="*/ 292231 w 358218"/>
                  <a:gd name="connsiteY1" fmla="*/ 103694 h 292230"/>
                  <a:gd name="connsiteX2" fmla="*/ 358218 w 358218"/>
                  <a:gd name="connsiteY2" fmla="*/ 292230 h 292230"/>
                </a:gdLst>
                <a:ahLst/>
                <a:cxnLst>
                  <a:cxn ang="0">
                    <a:pos x="connsiteX0" y="connsiteY0"/>
                  </a:cxn>
                  <a:cxn ang="0">
                    <a:pos x="connsiteX1" y="connsiteY1"/>
                  </a:cxn>
                  <a:cxn ang="0">
                    <a:pos x="connsiteX2" y="connsiteY2"/>
                  </a:cxn>
                </a:cxnLst>
                <a:rect l="l" t="t" r="r" b="b"/>
                <a:pathLst>
                  <a:path w="358218" h="292230">
                    <a:moveTo>
                      <a:pt x="0" y="0"/>
                    </a:moveTo>
                    <a:cubicBezTo>
                      <a:pt x="116264" y="27494"/>
                      <a:pt x="232528" y="54989"/>
                      <a:pt x="292231" y="103694"/>
                    </a:cubicBezTo>
                    <a:cubicBezTo>
                      <a:pt x="351934" y="152399"/>
                      <a:pt x="355076" y="222314"/>
                      <a:pt x="358218" y="292230"/>
                    </a:cubicBezTo>
                  </a:path>
                </a:pathLst>
              </a:cu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Arrow Connector 34">
                <a:extLst>
                  <a:ext uri="{FF2B5EF4-FFF2-40B4-BE49-F238E27FC236}">
                    <a16:creationId xmlns:a16="http://schemas.microsoft.com/office/drawing/2014/main" id="{78B5EEF9-F85B-4BDE-866E-3CCFAB43418A}"/>
                  </a:ext>
                </a:extLst>
              </p:cNvPr>
              <p:cNvCxnSpPr>
                <a:cxnSpLocks/>
              </p:cNvCxnSpPr>
              <p:nvPr/>
            </p:nvCxnSpPr>
            <p:spPr>
              <a:xfrm>
                <a:off x="6597530" y="2100918"/>
                <a:ext cx="98922" cy="177578"/>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3FAE127-C176-490B-99FC-B8A90C1A8C44}"/>
                  </a:ext>
                </a:extLst>
              </p:cNvPr>
              <p:cNvCxnSpPr>
                <a:cxnSpLocks/>
              </p:cNvCxnSpPr>
              <p:nvPr/>
            </p:nvCxnSpPr>
            <p:spPr>
              <a:xfrm>
                <a:off x="7338575" y="1971210"/>
                <a:ext cx="0" cy="966859"/>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7EAC1CB-DDF5-4FE7-963D-906BF13CE403}"/>
                  </a:ext>
                </a:extLst>
              </p:cNvPr>
              <p:cNvCxnSpPr>
                <a:cxnSpLocks/>
              </p:cNvCxnSpPr>
              <p:nvPr/>
            </p:nvCxnSpPr>
            <p:spPr>
              <a:xfrm>
                <a:off x="6351749" y="2453722"/>
                <a:ext cx="986826" cy="484347"/>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AA0D731-B0F8-487B-81DB-25ABD2AC9B79}"/>
                  </a:ext>
                </a:extLst>
              </p:cNvPr>
              <p:cNvCxnSpPr>
                <a:cxnSpLocks/>
                <a:stCxn id="39" idx="0"/>
              </p:cNvCxnSpPr>
              <p:nvPr/>
            </p:nvCxnSpPr>
            <p:spPr>
              <a:xfrm flipV="1">
                <a:off x="6419859" y="2552583"/>
                <a:ext cx="157109" cy="149853"/>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Freeform: Shape 38">
                <a:extLst>
                  <a:ext uri="{FF2B5EF4-FFF2-40B4-BE49-F238E27FC236}">
                    <a16:creationId xmlns:a16="http://schemas.microsoft.com/office/drawing/2014/main" id="{B38C44E4-FD78-4F03-A9A3-A49574C4A4F3}"/>
                  </a:ext>
                </a:extLst>
              </p:cNvPr>
              <p:cNvSpPr/>
              <p:nvPr/>
            </p:nvSpPr>
            <p:spPr>
              <a:xfrm rot="10991821">
                <a:off x="6134677" y="2620729"/>
                <a:ext cx="287462" cy="73749"/>
              </a:xfrm>
              <a:custGeom>
                <a:avLst/>
                <a:gdLst>
                  <a:gd name="connsiteX0" fmla="*/ 0 w 358218"/>
                  <a:gd name="connsiteY0" fmla="*/ 0 h 292230"/>
                  <a:gd name="connsiteX1" fmla="*/ 292231 w 358218"/>
                  <a:gd name="connsiteY1" fmla="*/ 103694 h 292230"/>
                  <a:gd name="connsiteX2" fmla="*/ 358218 w 358218"/>
                  <a:gd name="connsiteY2" fmla="*/ 292230 h 292230"/>
                </a:gdLst>
                <a:ahLst/>
                <a:cxnLst>
                  <a:cxn ang="0">
                    <a:pos x="connsiteX0" y="connsiteY0"/>
                  </a:cxn>
                  <a:cxn ang="0">
                    <a:pos x="connsiteX1" y="connsiteY1"/>
                  </a:cxn>
                  <a:cxn ang="0">
                    <a:pos x="connsiteX2" y="connsiteY2"/>
                  </a:cxn>
                </a:cxnLst>
                <a:rect l="l" t="t" r="r" b="b"/>
                <a:pathLst>
                  <a:path w="358218" h="292230">
                    <a:moveTo>
                      <a:pt x="0" y="0"/>
                    </a:moveTo>
                    <a:cubicBezTo>
                      <a:pt x="116264" y="27494"/>
                      <a:pt x="232528" y="54989"/>
                      <a:pt x="292231" y="103694"/>
                    </a:cubicBezTo>
                    <a:cubicBezTo>
                      <a:pt x="351934" y="152399"/>
                      <a:pt x="355076" y="222314"/>
                      <a:pt x="358218" y="292230"/>
                    </a:cubicBezTo>
                  </a:path>
                </a:pathLst>
              </a:cu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612CA94B-0633-4E77-9E7D-473BD1D281B0}"/>
                  </a:ext>
                </a:extLst>
              </p:cNvPr>
              <p:cNvSpPr txBox="1"/>
              <p:nvPr/>
            </p:nvSpPr>
            <p:spPr>
              <a:xfrm>
                <a:off x="6128154" y="2626337"/>
                <a:ext cx="361946" cy="461665"/>
              </a:xfrm>
              <a:prstGeom prst="rect">
                <a:avLst/>
              </a:prstGeom>
              <a:noFill/>
            </p:spPr>
            <p:txBody>
              <a:bodyPr wrap="square" rtlCol="0">
                <a:spAutoFit/>
              </a:bodyPr>
              <a:lstStyle/>
              <a:p>
                <a:r>
                  <a:rPr lang="el-GR" sz="2400" dirty="0">
                    <a:latin typeface="+mn-lt"/>
                  </a:rPr>
                  <a:t>φ</a:t>
                </a:r>
                <a:endParaRPr lang="en-IN" sz="2400" dirty="0">
                  <a:latin typeface="+mn-lt"/>
                </a:endParaRPr>
              </a:p>
            </p:txBody>
          </p:sp>
        </p:grpSp>
      </p:grpSp>
    </p:spTree>
    <p:extLst>
      <p:ext uri="{BB962C8B-B14F-4D97-AF65-F5344CB8AC3E}">
        <p14:creationId xmlns:p14="http://schemas.microsoft.com/office/powerpoint/2010/main" val="12382543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Action potential_2</a:t>
            </a:r>
            <a:endParaRPr lang="en-IN" dirty="0"/>
          </a:p>
        </p:txBody>
      </p:sp>
      <p:sp>
        <p:nvSpPr>
          <p:cNvPr id="4" name="Content Placeholder 3"/>
          <p:cNvSpPr>
            <a:spLocks noGrp="1"/>
          </p:cNvSpPr>
          <p:nvPr>
            <p:ph idx="1"/>
          </p:nvPr>
        </p:nvSpPr>
        <p:spPr>
          <a:xfrm>
            <a:off x="133107" y="1083807"/>
            <a:ext cx="8877783" cy="1629125"/>
          </a:xfrm>
        </p:spPr>
        <p:txBody>
          <a:bodyPr>
            <a:noAutofit/>
          </a:bodyPr>
          <a:lstStyle/>
          <a:p>
            <a:pPr marL="342900" indent="-342900">
              <a:lnSpc>
                <a:spcPct val="100000"/>
              </a:lnSpc>
              <a:spcBef>
                <a:spcPts val="0"/>
              </a:spcBef>
              <a:buClr>
                <a:srgbClr val="000000"/>
              </a:buClr>
              <a:buSzPct val="120000"/>
              <a:buFont typeface="Calibri" panose="020F0502020204030204" pitchFamily="34" charset="0"/>
              <a:buChar char="•"/>
            </a:pPr>
            <a:r>
              <a:rPr lang="en-US" dirty="0"/>
              <a:t>Sufficiently depolarized postsynaptic cell causes action potential</a:t>
            </a:r>
          </a:p>
          <a:p>
            <a:pPr marL="342900" indent="-342900">
              <a:lnSpc>
                <a:spcPct val="100000"/>
              </a:lnSpc>
              <a:spcBef>
                <a:spcPts val="0"/>
              </a:spcBef>
              <a:buClr>
                <a:srgbClr val="000000"/>
              </a:buClr>
              <a:buSzPct val="120000"/>
              <a:buFont typeface="Calibri" panose="020F0502020204030204" pitchFamily="34" charset="0"/>
              <a:buChar char="•"/>
            </a:pPr>
            <a:r>
              <a:rPr lang="en-US" dirty="0"/>
              <a:t>When axon hillock reaches the threshold level, electrical impulses propagate from neuron to neuron </a:t>
            </a:r>
          </a:p>
          <a:p>
            <a:pPr marL="342900" indent="-342900">
              <a:lnSpc>
                <a:spcPct val="100000"/>
              </a:lnSpc>
              <a:spcBef>
                <a:spcPts val="0"/>
              </a:spcBef>
              <a:buClr>
                <a:srgbClr val="000000"/>
              </a:buClr>
              <a:buSzPct val="120000"/>
              <a:buFont typeface="Calibri" panose="020F0502020204030204" pitchFamily="34" charset="0"/>
              <a:buChar char="•"/>
            </a:pPr>
            <a:r>
              <a:rPr lang="en-IN" dirty="0">
                <a:solidFill>
                  <a:srgbClr val="000000"/>
                </a:solidFill>
                <a:cs typeface="Arial"/>
              </a:rPr>
              <a:t>Action potential leads membrane voltage positive for a short time</a:t>
            </a:r>
          </a:p>
        </p:txBody>
      </p:sp>
      <p:sp>
        <p:nvSpPr>
          <p:cNvPr id="5" name="Date Placeholder 4">
            <a:extLst>
              <a:ext uri="{FF2B5EF4-FFF2-40B4-BE49-F238E27FC236}">
                <a16:creationId xmlns:a16="http://schemas.microsoft.com/office/drawing/2014/main" id="{F0FC6C55-918E-4975-B3BA-8D68E4FFB3C6}"/>
              </a:ext>
            </a:extLst>
          </p:cNvPr>
          <p:cNvSpPr>
            <a:spLocks noGrp="1"/>
          </p:cNvSpPr>
          <p:nvPr>
            <p:ph type="dt" sz="half" idx="10"/>
          </p:nvPr>
        </p:nvSpPr>
        <p:spPr/>
        <p:txBody>
          <a:bodyPr/>
          <a:lstStyle/>
          <a:p>
            <a:r>
              <a:rPr lang="en-US"/>
              <a:t>M Mohanlal Naik</a:t>
            </a:r>
            <a:endParaRPr lang="en-IN" dirty="0"/>
          </a:p>
        </p:txBody>
      </p:sp>
      <p:sp>
        <p:nvSpPr>
          <p:cNvPr id="7" name="Slide Number Placeholder 6">
            <a:extLst>
              <a:ext uri="{FF2B5EF4-FFF2-40B4-BE49-F238E27FC236}">
                <a16:creationId xmlns:a16="http://schemas.microsoft.com/office/drawing/2014/main" id="{DD2ACD01-CAF6-4B76-8054-78A3D0E94433}"/>
              </a:ext>
            </a:extLst>
          </p:cNvPr>
          <p:cNvSpPr>
            <a:spLocks noGrp="1"/>
          </p:cNvSpPr>
          <p:nvPr>
            <p:ph type="sldNum" sz="quarter" idx="12"/>
          </p:nvPr>
        </p:nvSpPr>
        <p:spPr>
          <a:xfrm>
            <a:off x="7069343" y="6509314"/>
            <a:ext cx="2057400" cy="365125"/>
          </a:xfrm>
        </p:spPr>
        <p:txBody>
          <a:bodyPr/>
          <a:lstStyle/>
          <a:p>
            <a:fld id="{ABF20D17-0043-4445-9B8B-9F103D2306E2}" type="slidenum">
              <a:rPr lang="en-IN" smtClean="0"/>
              <a:pPr/>
              <a:t>82</a:t>
            </a:fld>
            <a:endParaRPr lang="en-IN" dirty="0"/>
          </a:p>
        </p:txBody>
      </p:sp>
      <p:sp>
        <p:nvSpPr>
          <p:cNvPr id="2" name="Footer Placeholder 1">
            <a:extLst>
              <a:ext uri="{FF2B5EF4-FFF2-40B4-BE49-F238E27FC236}">
                <a16:creationId xmlns:a16="http://schemas.microsoft.com/office/drawing/2014/main" id="{049C5579-26E0-4BA2-AA5F-70727C9B5C34}"/>
              </a:ext>
            </a:extLst>
          </p:cNvPr>
          <p:cNvSpPr>
            <a:spLocks noGrp="1"/>
          </p:cNvSpPr>
          <p:nvPr>
            <p:ph type="ftr" sz="quarter" idx="11"/>
          </p:nvPr>
        </p:nvSpPr>
        <p:spPr/>
        <p:txBody>
          <a:bodyPr/>
          <a:lstStyle/>
          <a:p>
            <a:r>
              <a:rPr lang="en-IN" dirty="0"/>
              <a:t>IISER Bhopal</a:t>
            </a:r>
          </a:p>
        </p:txBody>
      </p:sp>
      <p:pic>
        <p:nvPicPr>
          <p:cNvPr id="8" name="Picture 7">
            <a:extLst>
              <a:ext uri="{FF2B5EF4-FFF2-40B4-BE49-F238E27FC236}">
                <a16:creationId xmlns:a16="http://schemas.microsoft.com/office/drawing/2014/main" id="{EA20D1FB-A517-46E6-B77C-59BEBD3BB2C4}"/>
              </a:ext>
            </a:extLst>
          </p:cNvPr>
          <p:cNvPicPr>
            <a:picLocks noChangeAspect="1"/>
          </p:cNvPicPr>
          <p:nvPr/>
        </p:nvPicPr>
        <p:blipFill>
          <a:blip r:embed="rId3"/>
          <a:stretch>
            <a:fillRect/>
          </a:stretch>
        </p:blipFill>
        <p:spPr>
          <a:xfrm>
            <a:off x="1136724" y="3609321"/>
            <a:ext cx="3799066" cy="2133446"/>
          </a:xfrm>
          <a:prstGeom prst="rect">
            <a:avLst/>
          </a:prstGeom>
        </p:spPr>
      </p:pic>
      <p:sp>
        <p:nvSpPr>
          <p:cNvPr id="111" name="TextBox 110">
            <a:extLst>
              <a:ext uri="{FF2B5EF4-FFF2-40B4-BE49-F238E27FC236}">
                <a16:creationId xmlns:a16="http://schemas.microsoft.com/office/drawing/2014/main" id="{D8FD3489-35D2-45C9-BCF3-6E5AEC89C6C6}"/>
              </a:ext>
            </a:extLst>
          </p:cNvPr>
          <p:cNvSpPr txBox="1"/>
          <p:nvPr/>
        </p:nvSpPr>
        <p:spPr>
          <a:xfrm>
            <a:off x="231633" y="4303191"/>
            <a:ext cx="2098197" cy="461665"/>
          </a:xfrm>
          <a:prstGeom prst="rect">
            <a:avLst/>
          </a:prstGeom>
          <a:noFill/>
          <a:ln>
            <a:solidFill>
              <a:schemeClr val="bg2">
                <a:lumMod val="10000"/>
              </a:schemeClr>
            </a:solidFill>
          </a:ln>
        </p:spPr>
        <p:txBody>
          <a:bodyPr wrap="square" rtlCol="0">
            <a:spAutoFit/>
          </a:bodyPr>
          <a:lstStyle/>
          <a:p>
            <a:r>
              <a:rPr lang="en-US" sz="2400" dirty="0">
                <a:latin typeface="+mn-lt"/>
              </a:rPr>
              <a:t>Depolarization</a:t>
            </a:r>
          </a:p>
        </p:txBody>
      </p:sp>
      <p:sp>
        <p:nvSpPr>
          <p:cNvPr id="112" name="TextBox 111">
            <a:extLst>
              <a:ext uri="{FF2B5EF4-FFF2-40B4-BE49-F238E27FC236}">
                <a16:creationId xmlns:a16="http://schemas.microsoft.com/office/drawing/2014/main" id="{D2064127-BC8D-46C9-83EA-BBA4C4804905}"/>
              </a:ext>
            </a:extLst>
          </p:cNvPr>
          <p:cNvSpPr txBox="1"/>
          <p:nvPr/>
        </p:nvSpPr>
        <p:spPr>
          <a:xfrm>
            <a:off x="2952391" y="3386151"/>
            <a:ext cx="2057400" cy="461665"/>
          </a:xfrm>
          <a:prstGeom prst="rect">
            <a:avLst/>
          </a:prstGeom>
          <a:noFill/>
          <a:ln>
            <a:solidFill>
              <a:schemeClr val="tx2">
                <a:lumMod val="50000"/>
              </a:schemeClr>
            </a:solidFill>
          </a:ln>
        </p:spPr>
        <p:txBody>
          <a:bodyPr wrap="square" rtlCol="0">
            <a:spAutoFit/>
          </a:bodyPr>
          <a:lstStyle/>
          <a:p>
            <a:r>
              <a:rPr lang="en-US" sz="2400" dirty="0">
                <a:latin typeface="+mn-lt"/>
              </a:rPr>
              <a:t>Repolarization</a:t>
            </a:r>
          </a:p>
        </p:txBody>
      </p:sp>
      <p:sp>
        <p:nvSpPr>
          <p:cNvPr id="113" name="Left Brace 112">
            <a:extLst>
              <a:ext uri="{FF2B5EF4-FFF2-40B4-BE49-F238E27FC236}">
                <a16:creationId xmlns:a16="http://schemas.microsoft.com/office/drawing/2014/main" id="{00B3ABDE-745D-4130-9844-360EB7A3965F}"/>
              </a:ext>
            </a:extLst>
          </p:cNvPr>
          <p:cNvSpPr/>
          <p:nvPr/>
        </p:nvSpPr>
        <p:spPr>
          <a:xfrm rot="715962">
            <a:off x="2267571" y="3748607"/>
            <a:ext cx="172207" cy="1130190"/>
          </a:xfrm>
          <a:prstGeom prst="leftBrace">
            <a:avLst>
              <a:gd name="adj1" fmla="val 8333"/>
              <a:gd name="adj2" fmla="val 47708"/>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Left Brace 113">
            <a:extLst>
              <a:ext uri="{FF2B5EF4-FFF2-40B4-BE49-F238E27FC236}">
                <a16:creationId xmlns:a16="http://schemas.microsoft.com/office/drawing/2014/main" id="{FC946CD4-E759-4236-AE48-9EC87CA392A4}"/>
              </a:ext>
            </a:extLst>
          </p:cNvPr>
          <p:cNvSpPr/>
          <p:nvPr/>
        </p:nvSpPr>
        <p:spPr>
          <a:xfrm rot="10419581">
            <a:off x="2804852" y="3771811"/>
            <a:ext cx="234272" cy="1101572"/>
          </a:xfrm>
          <a:prstGeom prst="leftBrace">
            <a:avLst>
              <a:gd name="adj1" fmla="val 8333"/>
              <a:gd name="adj2" fmla="val 50303"/>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Oval 5">
            <a:extLst>
              <a:ext uri="{FF2B5EF4-FFF2-40B4-BE49-F238E27FC236}">
                <a16:creationId xmlns:a16="http://schemas.microsoft.com/office/drawing/2014/main" id="{044DB12E-F663-4B5B-A715-45546DDE1F0B}"/>
              </a:ext>
            </a:extLst>
          </p:cNvPr>
          <p:cNvSpPr/>
          <p:nvPr/>
        </p:nvSpPr>
        <p:spPr>
          <a:xfrm>
            <a:off x="2554758" y="3734766"/>
            <a:ext cx="166271" cy="10590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6AFCB12-1A8E-4A02-B7F3-9E552DC3B37D}"/>
              </a:ext>
            </a:extLst>
          </p:cNvPr>
          <p:cNvSpPr/>
          <p:nvPr/>
        </p:nvSpPr>
        <p:spPr>
          <a:xfrm>
            <a:off x="2869256" y="5057309"/>
            <a:ext cx="166271" cy="10590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A9ED342A-1CC9-4692-96BD-A4C2600C19F6}"/>
              </a:ext>
            </a:extLst>
          </p:cNvPr>
          <p:cNvSpPr txBox="1"/>
          <p:nvPr/>
        </p:nvSpPr>
        <p:spPr>
          <a:xfrm>
            <a:off x="5075552" y="3375120"/>
            <a:ext cx="3987581" cy="830997"/>
          </a:xfrm>
          <a:prstGeom prst="rect">
            <a:avLst/>
          </a:prstGeom>
          <a:solidFill>
            <a:schemeClr val="accent1">
              <a:lumMod val="60000"/>
              <a:lumOff val="40000"/>
            </a:schemeClr>
          </a:solidFill>
        </p:spPr>
        <p:txBody>
          <a:bodyPr wrap="square" rtlCol="0">
            <a:spAutoFit/>
          </a:bodyPr>
          <a:lstStyle/>
          <a:p>
            <a:r>
              <a:rPr lang="en-US" sz="2400" dirty="0">
                <a:latin typeface="+mn-lt"/>
              </a:rPr>
              <a:t>Na</a:t>
            </a:r>
            <a:r>
              <a:rPr lang="en-US" sz="2400" baseline="30000" dirty="0">
                <a:latin typeface="+mn-lt"/>
              </a:rPr>
              <a:t>+</a:t>
            </a:r>
            <a:r>
              <a:rPr lang="en-US" sz="2400" dirty="0">
                <a:latin typeface="+mn-lt"/>
              </a:rPr>
              <a:t> Inflow ends</a:t>
            </a:r>
          </a:p>
          <a:p>
            <a:r>
              <a:rPr lang="en-US" sz="2400" dirty="0">
                <a:latin typeface="+mn-lt"/>
              </a:rPr>
              <a:t>K</a:t>
            </a:r>
            <a:r>
              <a:rPr lang="en-US" sz="2400" baseline="30000" dirty="0">
                <a:latin typeface="+mn-lt"/>
              </a:rPr>
              <a:t>+</a:t>
            </a:r>
            <a:r>
              <a:rPr lang="en-US" sz="2400" dirty="0">
                <a:latin typeface="+mn-lt"/>
              </a:rPr>
              <a:t> Outflow becomes dominate</a:t>
            </a:r>
          </a:p>
        </p:txBody>
      </p:sp>
      <p:sp>
        <p:nvSpPr>
          <p:cNvPr id="117" name="TextBox 116">
            <a:extLst>
              <a:ext uri="{FF2B5EF4-FFF2-40B4-BE49-F238E27FC236}">
                <a16:creationId xmlns:a16="http://schemas.microsoft.com/office/drawing/2014/main" id="{85732194-A9D1-442C-91C7-CF62B054BB39}"/>
              </a:ext>
            </a:extLst>
          </p:cNvPr>
          <p:cNvSpPr txBox="1"/>
          <p:nvPr/>
        </p:nvSpPr>
        <p:spPr>
          <a:xfrm>
            <a:off x="3595471" y="5246700"/>
            <a:ext cx="2418450" cy="461665"/>
          </a:xfrm>
          <a:prstGeom prst="rect">
            <a:avLst/>
          </a:prstGeom>
          <a:solidFill>
            <a:schemeClr val="accent2">
              <a:lumMod val="60000"/>
              <a:lumOff val="40000"/>
            </a:schemeClr>
          </a:solidFill>
        </p:spPr>
        <p:txBody>
          <a:bodyPr wrap="square" rtlCol="0">
            <a:spAutoFit/>
          </a:bodyPr>
          <a:lstStyle/>
          <a:p>
            <a:r>
              <a:rPr lang="en-US" sz="2400" dirty="0">
                <a:latin typeface="+mn-lt"/>
              </a:rPr>
              <a:t>Na</a:t>
            </a:r>
            <a:r>
              <a:rPr lang="en-US" sz="2400" baseline="30000" dirty="0">
                <a:latin typeface="+mn-lt"/>
              </a:rPr>
              <a:t>+</a:t>
            </a:r>
            <a:r>
              <a:rPr lang="en-US" sz="2400" dirty="0">
                <a:latin typeface="+mn-lt"/>
              </a:rPr>
              <a:t> Inflow begins</a:t>
            </a:r>
          </a:p>
        </p:txBody>
      </p:sp>
      <p:sp>
        <p:nvSpPr>
          <p:cNvPr id="118" name="TextBox 117">
            <a:extLst>
              <a:ext uri="{FF2B5EF4-FFF2-40B4-BE49-F238E27FC236}">
                <a16:creationId xmlns:a16="http://schemas.microsoft.com/office/drawing/2014/main" id="{74936AC7-F79B-4CAA-B7A7-B0C53B0364D0}"/>
              </a:ext>
            </a:extLst>
          </p:cNvPr>
          <p:cNvSpPr txBox="1"/>
          <p:nvPr/>
        </p:nvSpPr>
        <p:spPr>
          <a:xfrm>
            <a:off x="165549" y="4784539"/>
            <a:ext cx="2672271" cy="1200329"/>
          </a:xfrm>
          <a:prstGeom prst="rect">
            <a:avLst/>
          </a:prstGeom>
          <a:noFill/>
          <a:ln>
            <a:noFill/>
          </a:ln>
        </p:spPr>
        <p:txBody>
          <a:bodyPr wrap="square" rtlCol="0">
            <a:spAutoFit/>
          </a:bodyPr>
          <a:lstStyle/>
          <a:p>
            <a:r>
              <a:rPr lang="en-US" sz="2400" dirty="0">
                <a:latin typeface="+mn-lt"/>
              </a:rPr>
              <a:t>Equilibrium membrane potential -70mV</a:t>
            </a:r>
          </a:p>
        </p:txBody>
      </p:sp>
    </p:spTree>
    <p:extLst>
      <p:ext uri="{BB962C8B-B14F-4D97-AF65-F5344CB8AC3E}">
        <p14:creationId xmlns:p14="http://schemas.microsoft.com/office/powerpoint/2010/main" val="322449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3" grpId="0" animBg="1"/>
      <p:bldP spid="114" grpId="0" animBg="1"/>
      <p:bldP spid="6" grpId="0" animBg="1"/>
      <p:bldP spid="115" grpId="0" animBg="1"/>
      <p:bldP spid="116" grpId="0" animBg="1"/>
      <p:bldP spid="117" grpId="0" animBg="1"/>
      <p:bldP spid="11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E5C-4340-4F26-A9FF-D1F82EAA74D3}"/>
              </a:ext>
            </a:extLst>
          </p:cNvPr>
          <p:cNvSpPr>
            <a:spLocks noGrp="1"/>
          </p:cNvSpPr>
          <p:nvPr>
            <p:ph type="title"/>
          </p:nvPr>
        </p:nvSpPr>
        <p:spPr/>
        <p:txBody>
          <a:bodyPr/>
          <a:lstStyle/>
          <a:p>
            <a:r>
              <a:rPr lang="en-IN" dirty="0">
                <a:solidFill>
                  <a:schemeClr val="dk1"/>
                </a:solidFill>
                <a:ea typeface="Calibri"/>
                <a:cs typeface="Calibri"/>
                <a:sym typeface="Calibri"/>
              </a:rPr>
              <a:t>Neural basis of magnetoencephalography</a:t>
            </a:r>
            <a:endParaRPr lang="en-US" dirty="0"/>
          </a:p>
        </p:txBody>
      </p:sp>
      <p:sp>
        <p:nvSpPr>
          <p:cNvPr id="4" name="Date Placeholder 3">
            <a:extLst>
              <a:ext uri="{FF2B5EF4-FFF2-40B4-BE49-F238E27FC236}">
                <a16:creationId xmlns:a16="http://schemas.microsoft.com/office/drawing/2014/main" id="{FF1EE2D0-8865-4F10-960E-5464C2E3D1EA}"/>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2A8F8DCA-C64D-4BF8-892F-FBE2D6FC0CAC}"/>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7D7DC5CA-2F43-4A23-9E05-EE48192D10BB}"/>
              </a:ext>
            </a:extLst>
          </p:cNvPr>
          <p:cNvSpPr>
            <a:spLocks noGrp="1"/>
          </p:cNvSpPr>
          <p:nvPr>
            <p:ph type="sldNum" sz="quarter" idx="12"/>
          </p:nvPr>
        </p:nvSpPr>
        <p:spPr>
          <a:xfrm>
            <a:off x="6399237" y="6464182"/>
            <a:ext cx="2057400" cy="365125"/>
          </a:xfrm>
        </p:spPr>
        <p:txBody>
          <a:bodyPr/>
          <a:lstStyle/>
          <a:p>
            <a:fld id="{ABF20D17-0043-4445-9B8B-9F103D2306E2}" type="slidenum">
              <a:rPr lang="en-IN" smtClean="0"/>
              <a:pPr/>
              <a:t>83</a:t>
            </a:fld>
            <a:endParaRPr lang="en-IN" dirty="0"/>
          </a:p>
        </p:txBody>
      </p:sp>
      <p:pic>
        <p:nvPicPr>
          <p:cNvPr id="10" name="Picture 9">
            <a:extLst>
              <a:ext uri="{FF2B5EF4-FFF2-40B4-BE49-F238E27FC236}">
                <a16:creationId xmlns:a16="http://schemas.microsoft.com/office/drawing/2014/main" id="{F94D607D-6DDF-453E-A971-24DA214ADC48}"/>
              </a:ext>
            </a:extLst>
          </p:cNvPr>
          <p:cNvPicPr>
            <a:picLocks noChangeAspect="1"/>
          </p:cNvPicPr>
          <p:nvPr/>
        </p:nvPicPr>
        <p:blipFill rotWithShape="1">
          <a:blip r:embed="rId4"/>
          <a:srcRect l="46353" t="58919" r="4804" b="-1063"/>
          <a:stretch/>
        </p:blipFill>
        <p:spPr>
          <a:xfrm>
            <a:off x="7289330" y="1553086"/>
            <a:ext cx="1629781" cy="1748313"/>
          </a:xfrm>
          <a:prstGeom prst="rect">
            <a:avLst/>
          </a:prstGeom>
        </p:spPr>
      </p:pic>
      <p:pic>
        <p:nvPicPr>
          <p:cNvPr id="14" name="Picture 13">
            <a:extLst>
              <a:ext uri="{FF2B5EF4-FFF2-40B4-BE49-F238E27FC236}">
                <a16:creationId xmlns:a16="http://schemas.microsoft.com/office/drawing/2014/main" id="{639010F2-325A-4ED0-8932-E35A5F2C890C}"/>
              </a:ext>
            </a:extLst>
          </p:cNvPr>
          <p:cNvPicPr>
            <a:picLocks noChangeAspect="1"/>
          </p:cNvPicPr>
          <p:nvPr/>
        </p:nvPicPr>
        <p:blipFill>
          <a:blip r:embed="rId5"/>
          <a:stretch>
            <a:fillRect/>
          </a:stretch>
        </p:blipFill>
        <p:spPr>
          <a:xfrm>
            <a:off x="2076953" y="4718942"/>
            <a:ext cx="2129679" cy="1200150"/>
          </a:xfrm>
          <a:prstGeom prst="rect">
            <a:avLst/>
          </a:prstGeom>
        </p:spPr>
      </p:pic>
      <p:pic>
        <p:nvPicPr>
          <p:cNvPr id="16" name="Picture 15">
            <a:extLst>
              <a:ext uri="{FF2B5EF4-FFF2-40B4-BE49-F238E27FC236}">
                <a16:creationId xmlns:a16="http://schemas.microsoft.com/office/drawing/2014/main" id="{543338A7-4019-4376-BD5E-B99EC002C51B}"/>
              </a:ext>
            </a:extLst>
          </p:cNvPr>
          <p:cNvPicPr>
            <a:picLocks noChangeAspect="1"/>
          </p:cNvPicPr>
          <p:nvPr/>
        </p:nvPicPr>
        <p:blipFill>
          <a:blip r:embed="rId6"/>
          <a:stretch>
            <a:fillRect/>
          </a:stretch>
        </p:blipFill>
        <p:spPr>
          <a:xfrm>
            <a:off x="82859" y="4681078"/>
            <a:ext cx="1873766" cy="1209675"/>
          </a:xfrm>
          <a:prstGeom prst="rect">
            <a:avLst/>
          </a:prstGeom>
        </p:spPr>
      </p:pic>
      <p:sp>
        <p:nvSpPr>
          <p:cNvPr id="18" name="Rectangle: Rounded Corners 12">
            <a:extLst>
              <a:ext uri="{FF2B5EF4-FFF2-40B4-BE49-F238E27FC236}">
                <a16:creationId xmlns:a16="http://schemas.microsoft.com/office/drawing/2014/main" id="{D10930B3-BDAC-4F78-9588-6C8319920CA1}"/>
              </a:ext>
            </a:extLst>
          </p:cNvPr>
          <p:cNvSpPr/>
          <p:nvPr/>
        </p:nvSpPr>
        <p:spPr>
          <a:xfrm rot="10800000">
            <a:off x="5928690" y="5059683"/>
            <a:ext cx="2068403" cy="605369"/>
          </a:xfrm>
          <a:custGeom>
            <a:avLst/>
            <a:gdLst>
              <a:gd name="connsiteX0" fmla="*/ 0 w 2411296"/>
              <a:gd name="connsiteY0" fmla="*/ 69461 h 416759"/>
              <a:gd name="connsiteX1" fmla="*/ 69461 w 2411296"/>
              <a:gd name="connsiteY1" fmla="*/ 0 h 416759"/>
              <a:gd name="connsiteX2" fmla="*/ 2341835 w 2411296"/>
              <a:gd name="connsiteY2" fmla="*/ 0 h 416759"/>
              <a:gd name="connsiteX3" fmla="*/ 2411296 w 2411296"/>
              <a:gd name="connsiteY3" fmla="*/ 69461 h 416759"/>
              <a:gd name="connsiteX4" fmla="*/ 2411296 w 2411296"/>
              <a:gd name="connsiteY4" fmla="*/ 347298 h 416759"/>
              <a:gd name="connsiteX5" fmla="*/ 2341835 w 2411296"/>
              <a:gd name="connsiteY5" fmla="*/ 416759 h 416759"/>
              <a:gd name="connsiteX6" fmla="*/ 69461 w 2411296"/>
              <a:gd name="connsiteY6" fmla="*/ 416759 h 416759"/>
              <a:gd name="connsiteX7" fmla="*/ 0 w 2411296"/>
              <a:gd name="connsiteY7" fmla="*/ 347298 h 416759"/>
              <a:gd name="connsiteX8" fmla="*/ 0 w 2411296"/>
              <a:gd name="connsiteY8" fmla="*/ 69461 h 416759"/>
              <a:gd name="connsiteX0" fmla="*/ 0 w 2411296"/>
              <a:gd name="connsiteY0" fmla="*/ 80531 h 427829"/>
              <a:gd name="connsiteX1" fmla="*/ 69461 w 2411296"/>
              <a:gd name="connsiteY1" fmla="*/ 11070 h 427829"/>
              <a:gd name="connsiteX2" fmla="*/ 2341835 w 2411296"/>
              <a:gd name="connsiteY2" fmla="*/ 11070 h 427829"/>
              <a:gd name="connsiteX3" fmla="*/ 2411296 w 2411296"/>
              <a:gd name="connsiteY3" fmla="*/ 19571 h 427829"/>
              <a:gd name="connsiteX4" fmla="*/ 2411296 w 2411296"/>
              <a:gd name="connsiteY4" fmla="*/ 358368 h 427829"/>
              <a:gd name="connsiteX5" fmla="*/ 2341835 w 2411296"/>
              <a:gd name="connsiteY5" fmla="*/ 427829 h 427829"/>
              <a:gd name="connsiteX6" fmla="*/ 69461 w 2411296"/>
              <a:gd name="connsiteY6" fmla="*/ 427829 h 427829"/>
              <a:gd name="connsiteX7" fmla="*/ 0 w 2411296"/>
              <a:gd name="connsiteY7" fmla="*/ 358368 h 427829"/>
              <a:gd name="connsiteX8" fmla="*/ 0 w 2411296"/>
              <a:gd name="connsiteY8" fmla="*/ 80531 h 42782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6681"/>
              <a:gd name="connsiteY0" fmla="*/ 99941 h 452954"/>
              <a:gd name="connsiteX1" fmla="*/ 69461 w 2416681"/>
              <a:gd name="connsiteY1" fmla="*/ 30480 h 452954"/>
              <a:gd name="connsiteX2" fmla="*/ 2376125 w 2416681"/>
              <a:gd name="connsiteY2" fmla="*/ 0 h 452954"/>
              <a:gd name="connsiteX3" fmla="*/ 2411296 w 2416681"/>
              <a:gd name="connsiteY3" fmla="*/ 38981 h 452954"/>
              <a:gd name="connsiteX4" fmla="*/ 2411296 w 2416681"/>
              <a:gd name="connsiteY4" fmla="*/ 377778 h 452954"/>
              <a:gd name="connsiteX5" fmla="*/ 2393270 w 2416681"/>
              <a:gd name="connsiteY5" fmla="*/ 452954 h 452954"/>
              <a:gd name="connsiteX6" fmla="*/ 69461 w 2416681"/>
              <a:gd name="connsiteY6" fmla="*/ 447239 h 452954"/>
              <a:gd name="connsiteX7" fmla="*/ 0 w 2416681"/>
              <a:gd name="connsiteY7" fmla="*/ 377778 h 452954"/>
              <a:gd name="connsiteX8" fmla="*/ 0 w 2416681"/>
              <a:gd name="connsiteY8" fmla="*/ 99941 h 452954"/>
              <a:gd name="connsiteX0" fmla="*/ 0 w 2416681"/>
              <a:gd name="connsiteY0" fmla="*/ 99941 h 452954"/>
              <a:gd name="connsiteX1" fmla="*/ 69461 w 2416681"/>
              <a:gd name="connsiteY1" fmla="*/ 30480 h 452954"/>
              <a:gd name="connsiteX2" fmla="*/ 2376125 w 2416681"/>
              <a:gd name="connsiteY2" fmla="*/ 0 h 452954"/>
              <a:gd name="connsiteX3" fmla="*/ 2411296 w 2416681"/>
              <a:gd name="connsiteY3" fmla="*/ 38981 h 452954"/>
              <a:gd name="connsiteX4" fmla="*/ 2411296 w 2416681"/>
              <a:gd name="connsiteY4" fmla="*/ 377778 h 452954"/>
              <a:gd name="connsiteX5" fmla="*/ 2393270 w 2416681"/>
              <a:gd name="connsiteY5" fmla="*/ 452954 h 452954"/>
              <a:gd name="connsiteX6" fmla="*/ 69461 w 2416681"/>
              <a:gd name="connsiteY6" fmla="*/ 447239 h 452954"/>
              <a:gd name="connsiteX7" fmla="*/ 0 w 2416681"/>
              <a:gd name="connsiteY7" fmla="*/ 377778 h 452954"/>
              <a:gd name="connsiteX8" fmla="*/ 0 w 2416681"/>
              <a:gd name="connsiteY8" fmla="*/ 99941 h 452954"/>
              <a:gd name="connsiteX0" fmla="*/ 0 w 2416681"/>
              <a:gd name="connsiteY0" fmla="*/ 99941 h 452954"/>
              <a:gd name="connsiteX1" fmla="*/ 69461 w 2416681"/>
              <a:gd name="connsiteY1" fmla="*/ 30480 h 452954"/>
              <a:gd name="connsiteX2" fmla="*/ 2376125 w 2416681"/>
              <a:gd name="connsiteY2" fmla="*/ 0 h 452954"/>
              <a:gd name="connsiteX3" fmla="*/ 2411296 w 2416681"/>
              <a:gd name="connsiteY3" fmla="*/ 38981 h 452954"/>
              <a:gd name="connsiteX4" fmla="*/ 2411296 w 2416681"/>
              <a:gd name="connsiteY4" fmla="*/ 377778 h 452954"/>
              <a:gd name="connsiteX5" fmla="*/ 2393270 w 2416681"/>
              <a:gd name="connsiteY5" fmla="*/ 452954 h 452954"/>
              <a:gd name="connsiteX6" fmla="*/ 69461 w 2416681"/>
              <a:gd name="connsiteY6" fmla="*/ 447239 h 452954"/>
              <a:gd name="connsiteX7" fmla="*/ 0 w 2416681"/>
              <a:gd name="connsiteY7" fmla="*/ 377778 h 452954"/>
              <a:gd name="connsiteX8" fmla="*/ 0 w 2416681"/>
              <a:gd name="connsiteY8" fmla="*/ 99941 h 452954"/>
              <a:gd name="connsiteX0" fmla="*/ 0 w 2411360"/>
              <a:gd name="connsiteY0" fmla="*/ 99941 h 452954"/>
              <a:gd name="connsiteX1" fmla="*/ 69461 w 2411360"/>
              <a:gd name="connsiteY1" fmla="*/ 30480 h 452954"/>
              <a:gd name="connsiteX2" fmla="*/ 2376125 w 2411360"/>
              <a:gd name="connsiteY2" fmla="*/ 0 h 452954"/>
              <a:gd name="connsiteX3" fmla="*/ 2411296 w 2411360"/>
              <a:gd name="connsiteY3" fmla="*/ 38981 h 452954"/>
              <a:gd name="connsiteX4" fmla="*/ 2394151 w 2411360"/>
              <a:gd name="connsiteY4" fmla="*/ 236808 h 452954"/>
              <a:gd name="connsiteX5" fmla="*/ 2393270 w 2411360"/>
              <a:gd name="connsiteY5" fmla="*/ 452954 h 452954"/>
              <a:gd name="connsiteX6" fmla="*/ 69461 w 2411360"/>
              <a:gd name="connsiteY6" fmla="*/ 447239 h 452954"/>
              <a:gd name="connsiteX7" fmla="*/ 0 w 2411360"/>
              <a:gd name="connsiteY7" fmla="*/ 377778 h 452954"/>
              <a:gd name="connsiteX8" fmla="*/ 0 w 2411360"/>
              <a:gd name="connsiteY8" fmla="*/ 99941 h 452954"/>
              <a:gd name="connsiteX0" fmla="*/ 0 w 2451990"/>
              <a:gd name="connsiteY0" fmla="*/ 120614 h 473627"/>
              <a:gd name="connsiteX1" fmla="*/ 69461 w 2451990"/>
              <a:gd name="connsiteY1" fmla="*/ 51153 h 473627"/>
              <a:gd name="connsiteX2" fmla="*/ 2376125 w 2451990"/>
              <a:gd name="connsiteY2" fmla="*/ 20673 h 473627"/>
              <a:gd name="connsiteX3" fmla="*/ 2411296 w 2451990"/>
              <a:gd name="connsiteY3" fmla="*/ 59654 h 473627"/>
              <a:gd name="connsiteX4" fmla="*/ 2394151 w 2451990"/>
              <a:gd name="connsiteY4" fmla="*/ 257481 h 473627"/>
              <a:gd name="connsiteX5" fmla="*/ 2393270 w 2451990"/>
              <a:gd name="connsiteY5" fmla="*/ 473627 h 473627"/>
              <a:gd name="connsiteX6" fmla="*/ 69461 w 2451990"/>
              <a:gd name="connsiteY6" fmla="*/ 467912 h 473627"/>
              <a:gd name="connsiteX7" fmla="*/ 0 w 2451990"/>
              <a:gd name="connsiteY7" fmla="*/ 398451 h 473627"/>
              <a:gd name="connsiteX8" fmla="*/ 0 w 2451990"/>
              <a:gd name="connsiteY8" fmla="*/ 120614 h 473627"/>
              <a:gd name="connsiteX0" fmla="*/ 0 w 2411572"/>
              <a:gd name="connsiteY0" fmla="*/ 111911 h 464924"/>
              <a:gd name="connsiteX1" fmla="*/ 69461 w 2411572"/>
              <a:gd name="connsiteY1" fmla="*/ 42450 h 464924"/>
              <a:gd name="connsiteX2" fmla="*/ 2277065 w 2411572"/>
              <a:gd name="connsiteY2" fmla="*/ 23400 h 464924"/>
              <a:gd name="connsiteX3" fmla="*/ 2411296 w 2411572"/>
              <a:gd name="connsiteY3" fmla="*/ 50951 h 464924"/>
              <a:gd name="connsiteX4" fmla="*/ 2394151 w 2411572"/>
              <a:gd name="connsiteY4" fmla="*/ 248778 h 464924"/>
              <a:gd name="connsiteX5" fmla="*/ 2393270 w 2411572"/>
              <a:gd name="connsiteY5" fmla="*/ 464924 h 464924"/>
              <a:gd name="connsiteX6" fmla="*/ 69461 w 2411572"/>
              <a:gd name="connsiteY6" fmla="*/ 459209 h 464924"/>
              <a:gd name="connsiteX7" fmla="*/ 0 w 2411572"/>
              <a:gd name="connsiteY7" fmla="*/ 389748 h 464924"/>
              <a:gd name="connsiteX8" fmla="*/ 0 w 2411572"/>
              <a:gd name="connsiteY8" fmla="*/ 111911 h 464924"/>
              <a:gd name="connsiteX0" fmla="*/ 0 w 2410551"/>
              <a:gd name="connsiteY0" fmla="*/ 105736 h 458749"/>
              <a:gd name="connsiteX1" fmla="*/ 69461 w 2410551"/>
              <a:gd name="connsiteY1" fmla="*/ 36275 h 458749"/>
              <a:gd name="connsiteX2" fmla="*/ 2277065 w 2410551"/>
              <a:gd name="connsiteY2" fmla="*/ 17225 h 458749"/>
              <a:gd name="connsiteX3" fmla="*/ 2397961 w 2410551"/>
              <a:gd name="connsiteY3" fmla="*/ 75256 h 458749"/>
              <a:gd name="connsiteX4" fmla="*/ 2394151 w 2410551"/>
              <a:gd name="connsiteY4" fmla="*/ 242603 h 458749"/>
              <a:gd name="connsiteX5" fmla="*/ 2393270 w 2410551"/>
              <a:gd name="connsiteY5" fmla="*/ 458749 h 458749"/>
              <a:gd name="connsiteX6" fmla="*/ 69461 w 2410551"/>
              <a:gd name="connsiteY6" fmla="*/ 453034 h 458749"/>
              <a:gd name="connsiteX7" fmla="*/ 0 w 2410551"/>
              <a:gd name="connsiteY7" fmla="*/ 383573 h 458749"/>
              <a:gd name="connsiteX8" fmla="*/ 0 w 2410551"/>
              <a:gd name="connsiteY8" fmla="*/ 105736 h 458749"/>
              <a:gd name="connsiteX0" fmla="*/ 0 w 2410551"/>
              <a:gd name="connsiteY0" fmla="*/ 109048 h 462061"/>
              <a:gd name="connsiteX1" fmla="*/ 69461 w 2410551"/>
              <a:gd name="connsiteY1" fmla="*/ 39587 h 462061"/>
              <a:gd name="connsiteX2" fmla="*/ 2277065 w 2410551"/>
              <a:gd name="connsiteY2" fmla="*/ 20537 h 462061"/>
              <a:gd name="connsiteX3" fmla="*/ 2397961 w 2410551"/>
              <a:gd name="connsiteY3" fmla="*/ 78568 h 462061"/>
              <a:gd name="connsiteX4" fmla="*/ 2394151 w 2410551"/>
              <a:gd name="connsiteY4" fmla="*/ 245915 h 462061"/>
              <a:gd name="connsiteX5" fmla="*/ 2393270 w 2410551"/>
              <a:gd name="connsiteY5" fmla="*/ 462061 h 462061"/>
              <a:gd name="connsiteX6" fmla="*/ 69461 w 2410551"/>
              <a:gd name="connsiteY6" fmla="*/ 456346 h 462061"/>
              <a:gd name="connsiteX7" fmla="*/ 0 w 2410551"/>
              <a:gd name="connsiteY7" fmla="*/ 386885 h 462061"/>
              <a:gd name="connsiteX8" fmla="*/ 0 w 2410551"/>
              <a:gd name="connsiteY8" fmla="*/ 109048 h 462061"/>
              <a:gd name="connsiteX0" fmla="*/ 0 w 2410551"/>
              <a:gd name="connsiteY0" fmla="*/ 102439 h 455452"/>
              <a:gd name="connsiteX1" fmla="*/ 69461 w 2410551"/>
              <a:gd name="connsiteY1" fmla="*/ 32978 h 455452"/>
              <a:gd name="connsiteX2" fmla="*/ 2277065 w 2410551"/>
              <a:gd name="connsiteY2" fmla="*/ 13928 h 455452"/>
              <a:gd name="connsiteX3" fmla="*/ 2397961 w 2410551"/>
              <a:gd name="connsiteY3" fmla="*/ 117679 h 455452"/>
              <a:gd name="connsiteX4" fmla="*/ 2394151 w 2410551"/>
              <a:gd name="connsiteY4" fmla="*/ 239306 h 455452"/>
              <a:gd name="connsiteX5" fmla="*/ 2393270 w 2410551"/>
              <a:gd name="connsiteY5" fmla="*/ 455452 h 455452"/>
              <a:gd name="connsiteX6" fmla="*/ 69461 w 2410551"/>
              <a:gd name="connsiteY6" fmla="*/ 449737 h 455452"/>
              <a:gd name="connsiteX7" fmla="*/ 0 w 2410551"/>
              <a:gd name="connsiteY7" fmla="*/ 380276 h 455452"/>
              <a:gd name="connsiteX8" fmla="*/ 0 w 2410551"/>
              <a:gd name="connsiteY8" fmla="*/ 102439 h 455452"/>
              <a:gd name="connsiteX0" fmla="*/ 0 w 2410545"/>
              <a:gd name="connsiteY0" fmla="*/ 102439 h 457357"/>
              <a:gd name="connsiteX1" fmla="*/ 69461 w 2410545"/>
              <a:gd name="connsiteY1" fmla="*/ 32978 h 457357"/>
              <a:gd name="connsiteX2" fmla="*/ 2277065 w 2410545"/>
              <a:gd name="connsiteY2" fmla="*/ 13928 h 457357"/>
              <a:gd name="connsiteX3" fmla="*/ 2397961 w 2410545"/>
              <a:gd name="connsiteY3" fmla="*/ 117679 h 457357"/>
              <a:gd name="connsiteX4" fmla="*/ 2394151 w 2410545"/>
              <a:gd name="connsiteY4" fmla="*/ 239306 h 457357"/>
              <a:gd name="connsiteX5" fmla="*/ 2372315 w 2410545"/>
              <a:gd name="connsiteY5" fmla="*/ 457357 h 457357"/>
              <a:gd name="connsiteX6" fmla="*/ 69461 w 2410545"/>
              <a:gd name="connsiteY6" fmla="*/ 449737 h 457357"/>
              <a:gd name="connsiteX7" fmla="*/ 0 w 2410545"/>
              <a:gd name="connsiteY7" fmla="*/ 380276 h 457357"/>
              <a:gd name="connsiteX8" fmla="*/ 0 w 2410545"/>
              <a:gd name="connsiteY8" fmla="*/ 102439 h 457357"/>
              <a:gd name="connsiteX0" fmla="*/ 0 w 2410545"/>
              <a:gd name="connsiteY0" fmla="*/ 102439 h 457581"/>
              <a:gd name="connsiteX1" fmla="*/ 69461 w 2410545"/>
              <a:gd name="connsiteY1" fmla="*/ 32978 h 457581"/>
              <a:gd name="connsiteX2" fmla="*/ 2277065 w 2410545"/>
              <a:gd name="connsiteY2" fmla="*/ 13928 h 457581"/>
              <a:gd name="connsiteX3" fmla="*/ 2397961 w 2410545"/>
              <a:gd name="connsiteY3" fmla="*/ 117679 h 457581"/>
              <a:gd name="connsiteX4" fmla="*/ 2409391 w 2410545"/>
              <a:gd name="connsiteY4" fmla="*/ 424091 h 457581"/>
              <a:gd name="connsiteX5" fmla="*/ 2372315 w 2410545"/>
              <a:gd name="connsiteY5" fmla="*/ 457357 h 457581"/>
              <a:gd name="connsiteX6" fmla="*/ 69461 w 2410545"/>
              <a:gd name="connsiteY6" fmla="*/ 449737 h 457581"/>
              <a:gd name="connsiteX7" fmla="*/ 0 w 2410545"/>
              <a:gd name="connsiteY7" fmla="*/ 380276 h 457581"/>
              <a:gd name="connsiteX8" fmla="*/ 0 w 2410545"/>
              <a:gd name="connsiteY8" fmla="*/ 102439 h 457581"/>
              <a:gd name="connsiteX0" fmla="*/ 0 w 2410545"/>
              <a:gd name="connsiteY0" fmla="*/ 102439 h 457581"/>
              <a:gd name="connsiteX1" fmla="*/ 69461 w 2410545"/>
              <a:gd name="connsiteY1" fmla="*/ 32978 h 457581"/>
              <a:gd name="connsiteX2" fmla="*/ 2277065 w 2410545"/>
              <a:gd name="connsiteY2" fmla="*/ 13928 h 457581"/>
              <a:gd name="connsiteX3" fmla="*/ 2397961 w 2410545"/>
              <a:gd name="connsiteY3" fmla="*/ 117679 h 457581"/>
              <a:gd name="connsiteX4" fmla="*/ 2409391 w 2410545"/>
              <a:gd name="connsiteY4" fmla="*/ 424091 h 457581"/>
              <a:gd name="connsiteX5" fmla="*/ 2318975 w 2410545"/>
              <a:gd name="connsiteY5" fmla="*/ 457357 h 457581"/>
              <a:gd name="connsiteX6" fmla="*/ 69461 w 2410545"/>
              <a:gd name="connsiteY6" fmla="*/ 449737 h 457581"/>
              <a:gd name="connsiteX7" fmla="*/ 0 w 2410545"/>
              <a:gd name="connsiteY7" fmla="*/ 380276 h 457581"/>
              <a:gd name="connsiteX8" fmla="*/ 0 w 2410545"/>
              <a:gd name="connsiteY8" fmla="*/ 102439 h 457581"/>
              <a:gd name="connsiteX0" fmla="*/ 0 w 2410545"/>
              <a:gd name="connsiteY0" fmla="*/ 102439 h 478474"/>
              <a:gd name="connsiteX1" fmla="*/ 69461 w 2410545"/>
              <a:gd name="connsiteY1" fmla="*/ 32978 h 478474"/>
              <a:gd name="connsiteX2" fmla="*/ 2277065 w 2410545"/>
              <a:gd name="connsiteY2" fmla="*/ 13928 h 478474"/>
              <a:gd name="connsiteX3" fmla="*/ 2397961 w 2410545"/>
              <a:gd name="connsiteY3" fmla="*/ 117679 h 478474"/>
              <a:gd name="connsiteX4" fmla="*/ 2409391 w 2410545"/>
              <a:gd name="connsiteY4" fmla="*/ 424091 h 478474"/>
              <a:gd name="connsiteX5" fmla="*/ 2318975 w 2410545"/>
              <a:gd name="connsiteY5" fmla="*/ 457357 h 478474"/>
              <a:gd name="connsiteX6" fmla="*/ 69461 w 2410545"/>
              <a:gd name="connsiteY6" fmla="*/ 449737 h 478474"/>
              <a:gd name="connsiteX7" fmla="*/ 0 w 2410545"/>
              <a:gd name="connsiteY7" fmla="*/ 380276 h 478474"/>
              <a:gd name="connsiteX8" fmla="*/ 0 w 2410545"/>
              <a:gd name="connsiteY8" fmla="*/ 102439 h 478474"/>
              <a:gd name="connsiteX0" fmla="*/ 0 w 2410545"/>
              <a:gd name="connsiteY0" fmla="*/ 102439 h 473406"/>
              <a:gd name="connsiteX1" fmla="*/ 69461 w 2410545"/>
              <a:gd name="connsiteY1" fmla="*/ 32978 h 473406"/>
              <a:gd name="connsiteX2" fmla="*/ 2277065 w 2410545"/>
              <a:gd name="connsiteY2" fmla="*/ 13928 h 473406"/>
              <a:gd name="connsiteX3" fmla="*/ 2397961 w 2410545"/>
              <a:gd name="connsiteY3" fmla="*/ 117679 h 473406"/>
              <a:gd name="connsiteX4" fmla="*/ 2409391 w 2410545"/>
              <a:gd name="connsiteY4" fmla="*/ 424091 h 473406"/>
              <a:gd name="connsiteX5" fmla="*/ 2318975 w 2410545"/>
              <a:gd name="connsiteY5" fmla="*/ 457357 h 473406"/>
              <a:gd name="connsiteX6" fmla="*/ 69461 w 2410545"/>
              <a:gd name="connsiteY6" fmla="*/ 449737 h 473406"/>
              <a:gd name="connsiteX7" fmla="*/ 0 w 2410545"/>
              <a:gd name="connsiteY7" fmla="*/ 380276 h 473406"/>
              <a:gd name="connsiteX8" fmla="*/ 0 w 2410545"/>
              <a:gd name="connsiteY8" fmla="*/ 102439 h 473406"/>
              <a:gd name="connsiteX0" fmla="*/ 0 w 2410545"/>
              <a:gd name="connsiteY0" fmla="*/ 102439 h 473406"/>
              <a:gd name="connsiteX1" fmla="*/ 69461 w 2410545"/>
              <a:gd name="connsiteY1" fmla="*/ 32978 h 473406"/>
              <a:gd name="connsiteX2" fmla="*/ 2277065 w 2410545"/>
              <a:gd name="connsiteY2" fmla="*/ 13928 h 473406"/>
              <a:gd name="connsiteX3" fmla="*/ 2397961 w 2410545"/>
              <a:gd name="connsiteY3" fmla="*/ 117679 h 473406"/>
              <a:gd name="connsiteX4" fmla="*/ 2390881 w 2410545"/>
              <a:gd name="connsiteY4" fmla="*/ 251897 h 473406"/>
              <a:gd name="connsiteX5" fmla="*/ 2409391 w 2410545"/>
              <a:gd name="connsiteY5" fmla="*/ 424091 h 473406"/>
              <a:gd name="connsiteX6" fmla="*/ 2318975 w 2410545"/>
              <a:gd name="connsiteY6" fmla="*/ 457357 h 473406"/>
              <a:gd name="connsiteX7" fmla="*/ 69461 w 2410545"/>
              <a:gd name="connsiteY7" fmla="*/ 449737 h 473406"/>
              <a:gd name="connsiteX8" fmla="*/ 0 w 2410545"/>
              <a:gd name="connsiteY8" fmla="*/ 380276 h 473406"/>
              <a:gd name="connsiteX9" fmla="*/ 0 w 2410545"/>
              <a:gd name="connsiteY9" fmla="*/ 102439 h 473406"/>
              <a:gd name="connsiteX0" fmla="*/ 0 w 2410545"/>
              <a:gd name="connsiteY0" fmla="*/ 102439 h 462465"/>
              <a:gd name="connsiteX1" fmla="*/ 69461 w 2410545"/>
              <a:gd name="connsiteY1" fmla="*/ 32978 h 462465"/>
              <a:gd name="connsiteX2" fmla="*/ 2277065 w 2410545"/>
              <a:gd name="connsiteY2" fmla="*/ 13928 h 462465"/>
              <a:gd name="connsiteX3" fmla="*/ 2397961 w 2410545"/>
              <a:gd name="connsiteY3" fmla="*/ 117679 h 462465"/>
              <a:gd name="connsiteX4" fmla="*/ 2390881 w 2410545"/>
              <a:gd name="connsiteY4" fmla="*/ 251897 h 462465"/>
              <a:gd name="connsiteX5" fmla="*/ 2409391 w 2410545"/>
              <a:gd name="connsiteY5" fmla="*/ 424091 h 462465"/>
              <a:gd name="connsiteX6" fmla="*/ 2134190 w 2410545"/>
              <a:gd name="connsiteY6" fmla="*/ 442117 h 462465"/>
              <a:gd name="connsiteX7" fmla="*/ 69461 w 2410545"/>
              <a:gd name="connsiteY7" fmla="*/ 449737 h 462465"/>
              <a:gd name="connsiteX8" fmla="*/ 0 w 2410545"/>
              <a:gd name="connsiteY8" fmla="*/ 380276 h 462465"/>
              <a:gd name="connsiteX9" fmla="*/ 0 w 2410545"/>
              <a:gd name="connsiteY9" fmla="*/ 102439 h 462465"/>
              <a:gd name="connsiteX0" fmla="*/ 0 w 2410545"/>
              <a:gd name="connsiteY0" fmla="*/ 102439 h 449755"/>
              <a:gd name="connsiteX1" fmla="*/ 69461 w 2410545"/>
              <a:gd name="connsiteY1" fmla="*/ 32978 h 449755"/>
              <a:gd name="connsiteX2" fmla="*/ 2277065 w 2410545"/>
              <a:gd name="connsiteY2" fmla="*/ 13928 h 449755"/>
              <a:gd name="connsiteX3" fmla="*/ 2397961 w 2410545"/>
              <a:gd name="connsiteY3" fmla="*/ 117679 h 449755"/>
              <a:gd name="connsiteX4" fmla="*/ 2390881 w 2410545"/>
              <a:gd name="connsiteY4" fmla="*/ 251897 h 449755"/>
              <a:gd name="connsiteX5" fmla="*/ 2409391 w 2410545"/>
              <a:gd name="connsiteY5" fmla="*/ 424091 h 449755"/>
              <a:gd name="connsiteX6" fmla="*/ 2141810 w 2410545"/>
              <a:gd name="connsiteY6" fmla="*/ 400207 h 449755"/>
              <a:gd name="connsiteX7" fmla="*/ 69461 w 2410545"/>
              <a:gd name="connsiteY7" fmla="*/ 449737 h 449755"/>
              <a:gd name="connsiteX8" fmla="*/ 0 w 2410545"/>
              <a:gd name="connsiteY8" fmla="*/ 380276 h 449755"/>
              <a:gd name="connsiteX9" fmla="*/ 0 w 2410545"/>
              <a:gd name="connsiteY9" fmla="*/ 102439 h 449755"/>
              <a:gd name="connsiteX0" fmla="*/ 0 w 2410545"/>
              <a:gd name="connsiteY0" fmla="*/ 102439 h 449755"/>
              <a:gd name="connsiteX1" fmla="*/ 69461 w 2410545"/>
              <a:gd name="connsiteY1" fmla="*/ 32978 h 449755"/>
              <a:gd name="connsiteX2" fmla="*/ 2277065 w 2410545"/>
              <a:gd name="connsiteY2" fmla="*/ 13928 h 449755"/>
              <a:gd name="connsiteX3" fmla="*/ 2397961 w 2410545"/>
              <a:gd name="connsiteY3" fmla="*/ 117679 h 449755"/>
              <a:gd name="connsiteX4" fmla="*/ 2390881 w 2410545"/>
              <a:gd name="connsiteY4" fmla="*/ 251897 h 449755"/>
              <a:gd name="connsiteX5" fmla="*/ 2409391 w 2410545"/>
              <a:gd name="connsiteY5" fmla="*/ 424091 h 449755"/>
              <a:gd name="connsiteX6" fmla="*/ 2141810 w 2410545"/>
              <a:gd name="connsiteY6" fmla="*/ 400207 h 449755"/>
              <a:gd name="connsiteX7" fmla="*/ 69461 w 2410545"/>
              <a:gd name="connsiteY7" fmla="*/ 449737 h 449755"/>
              <a:gd name="connsiteX8" fmla="*/ 0 w 2410545"/>
              <a:gd name="connsiteY8" fmla="*/ 380276 h 449755"/>
              <a:gd name="connsiteX9" fmla="*/ 0 w 2410545"/>
              <a:gd name="connsiteY9" fmla="*/ 102439 h 449755"/>
              <a:gd name="connsiteX0" fmla="*/ 0 w 2420039"/>
              <a:gd name="connsiteY0" fmla="*/ 102439 h 449755"/>
              <a:gd name="connsiteX1" fmla="*/ 69461 w 2420039"/>
              <a:gd name="connsiteY1" fmla="*/ 32978 h 449755"/>
              <a:gd name="connsiteX2" fmla="*/ 2277065 w 2420039"/>
              <a:gd name="connsiteY2" fmla="*/ 13928 h 449755"/>
              <a:gd name="connsiteX3" fmla="*/ 2397961 w 2420039"/>
              <a:gd name="connsiteY3" fmla="*/ 117679 h 449755"/>
              <a:gd name="connsiteX4" fmla="*/ 2390881 w 2420039"/>
              <a:gd name="connsiteY4" fmla="*/ 251897 h 449755"/>
              <a:gd name="connsiteX5" fmla="*/ 2409391 w 2420039"/>
              <a:gd name="connsiteY5" fmla="*/ 424091 h 449755"/>
              <a:gd name="connsiteX6" fmla="*/ 2141810 w 2420039"/>
              <a:gd name="connsiteY6" fmla="*/ 400207 h 449755"/>
              <a:gd name="connsiteX7" fmla="*/ 69461 w 2420039"/>
              <a:gd name="connsiteY7" fmla="*/ 449737 h 449755"/>
              <a:gd name="connsiteX8" fmla="*/ 0 w 2420039"/>
              <a:gd name="connsiteY8" fmla="*/ 380276 h 449755"/>
              <a:gd name="connsiteX9" fmla="*/ 0 w 2420039"/>
              <a:gd name="connsiteY9" fmla="*/ 102439 h 449755"/>
              <a:gd name="connsiteX0" fmla="*/ 0 w 2420039"/>
              <a:gd name="connsiteY0" fmla="*/ 102439 h 450282"/>
              <a:gd name="connsiteX1" fmla="*/ 69461 w 2420039"/>
              <a:gd name="connsiteY1" fmla="*/ 32978 h 450282"/>
              <a:gd name="connsiteX2" fmla="*/ 2277065 w 2420039"/>
              <a:gd name="connsiteY2" fmla="*/ 13928 h 450282"/>
              <a:gd name="connsiteX3" fmla="*/ 2397961 w 2420039"/>
              <a:gd name="connsiteY3" fmla="*/ 117679 h 450282"/>
              <a:gd name="connsiteX4" fmla="*/ 2390881 w 2420039"/>
              <a:gd name="connsiteY4" fmla="*/ 251897 h 450282"/>
              <a:gd name="connsiteX5" fmla="*/ 2409391 w 2420039"/>
              <a:gd name="connsiteY5" fmla="*/ 424091 h 450282"/>
              <a:gd name="connsiteX6" fmla="*/ 2141810 w 2420039"/>
              <a:gd name="connsiteY6" fmla="*/ 400207 h 450282"/>
              <a:gd name="connsiteX7" fmla="*/ 525886 w 2420039"/>
              <a:gd name="connsiteY7" fmla="*/ 343338 h 450282"/>
              <a:gd name="connsiteX8" fmla="*/ 69461 w 2420039"/>
              <a:gd name="connsiteY8" fmla="*/ 449737 h 450282"/>
              <a:gd name="connsiteX9" fmla="*/ 0 w 2420039"/>
              <a:gd name="connsiteY9" fmla="*/ 380276 h 450282"/>
              <a:gd name="connsiteX10" fmla="*/ 0 w 2420039"/>
              <a:gd name="connsiteY10" fmla="*/ 102439 h 450282"/>
              <a:gd name="connsiteX0" fmla="*/ 0 w 2420039"/>
              <a:gd name="connsiteY0" fmla="*/ 102439 h 443026"/>
              <a:gd name="connsiteX1" fmla="*/ 69461 w 2420039"/>
              <a:gd name="connsiteY1" fmla="*/ 32978 h 443026"/>
              <a:gd name="connsiteX2" fmla="*/ 2277065 w 2420039"/>
              <a:gd name="connsiteY2" fmla="*/ 13928 h 443026"/>
              <a:gd name="connsiteX3" fmla="*/ 2397961 w 2420039"/>
              <a:gd name="connsiteY3" fmla="*/ 117679 h 443026"/>
              <a:gd name="connsiteX4" fmla="*/ 2390881 w 2420039"/>
              <a:gd name="connsiteY4" fmla="*/ 251897 h 443026"/>
              <a:gd name="connsiteX5" fmla="*/ 2409391 w 2420039"/>
              <a:gd name="connsiteY5" fmla="*/ 424091 h 443026"/>
              <a:gd name="connsiteX6" fmla="*/ 2141810 w 2420039"/>
              <a:gd name="connsiteY6" fmla="*/ 400207 h 443026"/>
              <a:gd name="connsiteX7" fmla="*/ 525886 w 2420039"/>
              <a:gd name="connsiteY7" fmla="*/ 343338 h 443026"/>
              <a:gd name="connsiteX8" fmla="*/ 103751 w 2420039"/>
              <a:gd name="connsiteY8" fmla="*/ 365917 h 443026"/>
              <a:gd name="connsiteX9" fmla="*/ 0 w 2420039"/>
              <a:gd name="connsiteY9" fmla="*/ 380276 h 443026"/>
              <a:gd name="connsiteX10" fmla="*/ 0 w 2420039"/>
              <a:gd name="connsiteY10" fmla="*/ 102439 h 443026"/>
              <a:gd name="connsiteX0" fmla="*/ 0 w 2420039"/>
              <a:gd name="connsiteY0" fmla="*/ 102439 h 443026"/>
              <a:gd name="connsiteX1" fmla="*/ 69461 w 2420039"/>
              <a:gd name="connsiteY1" fmla="*/ 32978 h 443026"/>
              <a:gd name="connsiteX2" fmla="*/ 2277065 w 2420039"/>
              <a:gd name="connsiteY2" fmla="*/ 13928 h 443026"/>
              <a:gd name="connsiteX3" fmla="*/ 2397961 w 2420039"/>
              <a:gd name="connsiteY3" fmla="*/ 117679 h 443026"/>
              <a:gd name="connsiteX4" fmla="*/ 2390881 w 2420039"/>
              <a:gd name="connsiteY4" fmla="*/ 251897 h 443026"/>
              <a:gd name="connsiteX5" fmla="*/ 2409391 w 2420039"/>
              <a:gd name="connsiteY5" fmla="*/ 424091 h 443026"/>
              <a:gd name="connsiteX6" fmla="*/ 2141810 w 2420039"/>
              <a:gd name="connsiteY6" fmla="*/ 400207 h 443026"/>
              <a:gd name="connsiteX7" fmla="*/ 525886 w 2420039"/>
              <a:gd name="connsiteY7" fmla="*/ 343338 h 443026"/>
              <a:gd name="connsiteX8" fmla="*/ 103751 w 2420039"/>
              <a:gd name="connsiteY8" fmla="*/ 365917 h 443026"/>
              <a:gd name="connsiteX9" fmla="*/ 22860 w 2420039"/>
              <a:gd name="connsiteY9" fmla="*/ 307886 h 443026"/>
              <a:gd name="connsiteX10" fmla="*/ 0 w 2420039"/>
              <a:gd name="connsiteY10" fmla="*/ 102439 h 443026"/>
              <a:gd name="connsiteX0" fmla="*/ 0 w 2420039"/>
              <a:gd name="connsiteY0" fmla="*/ 102439 h 443026"/>
              <a:gd name="connsiteX1" fmla="*/ 69461 w 2420039"/>
              <a:gd name="connsiteY1" fmla="*/ 32978 h 443026"/>
              <a:gd name="connsiteX2" fmla="*/ 2277065 w 2420039"/>
              <a:gd name="connsiteY2" fmla="*/ 13928 h 443026"/>
              <a:gd name="connsiteX3" fmla="*/ 2397961 w 2420039"/>
              <a:gd name="connsiteY3" fmla="*/ 117679 h 443026"/>
              <a:gd name="connsiteX4" fmla="*/ 2390881 w 2420039"/>
              <a:gd name="connsiteY4" fmla="*/ 251897 h 443026"/>
              <a:gd name="connsiteX5" fmla="*/ 2409391 w 2420039"/>
              <a:gd name="connsiteY5" fmla="*/ 424091 h 443026"/>
              <a:gd name="connsiteX6" fmla="*/ 2141810 w 2420039"/>
              <a:gd name="connsiteY6" fmla="*/ 400207 h 443026"/>
              <a:gd name="connsiteX7" fmla="*/ 525886 w 2420039"/>
              <a:gd name="connsiteY7" fmla="*/ 343338 h 443026"/>
              <a:gd name="connsiteX8" fmla="*/ 98036 w 2420039"/>
              <a:gd name="connsiteY8" fmla="*/ 364012 h 443026"/>
              <a:gd name="connsiteX9" fmla="*/ 22860 w 2420039"/>
              <a:gd name="connsiteY9" fmla="*/ 307886 h 443026"/>
              <a:gd name="connsiteX10" fmla="*/ 0 w 2420039"/>
              <a:gd name="connsiteY10" fmla="*/ 102439 h 443026"/>
              <a:gd name="connsiteX0" fmla="*/ 0 w 2420039"/>
              <a:gd name="connsiteY0" fmla="*/ 102439 h 443026"/>
              <a:gd name="connsiteX1" fmla="*/ 69461 w 2420039"/>
              <a:gd name="connsiteY1" fmla="*/ 32978 h 443026"/>
              <a:gd name="connsiteX2" fmla="*/ 2277065 w 2420039"/>
              <a:gd name="connsiteY2" fmla="*/ 13928 h 443026"/>
              <a:gd name="connsiteX3" fmla="*/ 2397961 w 2420039"/>
              <a:gd name="connsiteY3" fmla="*/ 117679 h 443026"/>
              <a:gd name="connsiteX4" fmla="*/ 2390881 w 2420039"/>
              <a:gd name="connsiteY4" fmla="*/ 251897 h 443026"/>
              <a:gd name="connsiteX5" fmla="*/ 2409391 w 2420039"/>
              <a:gd name="connsiteY5" fmla="*/ 424091 h 443026"/>
              <a:gd name="connsiteX6" fmla="*/ 2141810 w 2420039"/>
              <a:gd name="connsiteY6" fmla="*/ 400207 h 443026"/>
              <a:gd name="connsiteX7" fmla="*/ 525886 w 2420039"/>
              <a:gd name="connsiteY7" fmla="*/ 343338 h 443026"/>
              <a:gd name="connsiteX8" fmla="*/ 98036 w 2420039"/>
              <a:gd name="connsiteY8" fmla="*/ 364012 h 443026"/>
              <a:gd name="connsiteX9" fmla="*/ 22860 w 2420039"/>
              <a:gd name="connsiteY9" fmla="*/ 233591 h 443026"/>
              <a:gd name="connsiteX10" fmla="*/ 0 w 2420039"/>
              <a:gd name="connsiteY10" fmla="*/ 102439 h 443026"/>
              <a:gd name="connsiteX0" fmla="*/ 0 w 2420039"/>
              <a:gd name="connsiteY0" fmla="*/ 102439 h 443026"/>
              <a:gd name="connsiteX1" fmla="*/ 69461 w 2420039"/>
              <a:gd name="connsiteY1" fmla="*/ 32978 h 443026"/>
              <a:gd name="connsiteX2" fmla="*/ 2277065 w 2420039"/>
              <a:gd name="connsiteY2" fmla="*/ 13928 h 443026"/>
              <a:gd name="connsiteX3" fmla="*/ 2397961 w 2420039"/>
              <a:gd name="connsiteY3" fmla="*/ 117679 h 443026"/>
              <a:gd name="connsiteX4" fmla="*/ 2390881 w 2420039"/>
              <a:gd name="connsiteY4" fmla="*/ 251897 h 443026"/>
              <a:gd name="connsiteX5" fmla="*/ 2409391 w 2420039"/>
              <a:gd name="connsiteY5" fmla="*/ 424091 h 443026"/>
              <a:gd name="connsiteX6" fmla="*/ 2141810 w 2420039"/>
              <a:gd name="connsiteY6" fmla="*/ 400207 h 443026"/>
              <a:gd name="connsiteX7" fmla="*/ 525886 w 2420039"/>
              <a:gd name="connsiteY7" fmla="*/ 343338 h 443026"/>
              <a:gd name="connsiteX8" fmla="*/ 98036 w 2420039"/>
              <a:gd name="connsiteY8" fmla="*/ 322102 h 443026"/>
              <a:gd name="connsiteX9" fmla="*/ 22860 w 2420039"/>
              <a:gd name="connsiteY9" fmla="*/ 233591 h 443026"/>
              <a:gd name="connsiteX10" fmla="*/ 0 w 2420039"/>
              <a:gd name="connsiteY10" fmla="*/ 102439 h 443026"/>
              <a:gd name="connsiteX0" fmla="*/ 0 w 2420039"/>
              <a:gd name="connsiteY0" fmla="*/ 102439 h 440638"/>
              <a:gd name="connsiteX1" fmla="*/ 69461 w 2420039"/>
              <a:gd name="connsiteY1" fmla="*/ 32978 h 440638"/>
              <a:gd name="connsiteX2" fmla="*/ 2277065 w 2420039"/>
              <a:gd name="connsiteY2" fmla="*/ 13928 h 440638"/>
              <a:gd name="connsiteX3" fmla="*/ 2397961 w 2420039"/>
              <a:gd name="connsiteY3" fmla="*/ 117679 h 440638"/>
              <a:gd name="connsiteX4" fmla="*/ 2390881 w 2420039"/>
              <a:gd name="connsiteY4" fmla="*/ 251897 h 440638"/>
              <a:gd name="connsiteX5" fmla="*/ 2409391 w 2420039"/>
              <a:gd name="connsiteY5" fmla="*/ 424091 h 440638"/>
              <a:gd name="connsiteX6" fmla="*/ 2090375 w 2420039"/>
              <a:gd name="connsiteY6" fmla="*/ 390682 h 440638"/>
              <a:gd name="connsiteX7" fmla="*/ 525886 w 2420039"/>
              <a:gd name="connsiteY7" fmla="*/ 343338 h 440638"/>
              <a:gd name="connsiteX8" fmla="*/ 98036 w 2420039"/>
              <a:gd name="connsiteY8" fmla="*/ 322102 h 440638"/>
              <a:gd name="connsiteX9" fmla="*/ 22860 w 2420039"/>
              <a:gd name="connsiteY9" fmla="*/ 233591 h 440638"/>
              <a:gd name="connsiteX10" fmla="*/ 0 w 2420039"/>
              <a:gd name="connsiteY10" fmla="*/ 102439 h 440638"/>
              <a:gd name="connsiteX0" fmla="*/ 0 w 2420039"/>
              <a:gd name="connsiteY0" fmla="*/ 102439 h 434444"/>
              <a:gd name="connsiteX1" fmla="*/ 69461 w 2420039"/>
              <a:gd name="connsiteY1" fmla="*/ 32978 h 434444"/>
              <a:gd name="connsiteX2" fmla="*/ 2277065 w 2420039"/>
              <a:gd name="connsiteY2" fmla="*/ 13928 h 434444"/>
              <a:gd name="connsiteX3" fmla="*/ 2397961 w 2420039"/>
              <a:gd name="connsiteY3" fmla="*/ 117679 h 434444"/>
              <a:gd name="connsiteX4" fmla="*/ 2390881 w 2420039"/>
              <a:gd name="connsiteY4" fmla="*/ 251897 h 434444"/>
              <a:gd name="connsiteX5" fmla="*/ 2409391 w 2420039"/>
              <a:gd name="connsiteY5" fmla="*/ 424091 h 434444"/>
              <a:gd name="connsiteX6" fmla="*/ 2090375 w 2420039"/>
              <a:gd name="connsiteY6" fmla="*/ 390682 h 434444"/>
              <a:gd name="connsiteX7" fmla="*/ 525886 w 2420039"/>
              <a:gd name="connsiteY7" fmla="*/ 343338 h 434444"/>
              <a:gd name="connsiteX8" fmla="*/ 98036 w 2420039"/>
              <a:gd name="connsiteY8" fmla="*/ 322102 h 434444"/>
              <a:gd name="connsiteX9" fmla="*/ 22860 w 2420039"/>
              <a:gd name="connsiteY9" fmla="*/ 233591 h 434444"/>
              <a:gd name="connsiteX10" fmla="*/ 0 w 2420039"/>
              <a:gd name="connsiteY10" fmla="*/ 102439 h 434444"/>
              <a:gd name="connsiteX0" fmla="*/ 0 w 2420039"/>
              <a:gd name="connsiteY0" fmla="*/ 102439 h 434444"/>
              <a:gd name="connsiteX1" fmla="*/ 69461 w 2420039"/>
              <a:gd name="connsiteY1" fmla="*/ 32978 h 434444"/>
              <a:gd name="connsiteX2" fmla="*/ 2277065 w 2420039"/>
              <a:gd name="connsiteY2" fmla="*/ 13928 h 434444"/>
              <a:gd name="connsiteX3" fmla="*/ 2397961 w 2420039"/>
              <a:gd name="connsiteY3" fmla="*/ 117679 h 434444"/>
              <a:gd name="connsiteX4" fmla="*/ 2390881 w 2420039"/>
              <a:gd name="connsiteY4" fmla="*/ 251897 h 434444"/>
              <a:gd name="connsiteX5" fmla="*/ 2409391 w 2420039"/>
              <a:gd name="connsiteY5" fmla="*/ 424091 h 434444"/>
              <a:gd name="connsiteX6" fmla="*/ 2090375 w 2420039"/>
              <a:gd name="connsiteY6" fmla="*/ 390682 h 434444"/>
              <a:gd name="connsiteX7" fmla="*/ 525886 w 2420039"/>
              <a:gd name="connsiteY7" fmla="*/ 343338 h 434444"/>
              <a:gd name="connsiteX8" fmla="*/ 98036 w 2420039"/>
              <a:gd name="connsiteY8" fmla="*/ 322102 h 434444"/>
              <a:gd name="connsiteX9" fmla="*/ 22860 w 2420039"/>
              <a:gd name="connsiteY9" fmla="*/ 233591 h 434444"/>
              <a:gd name="connsiteX10" fmla="*/ 0 w 2420039"/>
              <a:gd name="connsiteY10" fmla="*/ 102439 h 434444"/>
              <a:gd name="connsiteX0" fmla="*/ 0 w 2454844"/>
              <a:gd name="connsiteY0" fmla="*/ 102439 h 434444"/>
              <a:gd name="connsiteX1" fmla="*/ 69461 w 2454844"/>
              <a:gd name="connsiteY1" fmla="*/ 32978 h 434444"/>
              <a:gd name="connsiteX2" fmla="*/ 2277065 w 2454844"/>
              <a:gd name="connsiteY2" fmla="*/ 13928 h 434444"/>
              <a:gd name="connsiteX3" fmla="*/ 2397961 w 2454844"/>
              <a:gd name="connsiteY3" fmla="*/ 117679 h 434444"/>
              <a:gd name="connsiteX4" fmla="*/ 2453746 w 2454844"/>
              <a:gd name="connsiteY4" fmla="*/ 242372 h 434444"/>
              <a:gd name="connsiteX5" fmla="*/ 2409391 w 2454844"/>
              <a:gd name="connsiteY5" fmla="*/ 424091 h 434444"/>
              <a:gd name="connsiteX6" fmla="*/ 2090375 w 2454844"/>
              <a:gd name="connsiteY6" fmla="*/ 390682 h 434444"/>
              <a:gd name="connsiteX7" fmla="*/ 525886 w 2454844"/>
              <a:gd name="connsiteY7" fmla="*/ 343338 h 434444"/>
              <a:gd name="connsiteX8" fmla="*/ 98036 w 2454844"/>
              <a:gd name="connsiteY8" fmla="*/ 322102 h 434444"/>
              <a:gd name="connsiteX9" fmla="*/ 22860 w 2454844"/>
              <a:gd name="connsiteY9" fmla="*/ 233591 h 434444"/>
              <a:gd name="connsiteX10" fmla="*/ 0 w 2454844"/>
              <a:gd name="connsiteY10" fmla="*/ 102439 h 434444"/>
              <a:gd name="connsiteX0" fmla="*/ 0 w 2454844"/>
              <a:gd name="connsiteY0" fmla="*/ 100595 h 432600"/>
              <a:gd name="connsiteX1" fmla="*/ 69461 w 2454844"/>
              <a:gd name="connsiteY1" fmla="*/ 31134 h 432600"/>
              <a:gd name="connsiteX2" fmla="*/ 2277065 w 2454844"/>
              <a:gd name="connsiteY2" fmla="*/ 12084 h 432600"/>
              <a:gd name="connsiteX3" fmla="*/ 2443681 w 2454844"/>
              <a:gd name="connsiteY3" fmla="*/ 136790 h 432600"/>
              <a:gd name="connsiteX4" fmla="*/ 2453746 w 2454844"/>
              <a:gd name="connsiteY4" fmla="*/ 240528 h 432600"/>
              <a:gd name="connsiteX5" fmla="*/ 2409391 w 2454844"/>
              <a:gd name="connsiteY5" fmla="*/ 422247 h 432600"/>
              <a:gd name="connsiteX6" fmla="*/ 2090375 w 2454844"/>
              <a:gd name="connsiteY6" fmla="*/ 388838 h 432600"/>
              <a:gd name="connsiteX7" fmla="*/ 525886 w 2454844"/>
              <a:gd name="connsiteY7" fmla="*/ 341494 h 432600"/>
              <a:gd name="connsiteX8" fmla="*/ 98036 w 2454844"/>
              <a:gd name="connsiteY8" fmla="*/ 320258 h 432600"/>
              <a:gd name="connsiteX9" fmla="*/ 22860 w 2454844"/>
              <a:gd name="connsiteY9" fmla="*/ 231747 h 432600"/>
              <a:gd name="connsiteX10" fmla="*/ 0 w 2454844"/>
              <a:gd name="connsiteY10" fmla="*/ 100595 h 432600"/>
              <a:gd name="connsiteX0" fmla="*/ 0 w 2454844"/>
              <a:gd name="connsiteY0" fmla="*/ 100595 h 432600"/>
              <a:gd name="connsiteX1" fmla="*/ 69461 w 2454844"/>
              <a:gd name="connsiteY1" fmla="*/ 31134 h 432600"/>
              <a:gd name="connsiteX2" fmla="*/ 2277065 w 2454844"/>
              <a:gd name="connsiteY2" fmla="*/ 12084 h 432600"/>
              <a:gd name="connsiteX3" fmla="*/ 2443681 w 2454844"/>
              <a:gd name="connsiteY3" fmla="*/ 136790 h 432600"/>
              <a:gd name="connsiteX4" fmla="*/ 2453746 w 2454844"/>
              <a:gd name="connsiteY4" fmla="*/ 240528 h 432600"/>
              <a:gd name="connsiteX5" fmla="*/ 2409391 w 2454844"/>
              <a:gd name="connsiteY5" fmla="*/ 422247 h 432600"/>
              <a:gd name="connsiteX6" fmla="*/ 2090375 w 2454844"/>
              <a:gd name="connsiteY6" fmla="*/ 388838 h 432600"/>
              <a:gd name="connsiteX7" fmla="*/ 525886 w 2454844"/>
              <a:gd name="connsiteY7" fmla="*/ 341494 h 432600"/>
              <a:gd name="connsiteX8" fmla="*/ 98036 w 2454844"/>
              <a:gd name="connsiteY8" fmla="*/ 320258 h 432600"/>
              <a:gd name="connsiteX9" fmla="*/ 22860 w 2454844"/>
              <a:gd name="connsiteY9" fmla="*/ 231747 h 432600"/>
              <a:gd name="connsiteX10" fmla="*/ 0 w 2454844"/>
              <a:gd name="connsiteY10" fmla="*/ 100595 h 432600"/>
              <a:gd name="connsiteX0" fmla="*/ 0 w 2471568"/>
              <a:gd name="connsiteY0" fmla="*/ 100595 h 432600"/>
              <a:gd name="connsiteX1" fmla="*/ 69461 w 2471568"/>
              <a:gd name="connsiteY1" fmla="*/ 31134 h 432600"/>
              <a:gd name="connsiteX2" fmla="*/ 2277065 w 2471568"/>
              <a:gd name="connsiteY2" fmla="*/ 12084 h 432600"/>
              <a:gd name="connsiteX3" fmla="*/ 2466541 w 2471568"/>
              <a:gd name="connsiteY3" fmla="*/ 136790 h 432600"/>
              <a:gd name="connsiteX4" fmla="*/ 2453746 w 2471568"/>
              <a:gd name="connsiteY4" fmla="*/ 240528 h 432600"/>
              <a:gd name="connsiteX5" fmla="*/ 2409391 w 2471568"/>
              <a:gd name="connsiteY5" fmla="*/ 422247 h 432600"/>
              <a:gd name="connsiteX6" fmla="*/ 2090375 w 2471568"/>
              <a:gd name="connsiteY6" fmla="*/ 388838 h 432600"/>
              <a:gd name="connsiteX7" fmla="*/ 525886 w 2471568"/>
              <a:gd name="connsiteY7" fmla="*/ 341494 h 432600"/>
              <a:gd name="connsiteX8" fmla="*/ 98036 w 2471568"/>
              <a:gd name="connsiteY8" fmla="*/ 320258 h 432600"/>
              <a:gd name="connsiteX9" fmla="*/ 22860 w 2471568"/>
              <a:gd name="connsiteY9" fmla="*/ 231747 h 432600"/>
              <a:gd name="connsiteX10" fmla="*/ 0 w 2471568"/>
              <a:gd name="connsiteY10" fmla="*/ 100595 h 432600"/>
              <a:gd name="connsiteX0" fmla="*/ 0 w 2473980"/>
              <a:gd name="connsiteY0" fmla="*/ 100595 h 432600"/>
              <a:gd name="connsiteX1" fmla="*/ 69461 w 2473980"/>
              <a:gd name="connsiteY1" fmla="*/ 31134 h 432600"/>
              <a:gd name="connsiteX2" fmla="*/ 2277065 w 2473980"/>
              <a:gd name="connsiteY2" fmla="*/ 12084 h 432600"/>
              <a:gd name="connsiteX3" fmla="*/ 2466541 w 2473980"/>
              <a:gd name="connsiteY3" fmla="*/ 136790 h 432600"/>
              <a:gd name="connsiteX4" fmla="*/ 2472796 w 2473980"/>
              <a:gd name="connsiteY4" fmla="*/ 242433 h 432600"/>
              <a:gd name="connsiteX5" fmla="*/ 2409391 w 2473980"/>
              <a:gd name="connsiteY5" fmla="*/ 422247 h 432600"/>
              <a:gd name="connsiteX6" fmla="*/ 2090375 w 2473980"/>
              <a:gd name="connsiteY6" fmla="*/ 388838 h 432600"/>
              <a:gd name="connsiteX7" fmla="*/ 525886 w 2473980"/>
              <a:gd name="connsiteY7" fmla="*/ 341494 h 432600"/>
              <a:gd name="connsiteX8" fmla="*/ 98036 w 2473980"/>
              <a:gd name="connsiteY8" fmla="*/ 320258 h 432600"/>
              <a:gd name="connsiteX9" fmla="*/ 22860 w 2473980"/>
              <a:gd name="connsiteY9" fmla="*/ 231747 h 432600"/>
              <a:gd name="connsiteX10" fmla="*/ 0 w 2473980"/>
              <a:gd name="connsiteY10" fmla="*/ 100595 h 432600"/>
              <a:gd name="connsiteX0" fmla="*/ 0 w 2484098"/>
              <a:gd name="connsiteY0" fmla="*/ 100595 h 432600"/>
              <a:gd name="connsiteX1" fmla="*/ 69461 w 2484098"/>
              <a:gd name="connsiteY1" fmla="*/ 31134 h 432600"/>
              <a:gd name="connsiteX2" fmla="*/ 2277065 w 2484098"/>
              <a:gd name="connsiteY2" fmla="*/ 12084 h 432600"/>
              <a:gd name="connsiteX3" fmla="*/ 2466541 w 2484098"/>
              <a:gd name="connsiteY3" fmla="*/ 136790 h 432600"/>
              <a:gd name="connsiteX4" fmla="*/ 2476777 w 2484098"/>
              <a:gd name="connsiteY4" fmla="*/ 171178 h 432600"/>
              <a:gd name="connsiteX5" fmla="*/ 2472796 w 2484098"/>
              <a:gd name="connsiteY5" fmla="*/ 242433 h 432600"/>
              <a:gd name="connsiteX6" fmla="*/ 2409391 w 2484098"/>
              <a:gd name="connsiteY6" fmla="*/ 422247 h 432600"/>
              <a:gd name="connsiteX7" fmla="*/ 2090375 w 2484098"/>
              <a:gd name="connsiteY7" fmla="*/ 388838 h 432600"/>
              <a:gd name="connsiteX8" fmla="*/ 525886 w 2484098"/>
              <a:gd name="connsiteY8" fmla="*/ 341494 h 432600"/>
              <a:gd name="connsiteX9" fmla="*/ 98036 w 2484098"/>
              <a:gd name="connsiteY9" fmla="*/ 320258 h 432600"/>
              <a:gd name="connsiteX10" fmla="*/ 22860 w 2484098"/>
              <a:gd name="connsiteY10" fmla="*/ 231747 h 432600"/>
              <a:gd name="connsiteX11" fmla="*/ 0 w 2484098"/>
              <a:gd name="connsiteY11" fmla="*/ 100595 h 432600"/>
              <a:gd name="connsiteX0" fmla="*/ 0 w 2484098"/>
              <a:gd name="connsiteY0" fmla="*/ 102249 h 434254"/>
              <a:gd name="connsiteX1" fmla="*/ 69461 w 2484098"/>
              <a:gd name="connsiteY1" fmla="*/ 32788 h 434254"/>
              <a:gd name="connsiteX2" fmla="*/ 2277065 w 2484098"/>
              <a:gd name="connsiteY2" fmla="*/ 13738 h 434254"/>
              <a:gd name="connsiteX3" fmla="*/ 2466541 w 2484098"/>
              <a:gd name="connsiteY3" fmla="*/ 119394 h 434254"/>
              <a:gd name="connsiteX4" fmla="*/ 2476777 w 2484098"/>
              <a:gd name="connsiteY4" fmla="*/ 172832 h 434254"/>
              <a:gd name="connsiteX5" fmla="*/ 2472796 w 2484098"/>
              <a:gd name="connsiteY5" fmla="*/ 244087 h 434254"/>
              <a:gd name="connsiteX6" fmla="*/ 2409391 w 2484098"/>
              <a:gd name="connsiteY6" fmla="*/ 423901 h 434254"/>
              <a:gd name="connsiteX7" fmla="*/ 2090375 w 2484098"/>
              <a:gd name="connsiteY7" fmla="*/ 390492 h 434254"/>
              <a:gd name="connsiteX8" fmla="*/ 525886 w 2484098"/>
              <a:gd name="connsiteY8" fmla="*/ 343148 h 434254"/>
              <a:gd name="connsiteX9" fmla="*/ 98036 w 2484098"/>
              <a:gd name="connsiteY9" fmla="*/ 321912 h 434254"/>
              <a:gd name="connsiteX10" fmla="*/ 22860 w 2484098"/>
              <a:gd name="connsiteY10" fmla="*/ 233401 h 434254"/>
              <a:gd name="connsiteX11" fmla="*/ 0 w 2484098"/>
              <a:gd name="connsiteY11" fmla="*/ 102249 h 43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4098" h="434254">
                <a:moveTo>
                  <a:pt x="0" y="102249"/>
                </a:moveTo>
                <a:cubicBezTo>
                  <a:pt x="0" y="63887"/>
                  <a:pt x="31099" y="32788"/>
                  <a:pt x="69461" y="32788"/>
                </a:cubicBezTo>
                <a:cubicBezTo>
                  <a:pt x="838349" y="22628"/>
                  <a:pt x="1515797" y="90573"/>
                  <a:pt x="2277065" y="13738"/>
                </a:cubicBezTo>
                <a:cubicBezTo>
                  <a:pt x="2424012" y="-35792"/>
                  <a:pt x="2491306" y="60077"/>
                  <a:pt x="2466541" y="119394"/>
                </a:cubicBezTo>
                <a:cubicBezTo>
                  <a:pt x="2499509" y="145910"/>
                  <a:pt x="2475735" y="155225"/>
                  <a:pt x="2476777" y="172832"/>
                </a:cubicBezTo>
                <a:cubicBezTo>
                  <a:pt x="2477819" y="190439"/>
                  <a:pt x="2483709" y="202242"/>
                  <a:pt x="2472796" y="244087"/>
                </a:cubicBezTo>
                <a:cubicBezTo>
                  <a:pt x="2478966" y="301485"/>
                  <a:pt x="2439416" y="425558"/>
                  <a:pt x="2409391" y="423901"/>
                </a:cubicBezTo>
                <a:cubicBezTo>
                  <a:pt x="2409391" y="462263"/>
                  <a:pt x="2187792" y="380967"/>
                  <a:pt x="2090375" y="390492"/>
                </a:cubicBezTo>
                <a:cubicBezTo>
                  <a:pt x="1788840" y="344648"/>
                  <a:pt x="871277" y="334893"/>
                  <a:pt x="525886" y="343148"/>
                </a:cubicBezTo>
                <a:cubicBezTo>
                  <a:pt x="180495" y="351403"/>
                  <a:pt x="186636" y="330996"/>
                  <a:pt x="98036" y="321912"/>
                </a:cubicBezTo>
                <a:cubicBezTo>
                  <a:pt x="59674" y="321912"/>
                  <a:pt x="22860" y="271763"/>
                  <a:pt x="22860" y="233401"/>
                </a:cubicBezTo>
                <a:lnTo>
                  <a:pt x="0" y="102249"/>
                </a:lnTo>
                <a:close/>
              </a:path>
            </a:pathLst>
          </a:cu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FF42B7C-A1DB-4BC7-B072-C250BB091DF3}"/>
              </a:ext>
            </a:extLst>
          </p:cNvPr>
          <p:cNvSpPr txBox="1"/>
          <p:nvPr/>
        </p:nvSpPr>
        <p:spPr>
          <a:xfrm>
            <a:off x="4640083" y="5859797"/>
            <a:ext cx="1677307" cy="584775"/>
          </a:xfrm>
          <a:prstGeom prst="rect">
            <a:avLst/>
          </a:prstGeom>
          <a:noFill/>
        </p:spPr>
        <p:txBody>
          <a:bodyPr wrap="square" rtlCol="0">
            <a:spAutoFit/>
          </a:bodyPr>
          <a:lstStyle/>
          <a:p>
            <a:pPr algn="ctr"/>
            <a:r>
              <a:rPr lang="en-US" dirty="0"/>
              <a:t>Pre-synaptic neuron cell body</a:t>
            </a:r>
          </a:p>
        </p:txBody>
      </p:sp>
      <p:sp>
        <p:nvSpPr>
          <p:cNvPr id="23" name="TextBox 22">
            <a:extLst>
              <a:ext uri="{FF2B5EF4-FFF2-40B4-BE49-F238E27FC236}">
                <a16:creationId xmlns:a16="http://schemas.microsoft.com/office/drawing/2014/main" id="{97314850-D6C0-4C3F-99E0-97A76BC1A673}"/>
              </a:ext>
            </a:extLst>
          </p:cNvPr>
          <p:cNvSpPr txBox="1"/>
          <p:nvPr/>
        </p:nvSpPr>
        <p:spPr>
          <a:xfrm>
            <a:off x="6454473" y="5851034"/>
            <a:ext cx="1427883" cy="584775"/>
          </a:xfrm>
          <a:prstGeom prst="rect">
            <a:avLst/>
          </a:prstGeom>
          <a:noFill/>
        </p:spPr>
        <p:txBody>
          <a:bodyPr wrap="square" rtlCol="0">
            <a:spAutoFit/>
          </a:bodyPr>
          <a:lstStyle/>
          <a:p>
            <a:pPr algn="ctr"/>
            <a:r>
              <a:rPr lang="en-US" dirty="0"/>
              <a:t>Post-synaptic neuron cell</a:t>
            </a:r>
          </a:p>
        </p:txBody>
      </p:sp>
      <p:pic>
        <p:nvPicPr>
          <p:cNvPr id="26" name="Picture 25">
            <a:extLst>
              <a:ext uri="{FF2B5EF4-FFF2-40B4-BE49-F238E27FC236}">
                <a16:creationId xmlns:a16="http://schemas.microsoft.com/office/drawing/2014/main" id="{9FEF33B7-9A96-4FF4-B3C9-052C0612F8F9}"/>
              </a:ext>
            </a:extLst>
          </p:cNvPr>
          <p:cNvPicPr>
            <a:picLocks noChangeAspect="1"/>
          </p:cNvPicPr>
          <p:nvPr/>
        </p:nvPicPr>
        <p:blipFill rotWithShape="1">
          <a:blip r:embed="rId7"/>
          <a:srcRect l="8349" t="5698" r="12321" b="2431"/>
          <a:stretch/>
        </p:blipFill>
        <p:spPr>
          <a:xfrm>
            <a:off x="5124394" y="1003521"/>
            <a:ext cx="1172417" cy="3229973"/>
          </a:xfrm>
          <a:prstGeom prst="rect">
            <a:avLst/>
          </a:prstGeom>
        </p:spPr>
      </p:pic>
      <p:sp>
        <p:nvSpPr>
          <p:cNvPr id="27" name="Oval 26">
            <a:extLst>
              <a:ext uri="{FF2B5EF4-FFF2-40B4-BE49-F238E27FC236}">
                <a16:creationId xmlns:a16="http://schemas.microsoft.com/office/drawing/2014/main" id="{B3EBA955-5051-4818-A37C-5975037D0128}"/>
              </a:ext>
            </a:extLst>
          </p:cNvPr>
          <p:cNvSpPr/>
          <p:nvPr/>
        </p:nvSpPr>
        <p:spPr>
          <a:xfrm>
            <a:off x="5564487" y="2659770"/>
            <a:ext cx="334911" cy="339287"/>
          </a:xfrm>
          <a:prstGeom prst="ellipse">
            <a:avLst/>
          </a:prstGeom>
          <a:solidFill>
            <a:schemeClr val="accent1">
              <a:alpha val="17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A2CF6F8-47D0-4BB9-8377-340B4FD7BD17}"/>
              </a:ext>
            </a:extLst>
          </p:cNvPr>
          <p:cNvSpPr/>
          <p:nvPr/>
        </p:nvSpPr>
        <p:spPr>
          <a:xfrm>
            <a:off x="7611233" y="2041578"/>
            <a:ext cx="290668" cy="275378"/>
          </a:xfrm>
          <a:prstGeom prst="ellipse">
            <a:avLst/>
          </a:prstGeom>
          <a:solidFill>
            <a:schemeClr val="accent1">
              <a:alpha val="17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3439C49-2D29-4E9D-BC5D-2F9968734EEF}"/>
              </a:ext>
            </a:extLst>
          </p:cNvPr>
          <p:cNvSpPr txBox="1"/>
          <p:nvPr/>
        </p:nvSpPr>
        <p:spPr>
          <a:xfrm>
            <a:off x="5308765" y="4147449"/>
            <a:ext cx="1249680" cy="461665"/>
          </a:xfrm>
          <a:prstGeom prst="rect">
            <a:avLst/>
          </a:prstGeom>
          <a:noFill/>
        </p:spPr>
        <p:txBody>
          <a:bodyPr wrap="square" rtlCol="0">
            <a:spAutoFit/>
          </a:bodyPr>
          <a:lstStyle/>
          <a:p>
            <a:r>
              <a:rPr lang="en-US" sz="2400" dirty="0">
                <a:latin typeface="+mn-lt"/>
              </a:rPr>
              <a:t>Neuron</a:t>
            </a:r>
          </a:p>
        </p:txBody>
      </p:sp>
      <p:sp>
        <p:nvSpPr>
          <p:cNvPr id="31" name="TextBox 30">
            <a:extLst>
              <a:ext uri="{FF2B5EF4-FFF2-40B4-BE49-F238E27FC236}">
                <a16:creationId xmlns:a16="http://schemas.microsoft.com/office/drawing/2014/main" id="{C9F890FF-96F2-4EAF-A040-DC930940A076}"/>
              </a:ext>
            </a:extLst>
          </p:cNvPr>
          <p:cNvSpPr txBox="1"/>
          <p:nvPr/>
        </p:nvSpPr>
        <p:spPr>
          <a:xfrm>
            <a:off x="7407815" y="3235443"/>
            <a:ext cx="1629781" cy="830997"/>
          </a:xfrm>
          <a:prstGeom prst="rect">
            <a:avLst/>
          </a:prstGeom>
          <a:noFill/>
        </p:spPr>
        <p:txBody>
          <a:bodyPr wrap="square" rtlCol="0">
            <a:spAutoFit/>
          </a:bodyPr>
          <a:lstStyle/>
          <a:p>
            <a:r>
              <a:rPr lang="en-US" sz="2400" dirty="0">
                <a:latin typeface="+mn-lt"/>
              </a:rPr>
              <a:t>Cell body (Soma)</a:t>
            </a:r>
          </a:p>
        </p:txBody>
      </p:sp>
      <p:sp>
        <p:nvSpPr>
          <p:cNvPr id="32" name="Arrow: Right 31">
            <a:extLst>
              <a:ext uri="{FF2B5EF4-FFF2-40B4-BE49-F238E27FC236}">
                <a16:creationId xmlns:a16="http://schemas.microsoft.com/office/drawing/2014/main" id="{74D4C562-1F16-426D-AEE8-8F8E8DAE5CBA}"/>
              </a:ext>
            </a:extLst>
          </p:cNvPr>
          <p:cNvSpPr/>
          <p:nvPr/>
        </p:nvSpPr>
        <p:spPr>
          <a:xfrm>
            <a:off x="4086625" y="1872003"/>
            <a:ext cx="809709" cy="487680"/>
          </a:xfrm>
          <a:prstGeom prst="rightArrow">
            <a:avLst>
              <a:gd name="adj1" fmla="val 50000"/>
              <a:gd name="adj2" fmla="val 729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820EC10F-A1C0-4977-8D38-D98A9B420937}"/>
              </a:ext>
            </a:extLst>
          </p:cNvPr>
          <p:cNvSpPr/>
          <p:nvPr/>
        </p:nvSpPr>
        <p:spPr>
          <a:xfrm>
            <a:off x="6435558" y="1939562"/>
            <a:ext cx="809709" cy="487680"/>
          </a:xfrm>
          <a:prstGeom prst="rightArrow">
            <a:avLst>
              <a:gd name="adj1" fmla="val 50000"/>
              <a:gd name="adj2" fmla="val 729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3B9DDA2B-10FD-4251-B705-8EE29B689F6C}"/>
              </a:ext>
            </a:extLst>
          </p:cNvPr>
          <p:cNvSpPr/>
          <p:nvPr/>
        </p:nvSpPr>
        <p:spPr>
          <a:xfrm rot="5400000">
            <a:off x="7892795" y="4333972"/>
            <a:ext cx="809709" cy="487680"/>
          </a:xfrm>
          <a:prstGeom prst="rightArrow">
            <a:avLst>
              <a:gd name="adj1" fmla="val 50000"/>
              <a:gd name="adj2" fmla="val 729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1F98D00-2741-4AD5-BC08-9D92FB971761}"/>
              </a:ext>
            </a:extLst>
          </p:cNvPr>
          <p:cNvSpPr/>
          <p:nvPr/>
        </p:nvSpPr>
        <p:spPr>
          <a:xfrm>
            <a:off x="5036916" y="4761948"/>
            <a:ext cx="757572" cy="1184066"/>
          </a:xfrm>
          <a:custGeom>
            <a:avLst/>
            <a:gdLst>
              <a:gd name="connsiteX0" fmla="*/ 0 w 757572"/>
              <a:gd name="connsiteY0" fmla="*/ 592033 h 1184066"/>
              <a:gd name="connsiteX1" fmla="*/ 378786 w 757572"/>
              <a:gd name="connsiteY1" fmla="*/ 0 h 1184066"/>
              <a:gd name="connsiteX2" fmla="*/ 757572 w 757572"/>
              <a:gd name="connsiteY2" fmla="*/ 592033 h 1184066"/>
              <a:gd name="connsiteX3" fmla="*/ 378786 w 757572"/>
              <a:gd name="connsiteY3" fmla="*/ 1184066 h 1184066"/>
              <a:gd name="connsiteX4" fmla="*/ 0 w 757572"/>
              <a:gd name="connsiteY4" fmla="*/ 592033 h 1184066"/>
              <a:gd name="connsiteX0" fmla="*/ 0 w 757572"/>
              <a:gd name="connsiteY0" fmla="*/ 592033 h 1184066"/>
              <a:gd name="connsiteX1" fmla="*/ 378786 w 757572"/>
              <a:gd name="connsiteY1" fmla="*/ 0 h 1184066"/>
              <a:gd name="connsiteX2" fmla="*/ 757572 w 757572"/>
              <a:gd name="connsiteY2" fmla="*/ 592033 h 1184066"/>
              <a:gd name="connsiteX3" fmla="*/ 378786 w 757572"/>
              <a:gd name="connsiteY3" fmla="*/ 1184066 h 1184066"/>
              <a:gd name="connsiteX4" fmla="*/ 0 w 757572"/>
              <a:gd name="connsiteY4" fmla="*/ 592033 h 1184066"/>
              <a:gd name="connsiteX0" fmla="*/ 0 w 757572"/>
              <a:gd name="connsiteY0" fmla="*/ 592033 h 1184066"/>
              <a:gd name="connsiteX1" fmla="*/ 378786 w 757572"/>
              <a:gd name="connsiteY1" fmla="*/ 0 h 1184066"/>
              <a:gd name="connsiteX2" fmla="*/ 757572 w 757572"/>
              <a:gd name="connsiteY2" fmla="*/ 592033 h 1184066"/>
              <a:gd name="connsiteX3" fmla="*/ 378786 w 757572"/>
              <a:gd name="connsiteY3" fmla="*/ 1184066 h 1184066"/>
              <a:gd name="connsiteX4" fmla="*/ 0 w 757572"/>
              <a:gd name="connsiteY4" fmla="*/ 592033 h 1184066"/>
              <a:gd name="connsiteX0" fmla="*/ 0 w 757572"/>
              <a:gd name="connsiteY0" fmla="*/ 592033 h 1184066"/>
              <a:gd name="connsiteX1" fmla="*/ 378786 w 757572"/>
              <a:gd name="connsiteY1" fmla="*/ 0 h 1184066"/>
              <a:gd name="connsiteX2" fmla="*/ 757572 w 757572"/>
              <a:gd name="connsiteY2" fmla="*/ 592033 h 1184066"/>
              <a:gd name="connsiteX3" fmla="*/ 378786 w 757572"/>
              <a:gd name="connsiteY3" fmla="*/ 1184066 h 1184066"/>
              <a:gd name="connsiteX4" fmla="*/ 0 w 757572"/>
              <a:gd name="connsiteY4" fmla="*/ 592033 h 1184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572" h="1184066">
                <a:moveTo>
                  <a:pt x="0" y="592033"/>
                </a:moveTo>
                <a:cubicBezTo>
                  <a:pt x="0" y="394689"/>
                  <a:pt x="252524" y="0"/>
                  <a:pt x="378786" y="0"/>
                </a:cubicBezTo>
                <a:cubicBezTo>
                  <a:pt x="505048" y="0"/>
                  <a:pt x="757572" y="265062"/>
                  <a:pt x="757572" y="592033"/>
                </a:cubicBezTo>
                <a:cubicBezTo>
                  <a:pt x="757572" y="919004"/>
                  <a:pt x="505048" y="1184066"/>
                  <a:pt x="378786" y="1184066"/>
                </a:cubicBezTo>
                <a:cubicBezTo>
                  <a:pt x="252524" y="1184066"/>
                  <a:pt x="0" y="789377"/>
                  <a:pt x="0" y="592033"/>
                </a:cubicBezTo>
                <a:close/>
              </a:path>
            </a:pathLst>
          </a:cu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66D4564-8041-4685-B5E2-CCFF0772E0B2}"/>
              </a:ext>
            </a:extLst>
          </p:cNvPr>
          <p:cNvSpPr/>
          <p:nvPr/>
        </p:nvSpPr>
        <p:spPr>
          <a:xfrm>
            <a:off x="5205496" y="5059683"/>
            <a:ext cx="1197469" cy="465096"/>
          </a:xfrm>
          <a:custGeom>
            <a:avLst/>
            <a:gdLst>
              <a:gd name="connsiteX0" fmla="*/ 0 w 347980"/>
              <a:gd name="connsiteY0" fmla="*/ 424181 h 493389"/>
              <a:gd name="connsiteX1" fmla="*/ 38100 w 347980"/>
              <a:gd name="connsiteY1" fmla="*/ 243841 h 493389"/>
              <a:gd name="connsiteX2" fmla="*/ 109220 w 347980"/>
              <a:gd name="connsiteY2" fmla="*/ 482601 h 493389"/>
              <a:gd name="connsiteX3" fmla="*/ 198120 w 347980"/>
              <a:gd name="connsiteY3" fmla="*/ 1 h 493389"/>
              <a:gd name="connsiteX4" fmla="*/ 254000 w 347980"/>
              <a:gd name="connsiteY4" fmla="*/ 487681 h 493389"/>
              <a:gd name="connsiteX5" fmla="*/ 314960 w 347980"/>
              <a:gd name="connsiteY5" fmla="*/ 276861 h 493389"/>
              <a:gd name="connsiteX6" fmla="*/ 347980 w 347980"/>
              <a:gd name="connsiteY6" fmla="*/ 436881 h 493389"/>
              <a:gd name="connsiteX7" fmla="*/ 347980 w 347980"/>
              <a:gd name="connsiteY7" fmla="*/ 436881 h 493389"/>
              <a:gd name="connsiteX0" fmla="*/ 0 w 347980"/>
              <a:gd name="connsiteY0" fmla="*/ 424181 h 493389"/>
              <a:gd name="connsiteX1" fmla="*/ 45060 w 347980"/>
              <a:gd name="connsiteY1" fmla="*/ 236304 h 493389"/>
              <a:gd name="connsiteX2" fmla="*/ 109220 w 347980"/>
              <a:gd name="connsiteY2" fmla="*/ 482601 h 493389"/>
              <a:gd name="connsiteX3" fmla="*/ 198120 w 347980"/>
              <a:gd name="connsiteY3" fmla="*/ 1 h 493389"/>
              <a:gd name="connsiteX4" fmla="*/ 254000 w 347980"/>
              <a:gd name="connsiteY4" fmla="*/ 487681 h 493389"/>
              <a:gd name="connsiteX5" fmla="*/ 314960 w 347980"/>
              <a:gd name="connsiteY5" fmla="*/ 276861 h 493389"/>
              <a:gd name="connsiteX6" fmla="*/ 347980 w 347980"/>
              <a:gd name="connsiteY6" fmla="*/ 436881 h 493389"/>
              <a:gd name="connsiteX7" fmla="*/ 347980 w 347980"/>
              <a:gd name="connsiteY7" fmla="*/ 436881 h 493389"/>
              <a:gd name="connsiteX0" fmla="*/ 0 w 347980"/>
              <a:gd name="connsiteY0" fmla="*/ 424181 h 492594"/>
              <a:gd name="connsiteX1" fmla="*/ 45060 w 347980"/>
              <a:gd name="connsiteY1" fmla="*/ 236304 h 492594"/>
              <a:gd name="connsiteX2" fmla="*/ 109220 w 347980"/>
              <a:gd name="connsiteY2" fmla="*/ 482601 h 492594"/>
              <a:gd name="connsiteX3" fmla="*/ 198120 w 347980"/>
              <a:gd name="connsiteY3" fmla="*/ 1 h 492594"/>
              <a:gd name="connsiteX4" fmla="*/ 254000 w 347980"/>
              <a:gd name="connsiteY4" fmla="*/ 487681 h 492594"/>
              <a:gd name="connsiteX5" fmla="*/ 309392 w 347980"/>
              <a:gd name="connsiteY5" fmla="*/ 261787 h 492594"/>
              <a:gd name="connsiteX6" fmla="*/ 347980 w 347980"/>
              <a:gd name="connsiteY6" fmla="*/ 436881 h 492594"/>
              <a:gd name="connsiteX7" fmla="*/ 347980 w 347980"/>
              <a:gd name="connsiteY7" fmla="*/ 436881 h 492594"/>
              <a:gd name="connsiteX0" fmla="*/ 0 w 347980"/>
              <a:gd name="connsiteY0" fmla="*/ 424181 h 492594"/>
              <a:gd name="connsiteX1" fmla="*/ 43668 w 347980"/>
              <a:gd name="connsiteY1" fmla="*/ 249493 h 492594"/>
              <a:gd name="connsiteX2" fmla="*/ 109220 w 347980"/>
              <a:gd name="connsiteY2" fmla="*/ 482601 h 492594"/>
              <a:gd name="connsiteX3" fmla="*/ 198120 w 347980"/>
              <a:gd name="connsiteY3" fmla="*/ 1 h 492594"/>
              <a:gd name="connsiteX4" fmla="*/ 254000 w 347980"/>
              <a:gd name="connsiteY4" fmla="*/ 487681 h 492594"/>
              <a:gd name="connsiteX5" fmla="*/ 309392 w 347980"/>
              <a:gd name="connsiteY5" fmla="*/ 261787 h 492594"/>
              <a:gd name="connsiteX6" fmla="*/ 347980 w 347980"/>
              <a:gd name="connsiteY6" fmla="*/ 436881 h 492594"/>
              <a:gd name="connsiteX7" fmla="*/ 347980 w 347980"/>
              <a:gd name="connsiteY7" fmla="*/ 436881 h 492594"/>
              <a:gd name="connsiteX0" fmla="*/ 0 w 347980"/>
              <a:gd name="connsiteY0" fmla="*/ 424181 h 492594"/>
              <a:gd name="connsiteX1" fmla="*/ 43668 w 347980"/>
              <a:gd name="connsiteY1" fmla="*/ 249493 h 492594"/>
              <a:gd name="connsiteX2" fmla="*/ 109220 w 347980"/>
              <a:gd name="connsiteY2" fmla="*/ 482601 h 492594"/>
              <a:gd name="connsiteX3" fmla="*/ 183884 w 347980"/>
              <a:gd name="connsiteY3" fmla="*/ 1 h 492594"/>
              <a:gd name="connsiteX4" fmla="*/ 254000 w 347980"/>
              <a:gd name="connsiteY4" fmla="*/ 487681 h 492594"/>
              <a:gd name="connsiteX5" fmla="*/ 309392 w 347980"/>
              <a:gd name="connsiteY5" fmla="*/ 261787 h 492594"/>
              <a:gd name="connsiteX6" fmla="*/ 347980 w 347980"/>
              <a:gd name="connsiteY6" fmla="*/ 436881 h 492594"/>
              <a:gd name="connsiteX7" fmla="*/ 347980 w 347980"/>
              <a:gd name="connsiteY7" fmla="*/ 436881 h 492594"/>
              <a:gd name="connsiteX0" fmla="*/ 0 w 347980"/>
              <a:gd name="connsiteY0" fmla="*/ 414547 h 482648"/>
              <a:gd name="connsiteX1" fmla="*/ 43668 w 347980"/>
              <a:gd name="connsiteY1" fmla="*/ 239859 h 482648"/>
              <a:gd name="connsiteX2" fmla="*/ 109220 w 347980"/>
              <a:gd name="connsiteY2" fmla="*/ 472967 h 482648"/>
              <a:gd name="connsiteX3" fmla="*/ 181511 w 347980"/>
              <a:gd name="connsiteY3" fmla="*/ 2 h 482648"/>
              <a:gd name="connsiteX4" fmla="*/ 254000 w 347980"/>
              <a:gd name="connsiteY4" fmla="*/ 478047 h 482648"/>
              <a:gd name="connsiteX5" fmla="*/ 309392 w 347980"/>
              <a:gd name="connsiteY5" fmla="*/ 252153 h 482648"/>
              <a:gd name="connsiteX6" fmla="*/ 347980 w 347980"/>
              <a:gd name="connsiteY6" fmla="*/ 427247 h 482648"/>
              <a:gd name="connsiteX7" fmla="*/ 347980 w 347980"/>
              <a:gd name="connsiteY7" fmla="*/ 427247 h 482648"/>
              <a:gd name="connsiteX0" fmla="*/ 0 w 367093"/>
              <a:gd name="connsiteY0" fmla="*/ 317500 h 482648"/>
              <a:gd name="connsiteX1" fmla="*/ 62781 w 367093"/>
              <a:gd name="connsiteY1" fmla="*/ 239859 h 482648"/>
              <a:gd name="connsiteX2" fmla="*/ 128333 w 367093"/>
              <a:gd name="connsiteY2" fmla="*/ 472967 h 482648"/>
              <a:gd name="connsiteX3" fmla="*/ 200624 w 367093"/>
              <a:gd name="connsiteY3" fmla="*/ 2 h 482648"/>
              <a:gd name="connsiteX4" fmla="*/ 273113 w 367093"/>
              <a:gd name="connsiteY4" fmla="*/ 478047 h 482648"/>
              <a:gd name="connsiteX5" fmla="*/ 328505 w 367093"/>
              <a:gd name="connsiteY5" fmla="*/ 252153 h 482648"/>
              <a:gd name="connsiteX6" fmla="*/ 367093 w 367093"/>
              <a:gd name="connsiteY6" fmla="*/ 427247 h 482648"/>
              <a:gd name="connsiteX7" fmla="*/ 367093 w 367093"/>
              <a:gd name="connsiteY7" fmla="*/ 427247 h 4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093" h="482648">
                <a:moveTo>
                  <a:pt x="0" y="317500"/>
                </a:moveTo>
                <a:cubicBezTo>
                  <a:pt x="9948" y="222461"/>
                  <a:pt x="41392" y="213948"/>
                  <a:pt x="62781" y="239859"/>
                </a:cubicBezTo>
                <a:cubicBezTo>
                  <a:pt x="84170" y="265770"/>
                  <a:pt x="105359" y="512943"/>
                  <a:pt x="128333" y="472967"/>
                </a:cubicBezTo>
                <a:cubicBezTo>
                  <a:pt x="151307" y="432991"/>
                  <a:pt x="176494" y="-845"/>
                  <a:pt x="200624" y="2"/>
                </a:cubicBezTo>
                <a:cubicBezTo>
                  <a:pt x="224754" y="849"/>
                  <a:pt x="251800" y="436022"/>
                  <a:pt x="273113" y="478047"/>
                </a:cubicBezTo>
                <a:cubicBezTo>
                  <a:pt x="294426" y="520072"/>
                  <a:pt x="312842" y="260620"/>
                  <a:pt x="328505" y="252153"/>
                </a:cubicBezTo>
                <a:cubicBezTo>
                  <a:pt x="344168" y="243686"/>
                  <a:pt x="367093" y="427247"/>
                  <a:pt x="367093" y="427247"/>
                </a:cubicBezTo>
                <a:lnTo>
                  <a:pt x="367093" y="42724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AA5ECF69-406C-4073-BB55-8B5B2EB358C2}"/>
              </a:ext>
            </a:extLst>
          </p:cNvPr>
          <p:cNvPicPr>
            <a:picLocks noChangeAspect="1"/>
          </p:cNvPicPr>
          <p:nvPr/>
        </p:nvPicPr>
        <p:blipFill>
          <a:blip r:embed="rId8"/>
          <a:stretch>
            <a:fillRect/>
          </a:stretch>
        </p:blipFill>
        <p:spPr>
          <a:xfrm>
            <a:off x="212736" y="1294740"/>
            <a:ext cx="3873889" cy="2521155"/>
          </a:xfrm>
          <a:prstGeom prst="rect">
            <a:avLst/>
          </a:prstGeom>
        </p:spPr>
      </p:pic>
    </p:spTree>
    <p:custDataLst>
      <p:tags r:id="rId1"/>
    </p:custDataLst>
    <p:extLst>
      <p:ext uri="{BB962C8B-B14F-4D97-AF65-F5344CB8AC3E}">
        <p14:creationId xmlns:p14="http://schemas.microsoft.com/office/powerpoint/2010/main" val="30396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p:bldP spid="23" grpId="0"/>
      <p:bldP spid="27" grpId="0" animBg="1"/>
      <p:bldP spid="28" grpId="0" animBg="1"/>
      <p:bldP spid="29" grpId="0"/>
      <p:bldP spid="31" grpId="0"/>
      <p:bldP spid="32" grpId="0" animBg="1"/>
      <p:bldP spid="35" grpId="0" animBg="1"/>
      <p:bldP spid="36" grpId="0" animBg="1"/>
      <p:bldP spid="3" grpId="0" animBg="1"/>
      <p:bldP spid="3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3" name="Title 2"/>
          <p:cNvSpPr>
            <a:spLocks noGrp="1"/>
          </p:cNvSpPr>
          <p:nvPr>
            <p:ph type="title"/>
          </p:nvPr>
        </p:nvSpPr>
        <p:spPr>
          <a:xfrm>
            <a:off x="0" y="-34003"/>
            <a:ext cx="9143999" cy="1022228"/>
          </a:xfrm>
        </p:spPr>
        <p:txBody>
          <a:bodyPr/>
          <a:lstStyle/>
          <a:p>
            <a:r>
              <a:rPr lang="en-US" dirty="0"/>
              <a:t>Post-synaptic potential (PSP) </a:t>
            </a:r>
            <a:endParaRPr lang="en-IN" dirty="0"/>
          </a:p>
        </p:txBody>
      </p:sp>
      <p:sp>
        <p:nvSpPr>
          <p:cNvPr id="4" name="Content Placeholder 3"/>
          <p:cNvSpPr>
            <a:spLocks noGrp="1"/>
          </p:cNvSpPr>
          <p:nvPr>
            <p:ph idx="1"/>
          </p:nvPr>
        </p:nvSpPr>
        <p:spPr>
          <a:xfrm>
            <a:off x="28697" y="961552"/>
            <a:ext cx="8917858" cy="1567076"/>
          </a:xfrm>
        </p:spPr>
        <p:txBody>
          <a:bodyPr>
            <a:normAutofit/>
          </a:bodyPr>
          <a:lstStyle/>
          <a:p>
            <a:pPr marL="342900" indent="-342900">
              <a:lnSpc>
                <a:spcPct val="100000"/>
              </a:lnSpc>
              <a:spcBef>
                <a:spcPts val="0"/>
              </a:spcBef>
              <a:buClr>
                <a:srgbClr val="000000"/>
              </a:buClr>
              <a:buSzPct val="120000"/>
              <a:buFont typeface="Calibri" panose="020F0502020204030204" pitchFamily="34" charset="0"/>
              <a:buChar char="•"/>
            </a:pPr>
            <a:r>
              <a:rPr lang="en-IN" dirty="0">
                <a:solidFill>
                  <a:srgbClr val="000000"/>
                </a:solidFill>
                <a:cs typeface="Arial"/>
              </a:rPr>
              <a:t>Permeability of membrane changes when transmitter molecules released to synaptic cleft arrive at post synaptic cell</a:t>
            </a:r>
          </a:p>
          <a:p>
            <a:pPr marL="342900" indent="-342900">
              <a:lnSpc>
                <a:spcPct val="100000"/>
              </a:lnSpc>
              <a:spcBef>
                <a:spcPts val="0"/>
              </a:spcBef>
              <a:buClr>
                <a:srgbClr val="000000"/>
              </a:buClr>
              <a:buSzPct val="120000"/>
              <a:buFont typeface="Calibri" panose="020F0502020204030204" pitchFamily="34" charset="0"/>
              <a:buChar char="•"/>
            </a:pPr>
            <a:r>
              <a:rPr lang="en-IN" dirty="0">
                <a:solidFill>
                  <a:srgbClr val="000000"/>
                </a:solidFill>
                <a:cs typeface="Arial"/>
              </a:rPr>
              <a:t>Change in membrane potential leads current flows in interior of postsynaptic cell</a:t>
            </a:r>
          </a:p>
          <a:p>
            <a:pPr marL="0" indent="0">
              <a:buNone/>
            </a:pPr>
            <a:endParaRPr lang="en-IN" dirty="0"/>
          </a:p>
        </p:txBody>
      </p:sp>
      <p:sp>
        <p:nvSpPr>
          <p:cNvPr id="5" name="Date Placeholder 4">
            <a:extLst>
              <a:ext uri="{FF2B5EF4-FFF2-40B4-BE49-F238E27FC236}">
                <a16:creationId xmlns:a16="http://schemas.microsoft.com/office/drawing/2014/main" id="{4983FDCC-4062-4F70-A8AF-5FDF87724949}"/>
              </a:ext>
            </a:extLst>
          </p:cNvPr>
          <p:cNvSpPr>
            <a:spLocks noGrp="1"/>
          </p:cNvSpPr>
          <p:nvPr>
            <p:ph type="dt" sz="half" idx="10"/>
          </p:nvPr>
        </p:nvSpPr>
        <p:spPr/>
        <p:txBody>
          <a:bodyPr/>
          <a:lstStyle/>
          <a:p>
            <a:r>
              <a:rPr lang="en-US"/>
              <a:t>M Mohanlal Naik</a:t>
            </a:r>
            <a:endParaRPr lang="en-IN" dirty="0"/>
          </a:p>
        </p:txBody>
      </p:sp>
      <p:sp>
        <p:nvSpPr>
          <p:cNvPr id="6" name="Footer Placeholder 5">
            <a:extLst>
              <a:ext uri="{FF2B5EF4-FFF2-40B4-BE49-F238E27FC236}">
                <a16:creationId xmlns:a16="http://schemas.microsoft.com/office/drawing/2014/main" id="{6271D784-98A8-4340-B29E-77A809C6955C}"/>
              </a:ext>
            </a:extLst>
          </p:cNvPr>
          <p:cNvSpPr>
            <a:spLocks noGrp="1"/>
          </p:cNvSpPr>
          <p:nvPr>
            <p:ph type="ftr" sz="quarter" idx="11"/>
          </p:nvPr>
        </p:nvSpPr>
        <p:spPr/>
        <p:txBody>
          <a:bodyPr/>
          <a:lstStyle/>
          <a:p>
            <a:r>
              <a:rPr lang="en-IN"/>
              <a:t>IISER Bhopal</a:t>
            </a:r>
            <a:endParaRPr lang="en-IN" dirty="0"/>
          </a:p>
        </p:txBody>
      </p:sp>
      <p:sp>
        <p:nvSpPr>
          <p:cNvPr id="7" name="Slide Number Placeholder 6">
            <a:extLst>
              <a:ext uri="{FF2B5EF4-FFF2-40B4-BE49-F238E27FC236}">
                <a16:creationId xmlns:a16="http://schemas.microsoft.com/office/drawing/2014/main" id="{07C58D89-C4AF-496D-BBEB-5D044C9EC2BC}"/>
              </a:ext>
            </a:extLst>
          </p:cNvPr>
          <p:cNvSpPr>
            <a:spLocks noGrp="1"/>
          </p:cNvSpPr>
          <p:nvPr>
            <p:ph type="sldNum" sz="quarter" idx="12"/>
          </p:nvPr>
        </p:nvSpPr>
        <p:spPr/>
        <p:txBody>
          <a:bodyPr/>
          <a:lstStyle/>
          <a:p>
            <a:fld id="{ABF20D17-0043-4445-9B8B-9F103D2306E2}" type="slidenum">
              <a:rPr lang="en-IN" smtClean="0"/>
              <a:pPr/>
              <a:t>84</a:t>
            </a:fld>
            <a:endParaRPr lang="en-IN" dirty="0"/>
          </a:p>
        </p:txBody>
      </p:sp>
      <p:sp>
        <p:nvSpPr>
          <p:cNvPr id="57" name="TextBox 56">
            <a:extLst>
              <a:ext uri="{FF2B5EF4-FFF2-40B4-BE49-F238E27FC236}">
                <a16:creationId xmlns:a16="http://schemas.microsoft.com/office/drawing/2014/main" id="{53A58359-3995-4887-950A-6208B818B743}"/>
              </a:ext>
            </a:extLst>
          </p:cNvPr>
          <p:cNvSpPr txBox="1"/>
          <p:nvPr/>
        </p:nvSpPr>
        <p:spPr>
          <a:xfrm>
            <a:off x="8631" y="5053937"/>
            <a:ext cx="8917858" cy="1569660"/>
          </a:xfrm>
          <a:prstGeom prst="rect">
            <a:avLst/>
          </a:prstGeom>
          <a:noFill/>
        </p:spPr>
        <p:txBody>
          <a:bodyPr wrap="square" rtlCol="0">
            <a:spAutoFit/>
          </a:bodyPr>
          <a:lstStyle/>
          <a:p>
            <a:pPr marL="342900" indent="-342900">
              <a:lnSpc>
                <a:spcPct val="100000"/>
              </a:lnSpc>
              <a:spcBef>
                <a:spcPts val="0"/>
              </a:spcBef>
              <a:buClr>
                <a:srgbClr val="000000"/>
              </a:buClr>
              <a:buSzPct val="120000"/>
              <a:buFont typeface="Calibri" panose="020F0502020204030204" pitchFamily="34" charset="0"/>
              <a:buChar char="•"/>
            </a:pPr>
            <a:r>
              <a:rPr lang="en-IN" sz="2400" dirty="0">
                <a:latin typeface="+mn-lt"/>
              </a:rPr>
              <a:t>Opening ion channels through membrane causes flow of ions (K</a:t>
            </a:r>
            <a:r>
              <a:rPr lang="en-IN" sz="2400" baseline="30000" dirty="0">
                <a:latin typeface="+mn-lt"/>
              </a:rPr>
              <a:t>+</a:t>
            </a:r>
            <a:r>
              <a:rPr lang="en-IN" sz="2400" dirty="0">
                <a:latin typeface="+mn-lt"/>
              </a:rPr>
              <a:t> , Na</a:t>
            </a:r>
            <a:r>
              <a:rPr lang="en-IN" sz="2400" baseline="30000" dirty="0">
                <a:latin typeface="+mn-lt"/>
              </a:rPr>
              <a:t>+</a:t>
            </a:r>
            <a:r>
              <a:rPr lang="en-IN" sz="2400" dirty="0">
                <a:latin typeface="+mn-lt"/>
              </a:rPr>
              <a:t> and Cl</a:t>
            </a:r>
            <a:r>
              <a:rPr lang="en-IN" sz="2400" baseline="30000" dirty="0">
                <a:latin typeface="+mn-lt"/>
              </a:rPr>
              <a:t>-</a:t>
            </a:r>
            <a:r>
              <a:rPr lang="en-IN" sz="2400" dirty="0">
                <a:latin typeface="+mn-lt"/>
              </a:rPr>
              <a:t>)</a:t>
            </a:r>
          </a:p>
          <a:p>
            <a:pPr marL="342900" indent="-342900">
              <a:lnSpc>
                <a:spcPct val="100000"/>
              </a:lnSpc>
              <a:spcBef>
                <a:spcPts val="0"/>
              </a:spcBef>
              <a:buClr>
                <a:srgbClr val="000000"/>
              </a:buClr>
              <a:buSzPct val="120000"/>
              <a:buFont typeface="Calibri" panose="020F0502020204030204" pitchFamily="34" charset="0"/>
              <a:buChar char="•"/>
            </a:pPr>
            <a:r>
              <a:rPr lang="en-IN" sz="2400" dirty="0">
                <a:latin typeface="+mn-lt"/>
              </a:rPr>
              <a:t>Depolarized membrane</a:t>
            </a:r>
            <a:r>
              <a:rPr lang="en-IN" sz="2400" dirty="0">
                <a:solidFill>
                  <a:srgbClr val="000000"/>
                </a:solidFill>
                <a:latin typeface="+mn-lt"/>
                <a:cs typeface="Arial"/>
              </a:rPr>
              <a:t> causes excitatory PSP </a:t>
            </a:r>
          </a:p>
          <a:p>
            <a:pPr marL="342900" indent="-342900">
              <a:lnSpc>
                <a:spcPct val="100000"/>
              </a:lnSpc>
              <a:spcBef>
                <a:spcPts val="0"/>
              </a:spcBef>
              <a:buClr>
                <a:srgbClr val="000000"/>
              </a:buClr>
              <a:buSzPct val="120000"/>
              <a:buFont typeface="Calibri" panose="020F0502020204030204" pitchFamily="34" charset="0"/>
              <a:buChar char="•"/>
            </a:pPr>
            <a:r>
              <a:rPr lang="en-IN" sz="2400" dirty="0">
                <a:solidFill>
                  <a:srgbClr val="000000"/>
                </a:solidFill>
                <a:latin typeface="+mn-lt"/>
                <a:cs typeface="Arial"/>
              </a:rPr>
              <a:t>Repolarized membrane c</a:t>
            </a:r>
            <a:r>
              <a:rPr lang="en-IN" sz="2400" dirty="0">
                <a:latin typeface="+mn-lt"/>
              </a:rPr>
              <a:t>auses</a:t>
            </a:r>
            <a:r>
              <a:rPr lang="en-IN" sz="2400" dirty="0">
                <a:solidFill>
                  <a:srgbClr val="000000"/>
                </a:solidFill>
                <a:latin typeface="+mn-lt"/>
                <a:cs typeface="Arial"/>
              </a:rPr>
              <a:t> inhibitory PSP</a:t>
            </a:r>
          </a:p>
        </p:txBody>
      </p:sp>
      <p:grpSp>
        <p:nvGrpSpPr>
          <p:cNvPr id="8" name="Group 7">
            <a:extLst>
              <a:ext uri="{FF2B5EF4-FFF2-40B4-BE49-F238E27FC236}">
                <a16:creationId xmlns:a16="http://schemas.microsoft.com/office/drawing/2014/main" id="{6789EDBD-03CD-43F6-94EB-647367A87E69}"/>
              </a:ext>
            </a:extLst>
          </p:cNvPr>
          <p:cNvGrpSpPr/>
          <p:nvPr/>
        </p:nvGrpSpPr>
        <p:grpSpPr>
          <a:xfrm>
            <a:off x="255504" y="2539577"/>
            <a:ext cx="4448301" cy="2499645"/>
            <a:chOff x="255504" y="2539577"/>
            <a:chExt cx="4448301" cy="2499645"/>
          </a:xfrm>
        </p:grpSpPr>
        <p:sp>
          <p:nvSpPr>
            <p:cNvPr id="98" name="TextBox 97">
              <a:extLst>
                <a:ext uri="{FF2B5EF4-FFF2-40B4-BE49-F238E27FC236}">
                  <a16:creationId xmlns:a16="http://schemas.microsoft.com/office/drawing/2014/main" id="{3D18005D-E31C-434E-8295-69292E298765}"/>
                </a:ext>
              </a:extLst>
            </p:cNvPr>
            <p:cNvSpPr txBox="1"/>
            <p:nvPr/>
          </p:nvSpPr>
          <p:spPr>
            <a:xfrm>
              <a:off x="255504" y="4577557"/>
              <a:ext cx="4448301" cy="461665"/>
            </a:xfrm>
            <a:prstGeom prst="rect">
              <a:avLst/>
            </a:prstGeom>
            <a:noFill/>
          </p:spPr>
          <p:txBody>
            <a:bodyPr wrap="square" rtlCol="0">
              <a:spAutoFit/>
            </a:bodyPr>
            <a:lstStyle/>
            <a:p>
              <a:r>
                <a:rPr lang="en-US" sz="2400" dirty="0">
                  <a:latin typeface="+mn-lt"/>
                </a:rPr>
                <a:t>Neuro transmitter molecules</a:t>
              </a:r>
            </a:p>
          </p:txBody>
        </p:sp>
        <p:grpSp>
          <p:nvGrpSpPr>
            <p:cNvPr id="2" name="Group 1">
              <a:extLst>
                <a:ext uri="{FF2B5EF4-FFF2-40B4-BE49-F238E27FC236}">
                  <a16:creationId xmlns:a16="http://schemas.microsoft.com/office/drawing/2014/main" id="{D8D0B35B-2A73-4626-B9F4-B7AF0DBE9E4B}"/>
                </a:ext>
              </a:extLst>
            </p:cNvPr>
            <p:cNvGrpSpPr/>
            <p:nvPr/>
          </p:nvGrpSpPr>
          <p:grpSpPr>
            <a:xfrm>
              <a:off x="739924" y="2539577"/>
              <a:ext cx="3495880" cy="2174128"/>
              <a:chOff x="739924" y="2539577"/>
              <a:chExt cx="3495880" cy="2174128"/>
            </a:xfrm>
          </p:grpSpPr>
          <p:sp>
            <p:nvSpPr>
              <p:cNvPr id="54" name="Rectangle: Rounded Corners 12">
                <a:extLst>
                  <a:ext uri="{FF2B5EF4-FFF2-40B4-BE49-F238E27FC236}">
                    <a16:creationId xmlns:a16="http://schemas.microsoft.com/office/drawing/2014/main" id="{D5EEEF72-CD67-473D-99FD-370A38A39B6C}"/>
                  </a:ext>
                </a:extLst>
              </p:cNvPr>
              <p:cNvSpPr/>
              <p:nvPr/>
            </p:nvSpPr>
            <p:spPr>
              <a:xfrm rot="10800000">
                <a:off x="1552832" y="3364126"/>
                <a:ext cx="1920303" cy="777385"/>
              </a:xfrm>
              <a:custGeom>
                <a:avLst/>
                <a:gdLst>
                  <a:gd name="connsiteX0" fmla="*/ 0 w 2411296"/>
                  <a:gd name="connsiteY0" fmla="*/ 69461 h 416759"/>
                  <a:gd name="connsiteX1" fmla="*/ 69461 w 2411296"/>
                  <a:gd name="connsiteY1" fmla="*/ 0 h 416759"/>
                  <a:gd name="connsiteX2" fmla="*/ 2341835 w 2411296"/>
                  <a:gd name="connsiteY2" fmla="*/ 0 h 416759"/>
                  <a:gd name="connsiteX3" fmla="*/ 2411296 w 2411296"/>
                  <a:gd name="connsiteY3" fmla="*/ 69461 h 416759"/>
                  <a:gd name="connsiteX4" fmla="*/ 2411296 w 2411296"/>
                  <a:gd name="connsiteY4" fmla="*/ 347298 h 416759"/>
                  <a:gd name="connsiteX5" fmla="*/ 2341835 w 2411296"/>
                  <a:gd name="connsiteY5" fmla="*/ 416759 h 416759"/>
                  <a:gd name="connsiteX6" fmla="*/ 69461 w 2411296"/>
                  <a:gd name="connsiteY6" fmla="*/ 416759 h 416759"/>
                  <a:gd name="connsiteX7" fmla="*/ 0 w 2411296"/>
                  <a:gd name="connsiteY7" fmla="*/ 347298 h 416759"/>
                  <a:gd name="connsiteX8" fmla="*/ 0 w 2411296"/>
                  <a:gd name="connsiteY8" fmla="*/ 69461 h 416759"/>
                  <a:gd name="connsiteX0" fmla="*/ 0 w 2411296"/>
                  <a:gd name="connsiteY0" fmla="*/ 80531 h 427829"/>
                  <a:gd name="connsiteX1" fmla="*/ 69461 w 2411296"/>
                  <a:gd name="connsiteY1" fmla="*/ 11070 h 427829"/>
                  <a:gd name="connsiteX2" fmla="*/ 2341835 w 2411296"/>
                  <a:gd name="connsiteY2" fmla="*/ 11070 h 427829"/>
                  <a:gd name="connsiteX3" fmla="*/ 2411296 w 2411296"/>
                  <a:gd name="connsiteY3" fmla="*/ 19571 h 427829"/>
                  <a:gd name="connsiteX4" fmla="*/ 2411296 w 2411296"/>
                  <a:gd name="connsiteY4" fmla="*/ 358368 h 427829"/>
                  <a:gd name="connsiteX5" fmla="*/ 2341835 w 2411296"/>
                  <a:gd name="connsiteY5" fmla="*/ 427829 h 427829"/>
                  <a:gd name="connsiteX6" fmla="*/ 69461 w 2411296"/>
                  <a:gd name="connsiteY6" fmla="*/ 427829 h 427829"/>
                  <a:gd name="connsiteX7" fmla="*/ 0 w 2411296"/>
                  <a:gd name="connsiteY7" fmla="*/ 358368 h 427829"/>
                  <a:gd name="connsiteX8" fmla="*/ 0 w 2411296"/>
                  <a:gd name="connsiteY8" fmla="*/ 80531 h 42782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1360"/>
                  <a:gd name="connsiteY0" fmla="*/ 99941 h 447239"/>
                  <a:gd name="connsiteX1" fmla="*/ 69461 w 2411360"/>
                  <a:gd name="connsiteY1" fmla="*/ 30480 h 447239"/>
                  <a:gd name="connsiteX2" fmla="*/ 2376125 w 2411360"/>
                  <a:gd name="connsiteY2" fmla="*/ 0 h 447239"/>
                  <a:gd name="connsiteX3" fmla="*/ 2411296 w 2411360"/>
                  <a:gd name="connsiteY3" fmla="*/ 38981 h 447239"/>
                  <a:gd name="connsiteX4" fmla="*/ 2411296 w 2411360"/>
                  <a:gd name="connsiteY4" fmla="*/ 377778 h 447239"/>
                  <a:gd name="connsiteX5" fmla="*/ 2341835 w 2411360"/>
                  <a:gd name="connsiteY5" fmla="*/ 447239 h 447239"/>
                  <a:gd name="connsiteX6" fmla="*/ 69461 w 2411360"/>
                  <a:gd name="connsiteY6" fmla="*/ 447239 h 447239"/>
                  <a:gd name="connsiteX7" fmla="*/ 0 w 2411360"/>
                  <a:gd name="connsiteY7" fmla="*/ 377778 h 447239"/>
                  <a:gd name="connsiteX8" fmla="*/ 0 w 2411360"/>
                  <a:gd name="connsiteY8" fmla="*/ 99941 h 447239"/>
                  <a:gd name="connsiteX0" fmla="*/ 0 w 2416681"/>
                  <a:gd name="connsiteY0" fmla="*/ 99941 h 452954"/>
                  <a:gd name="connsiteX1" fmla="*/ 69461 w 2416681"/>
                  <a:gd name="connsiteY1" fmla="*/ 30480 h 452954"/>
                  <a:gd name="connsiteX2" fmla="*/ 2376125 w 2416681"/>
                  <a:gd name="connsiteY2" fmla="*/ 0 h 452954"/>
                  <a:gd name="connsiteX3" fmla="*/ 2411296 w 2416681"/>
                  <a:gd name="connsiteY3" fmla="*/ 38981 h 452954"/>
                  <a:gd name="connsiteX4" fmla="*/ 2411296 w 2416681"/>
                  <a:gd name="connsiteY4" fmla="*/ 377778 h 452954"/>
                  <a:gd name="connsiteX5" fmla="*/ 2393270 w 2416681"/>
                  <a:gd name="connsiteY5" fmla="*/ 452954 h 452954"/>
                  <a:gd name="connsiteX6" fmla="*/ 69461 w 2416681"/>
                  <a:gd name="connsiteY6" fmla="*/ 447239 h 452954"/>
                  <a:gd name="connsiteX7" fmla="*/ 0 w 2416681"/>
                  <a:gd name="connsiteY7" fmla="*/ 377778 h 452954"/>
                  <a:gd name="connsiteX8" fmla="*/ 0 w 2416681"/>
                  <a:gd name="connsiteY8" fmla="*/ 99941 h 452954"/>
                  <a:gd name="connsiteX0" fmla="*/ 0 w 2416681"/>
                  <a:gd name="connsiteY0" fmla="*/ 99941 h 452954"/>
                  <a:gd name="connsiteX1" fmla="*/ 69461 w 2416681"/>
                  <a:gd name="connsiteY1" fmla="*/ 30480 h 452954"/>
                  <a:gd name="connsiteX2" fmla="*/ 2376125 w 2416681"/>
                  <a:gd name="connsiteY2" fmla="*/ 0 h 452954"/>
                  <a:gd name="connsiteX3" fmla="*/ 2411296 w 2416681"/>
                  <a:gd name="connsiteY3" fmla="*/ 38981 h 452954"/>
                  <a:gd name="connsiteX4" fmla="*/ 2411296 w 2416681"/>
                  <a:gd name="connsiteY4" fmla="*/ 377778 h 452954"/>
                  <a:gd name="connsiteX5" fmla="*/ 2393270 w 2416681"/>
                  <a:gd name="connsiteY5" fmla="*/ 452954 h 452954"/>
                  <a:gd name="connsiteX6" fmla="*/ 69461 w 2416681"/>
                  <a:gd name="connsiteY6" fmla="*/ 447239 h 452954"/>
                  <a:gd name="connsiteX7" fmla="*/ 0 w 2416681"/>
                  <a:gd name="connsiteY7" fmla="*/ 377778 h 452954"/>
                  <a:gd name="connsiteX8" fmla="*/ 0 w 2416681"/>
                  <a:gd name="connsiteY8" fmla="*/ 99941 h 452954"/>
                  <a:gd name="connsiteX0" fmla="*/ 0 w 2416681"/>
                  <a:gd name="connsiteY0" fmla="*/ 99941 h 452954"/>
                  <a:gd name="connsiteX1" fmla="*/ 69461 w 2416681"/>
                  <a:gd name="connsiteY1" fmla="*/ 30480 h 452954"/>
                  <a:gd name="connsiteX2" fmla="*/ 2376125 w 2416681"/>
                  <a:gd name="connsiteY2" fmla="*/ 0 h 452954"/>
                  <a:gd name="connsiteX3" fmla="*/ 2411296 w 2416681"/>
                  <a:gd name="connsiteY3" fmla="*/ 38981 h 452954"/>
                  <a:gd name="connsiteX4" fmla="*/ 2411296 w 2416681"/>
                  <a:gd name="connsiteY4" fmla="*/ 377778 h 452954"/>
                  <a:gd name="connsiteX5" fmla="*/ 2393270 w 2416681"/>
                  <a:gd name="connsiteY5" fmla="*/ 452954 h 452954"/>
                  <a:gd name="connsiteX6" fmla="*/ 69461 w 2416681"/>
                  <a:gd name="connsiteY6" fmla="*/ 447239 h 452954"/>
                  <a:gd name="connsiteX7" fmla="*/ 0 w 2416681"/>
                  <a:gd name="connsiteY7" fmla="*/ 377778 h 452954"/>
                  <a:gd name="connsiteX8" fmla="*/ 0 w 2416681"/>
                  <a:gd name="connsiteY8" fmla="*/ 99941 h 452954"/>
                  <a:gd name="connsiteX0" fmla="*/ 0 w 2411360"/>
                  <a:gd name="connsiteY0" fmla="*/ 99941 h 452954"/>
                  <a:gd name="connsiteX1" fmla="*/ 69461 w 2411360"/>
                  <a:gd name="connsiteY1" fmla="*/ 30480 h 452954"/>
                  <a:gd name="connsiteX2" fmla="*/ 2376125 w 2411360"/>
                  <a:gd name="connsiteY2" fmla="*/ 0 h 452954"/>
                  <a:gd name="connsiteX3" fmla="*/ 2411296 w 2411360"/>
                  <a:gd name="connsiteY3" fmla="*/ 38981 h 452954"/>
                  <a:gd name="connsiteX4" fmla="*/ 2394151 w 2411360"/>
                  <a:gd name="connsiteY4" fmla="*/ 236808 h 452954"/>
                  <a:gd name="connsiteX5" fmla="*/ 2393270 w 2411360"/>
                  <a:gd name="connsiteY5" fmla="*/ 452954 h 452954"/>
                  <a:gd name="connsiteX6" fmla="*/ 69461 w 2411360"/>
                  <a:gd name="connsiteY6" fmla="*/ 447239 h 452954"/>
                  <a:gd name="connsiteX7" fmla="*/ 0 w 2411360"/>
                  <a:gd name="connsiteY7" fmla="*/ 377778 h 452954"/>
                  <a:gd name="connsiteX8" fmla="*/ 0 w 2411360"/>
                  <a:gd name="connsiteY8" fmla="*/ 99941 h 452954"/>
                  <a:gd name="connsiteX0" fmla="*/ 0 w 2451990"/>
                  <a:gd name="connsiteY0" fmla="*/ 120614 h 473627"/>
                  <a:gd name="connsiteX1" fmla="*/ 69461 w 2451990"/>
                  <a:gd name="connsiteY1" fmla="*/ 51153 h 473627"/>
                  <a:gd name="connsiteX2" fmla="*/ 2376125 w 2451990"/>
                  <a:gd name="connsiteY2" fmla="*/ 20673 h 473627"/>
                  <a:gd name="connsiteX3" fmla="*/ 2411296 w 2451990"/>
                  <a:gd name="connsiteY3" fmla="*/ 59654 h 473627"/>
                  <a:gd name="connsiteX4" fmla="*/ 2394151 w 2451990"/>
                  <a:gd name="connsiteY4" fmla="*/ 257481 h 473627"/>
                  <a:gd name="connsiteX5" fmla="*/ 2393270 w 2451990"/>
                  <a:gd name="connsiteY5" fmla="*/ 473627 h 473627"/>
                  <a:gd name="connsiteX6" fmla="*/ 69461 w 2451990"/>
                  <a:gd name="connsiteY6" fmla="*/ 467912 h 473627"/>
                  <a:gd name="connsiteX7" fmla="*/ 0 w 2451990"/>
                  <a:gd name="connsiteY7" fmla="*/ 398451 h 473627"/>
                  <a:gd name="connsiteX8" fmla="*/ 0 w 2451990"/>
                  <a:gd name="connsiteY8" fmla="*/ 120614 h 473627"/>
                  <a:gd name="connsiteX0" fmla="*/ 0 w 2411572"/>
                  <a:gd name="connsiteY0" fmla="*/ 111911 h 464924"/>
                  <a:gd name="connsiteX1" fmla="*/ 69461 w 2411572"/>
                  <a:gd name="connsiteY1" fmla="*/ 42450 h 464924"/>
                  <a:gd name="connsiteX2" fmla="*/ 2277065 w 2411572"/>
                  <a:gd name="connsiteY2" fmla="*/ 23400 h 464924"/>
                  <a:gd name="connsiteX3" fmla="*/ 2411296 w 2411572"/>
                  <a:gd name="connsiteY3" fmla="*/ 50951 h 464924"/>
                  <a:gd name="connsiteX4" fmla="*/ 2394151 w 2411572"/>
                  <a:gd name="connsiteY4" fmla="*/ 248778 h 464924"/>
                  <a:gd name="connsiteX5" fmla="*/ 2393270 w 2411572"/>
                  <a:gd name="connsiteY5" fmla="*/ 464924 h 464924"/>
                  <a:gd name="connsiteX6" fmla="*/ 69461 w 2411572"/>
                  <a:gd name="connsiteY6" fmla="*/ 459209 h 464924"/>
                  <a:gd name="connsiteX7" fmla="*/ 0 w 2411572"/>
                  <a:gd name="connsiteY7" fmla="*/ 389748 h 464924"/>
                  <a:gd name="connsiteX8" fmla="*/ 0 w 2411572"/>
                  <a:gd name="connsiteY8" fmla="*/ 111911 h 464924"/>
                  <a:gd name="connsiteX0" fmla="*/ 0 w 2410551"/>
                  <a:gd name="connsiteY0" fmla="*/ 105736 h 458749"/>
                  <a:gd name="connsiteX1" fmla="*/ 69461 w 2410551"/>
                  <a:gd name="connsiteY1" fmla="*/ 36275 h 458749"/>
                  <a:gd name="connsiteX2" fmla="*/ 2277065 w 2410551"/>
                  <a:gd name="connsiteY2" fmla="*/ 17225 h 458749"/>
                  <a:gd name="connsiteX3" fmla="*/ 2397961 w 2410551"/>
                  <a:gd name="connsiteY3" fmla="*/ 75256 h 458749"/>
                  <a:gd name="connsiteX4" fmla="*/ 2394151 w 2410551"/>
                  <a:gd name="connsiteY4" fmla="*/ 242603 h 458749"/>
                  <a:gd name="connsiteX5" fmla="*/ 2393270 w 2410551"/>
                  <a:gd name="connsiteY5" fmla="*/ 458749 h 458749"/>
                  <a:gd name="connsiteX6" fmla="*/ 69461 w 2410551"/>
                  <a:gd name="connsiteY6" fmla="*/ 453034 h 458749"/>
                  <a:gd name="connsiteX7" fmla="*/ 0 w 2410551"/>
                  <a:gd name="connsiteY7" fmla="*/ 383573 h 458749"/>
                  <a:gd name="connsiteX8" fmla="*/ 0 w 2410551"/>
                  <a:gd name="connsiteY8" fmla="*/ 105736 h 458749"/>
                  <a:gd name="connsiteX0" fmla="*/ 0 w 2410551"/>
                  <a:gd name="connsiteY0" fmla="*/ 109048 h 462061"/>
                  <a:gd name="connsiteX1" fmla="*/ 69461 w 2410551"/>
                  <a:gd name="connsiteY1" fmla="*/ 39587 h 462061"/>
                  <a:gd name="connsiteX2" fmla="*/ 2277065 w 2410551"/>
                  <a:gd name="connsiteY2" fmla="*/ 20537 h 462061"/>
                  <a:gd name="connsiteX3" fmla="*/ 2397961 w 2410551"/>
                  <a:gd name="connsiteY3" fmla="*/ 78568 h 462061"/>
                  <a:gd name="connsiteX4" fmla="*/ 2394151 w 2410551"/>
                  <a:gd name="connsiteY4" fmla="*/ 245915 h 462061"/>
                  <a:gd name="connsiteX5" fmla="*/ 2393270 w 2410551"/>
                  <a:gd name="connsiteY5" fmla="*/ 462061 h 462061"/>
                  <a:gd name="connsiteX6" fmla="*/ 69461 w 2410551"/>
                  <a:gd name="connsiteY6" fmla="*/ 456346 h 462061"/>
                  <a:gd name="connsiteX7" fmla="*/ 0 w 2410551"/>
                  <a:gd name="connsiteY7" fmla="*/ 386885 h 462061"/>
                  <a:gd name="connsiteX8" fmla="*/ 0 w 2410551"/>
                  <a:gd name="connsiteY8" fmla="*/ 109048 h 462061"/>
                  <a:gd name="connsiteX0" fmla="*/ 0 w 2410551"/>
                  <a:gd name="connsiteY0" fmla="*/ 102439 h 455452"/>
                  <a:gd name="connsiteX1" fmla="*/ 69461 w 2410551"/>
                  <a:gd name="connsiteY1" fmla="*/ 32978 h 455452"/>
                  <a:gd name="connsiteX2" fmla="*/ 2277065 w 2410551"/>
                  <a:gd name="connsiteY2" fmla="*/ 13928 h 455452"/>
                  <a:gd name="connsiteX3" fmla="*/ 2397961 w 2410551"/>
                  <a:gd name="connsiteY3" fmla="*/ 117679 h 455452"/>
                  <a:gd name="connsiteX4" fmla="*/ 2394151 w 2410551"/>
                  <a:gd name="connsiteY4" fmla="*/ 239306 h 455452"/>
                  <a:gd name="connsiteX5" fmla="*/ 2393270 w 2410551"/>
                  <a:gd name="connsiteY5" fmla="*/ 455452 h 455452"/>
                  <a:gd name="connsiteX6" fmla="*/ 69461 w 2410551"/>
                  <a:gd name="connsiteY6" fmla="*/ 449737 h 455452"/>
                  <a:gd name="connsiteX7" fmla="*/ 0 w 2410551"/>
                  <a:gd name="connsiteY7" fmla="*/ 380276 h 455452"/>
                  <a:gd name="connsiteX8" fmla="*/ 0 w 2410551"/>
                  <a:gd name="connsiteY8" fmla="*/ 102439 h 455452"/>
                  <a:gd name="connsiteX0" fmla="*/ 0 w 2410545"/>
                  <a:gd name="connsiteY0" fmla="*/ 102439 h 457357"/>
                  <a:gd name="connsiteX1" fmla="*/ 69461 w 2410545"/>
                  <a:gd name="connsiteY1" fmla="*/ 32978 h 457357"/>
                  <a:gd name="connsiteX2" fmla="*/ 2277065 w 2410545"/>
                  <a:gd name="connsiteY2" fmla="*/ 13928 h 457357"/>
                  <a:gd name="connsiteX3" fmla="*/ 2397961 w 2410545"/>
                  <a:gd name="connsiteY3" fmla="*/ 117679 h 457357"/>
                  <a:gd name="connsiteX4" fmla="*/ 2394151 w 2410545"/>
                  <a:gd name="connsiteY4" fmla="*/ 239306 h 457357"/>
                  <a:gd name="connsiteX5" fmla="*/ 2372315 w 2410545"/>
                  <a:gd name="connsiteY5" fmla="*/ 457357 h 457357"/>
                  <a:gd name="connsiteX6" fmla="*/ 69461 w 2410545"/>
                  <a:gd name="connsiteY6" fmla="*/ 449737 h 457357"/>
                  <a:gd name="connsiteX7" fmla="*/ 0 w 2410545"/>
                  <a:gd name="connsiteY7" fmla="*/ 380276 h 457357"/>
                  <a:gd name="connsiteX8" fmla="*/ 0 w 2410545"/>
                  <a:gd name="connsiteY8" fmla="*/ 102439 h 457357"/>
                  <a:gd name="connsiteX0" fmla="*/ 0 w 2410545"/>
                  <a:gd name="connsiteY0" fmla="*/ 102439 h 457581"/>
                  <a:gd name="connsiteX1" fmla="*/ 69461 w 2410545"/>
                  <a:gd name="connsiteY1" fmla="*/ 32978 h 457581"/>
                  <a:gd name="connsiteX2" fmla="*/ 2277065 w 2410545"/>
                  <a:gd name="connsiteY2" fmla="*/ 13928 h 457581"/>
                  <a:gd name="connsiteX3" fmla="*/ 2397961 w 2410545"/>
                  <a:gd name="connsiteY3" fmla="*/ 117679 h 457581"/>
                  <a:gd name="connsiteX4" fmla="*/ 2409391 w 2410545"/>
                  <a:gd name="connsiteY4" fmla="*/ 424091 h 457581"/>
                  <a:gd name="connsiteX5" fmla="*/ 2372315 w 2410545"/>
                  <a:gd name="connsiteY5" fmla="*/ 457357 h 457581"/>
                  <a:gd name="connsiteX6" fmla="*/ 69461 w 2410545"/>
                  <a:gd name="connsiteY6" fmla="*/ 449737 h 457581"/>
                  <a:gd name="connsiteX7" fmla="*/ 0 w 2410545"/>
                  <a:gd name="connsiteY7" fmla="*/ 380276 h 457581"/>
                  <a:gd name="connsiteX8" fmla="*/ 0 w 2410545"/>
                  <a:gd name="connsiteY8" fmla="*/ 102439 h 457581"/>
                  <a:gd name="connsiteX0" fmla="*/ 0 w 2410545"/>
                  <a:gd name="connsiteY0" fmla="*/ 102439 h 457581"/>
                  <a:gd name="connsiteX1" fmla="*/ 69461 w 2410545"/>
                  <a:gd name="connsiteY1" fmla="*/ 32978 h 457581"/>
                  <a:gd name="connsiteX2" fmla="*/ 2277065 w 2410545"/>
                  <a:gd name="connsiteY2" fmla="*/ 13928 h 457581"/>
                  <a:gd name="connsiteX3" fmla="*/ 2397961 w 2410545"/>
                  <a:gd name="connsiteY3" fmla="*/ 117679 h 457581"/>
                  <a:gd name="connsiteX4" fmla="*/ 2409391 w 2410545"/>
                  <a:gd name="connsiteY4" fmla="*/ 424091 h 457581"/>
                  <a:gd name="connsiteX5" fmla="*/ 2318975 w 2410545"/>
                  <a:gd name="connsiteY5" fmla="*/ 457357 h 457581"/>
                  <a:gd name="connsiteX6" fmla="*/ 69461 w 2410545"/>
                  <a:gd name="connsiteY6" fmla="*/ 449737 h 457581"/>
                  <a:gd name="connsiteX7" fmla="*/ 0 w 2410545"/>
                  <a:gd name="connsiteY7" fmla="*/ 380276 h 457581"/>
                  <a:gd name="connsiteX8" fmla="*/ 0 w 2410545"/>
                  <a:gd name="connsiteY8" fmla="*/ 102439 h 457581"/>
                  <a:gd name="connsiteX0" fmla="*/ 0 w 2410545"/>
                  <a:gd name="connsiteY0" fmla="*/ 102439 h 478474"/>
                  <a:gd name="connsiteX1" fmla="*/ 69461 w 2410545"/>
                  <a:gd name="connsiteY1" fmla="*/ 32978 h 478474"/>
                  <a:gd name="connsiteX2" fmla="*/ 2277065 w 2410545"/>
                  <a:gd name="connsiteY2" fmla="*/ 13928 h 478474"/>
                  <a:gd name="connsiteX3" fmla="*/ 2397961 w 2410545"/>
                  <a:gd name="connsiteY3" fmla="*/ 117679 h 478474"/>
                  <a:gd name="connsiteX4" fmla="*/ 2409391 w 2410545"/>
                  <a:gd name="connsiteY4" fmla="*/ 424091 h 478474"/>
                  <a:gd name="connsiteX5" fmla="*/ 2318975 w 2410545"/>
                  <a:gd name="connsiteY5" fmla="*/ 457357 h 478474"/>
                  <a:gd name="connsiteX6" fmla="*/ 69461 w 2410545"/>
                  <a:gd name="connsiteY6" fmla="*/ 449737 h 478474"/>
                  <a:gd name="connsiteX7" fmla="*/ 0 w 2410545"/>
                  <a:gd name="connsiteY7" fmla="*/ 380276 h 478474"/>
                  <a:gd name="connsiteX8" fmla="*/ 0 w 2410545"/>
                  <a:gd name="connsiteY8" fmla="*/ 102439 h 478474"/>
                  <a:gd name="connsiteX0" fmla="*/ 0 w 2410545"/>
                  <a:gd name="connsiteY0" fmla="*/ 102439 h 473406"/>
                  <a:gd name="connsiteX1" fmla="*/ 69461 w 2410545"/>
                  <a:gd name="connsiteY1" fmla="*/ 32978 h 473406"/>
                  <a:gd name="connsiteX2" fmla="*/ 2277065 w 2410545"/>
                  <a:gd name="connsiteY2" fmla="*/ 13928 h 473406"/>
                  <a:gd name="connsiteX3" fmla="*/ 2397961 w 2410545"/>
                  <a:gd name="connsiteY3" fmla="*/ 117679 h 473406"/>
                  <a:gd name="connsiteX4" fmla="*/ 2409391 w 2410545"/>
                  <a:gd name="connsiteY4" fmla="*/ 424091 h 473406"/>
                  <a:gd name="connsiteX5" fmla="*/ 2318975 w 2410545"/>
                  <a:gd name="connsiteY5" fmla="*/ 457357 h 473406"/>
                  <a:gd name="connsiteX6" fmla="*/ 69461 w 2410545"/>
                  <a:gd name="connsiteY6" fmla="*/ 449737 h 473406"/>
                  <a:gd name="connsiteX7" fmla="*/ 0 w 2410545"/>
                  <a:gd name="connsiteY7" fmla="*/ 380276 h 473406"/>
                  <a:gd name="connsiteX8" fmla="*/ 0 w 2410545"/>
                  <a:gd name="connsiteY8" fmla="*/ 102439 h 473406"/>
                  <a:gd name="connsiteX0" fmla="*/ 0 w 2410545"/>
                  <a:gd name="connsiteY0" fmla="*/ 102439 h 473406"/>
                  <a:gd name="connsiteX1" fmla="*/ 69461 w 2410545"/>
                  <a:gd name="connsiteY1" fmla="*/ 32978 h 473406"/>
                  <a:gd name="connsiteX2" fmla="*/ 2277065 w 2410545"/>
                  <a:gd name="connsiteY2" fmla="*/ 13928 h 473406"/>
                  <a:gd name="connsiteX3" fmla="*/ 2397961 w 2410545"/>
                  <a:gd name="connsiteY3" fmla="*/ 117679 h 473406"/>
                  <a:gd name="connsiteX4" fmla="*/ 2390881 w 2410545"/>
                  <a:gd name="connsiteY4" fmla="*/ 251897 h 473406"/>
                  <a:gd name="connsiteX5" fmla="*/ 2409391 w 2410545"/>
                  <a:gd name="connsiteY5" fmla="*/ 424091 h 473406"/>
                  <a:gd name="connsiteX6" fmla="*/ 2318975 w 2410545"/>
                  <a:gd name="connsiteY6" fmla="*/ 457357 h 473406"/>
                  <a:gd name="connsiteX7" fmla="*/ 69461 w 2410545"/>
                  <a:gd name="connsiteY7" fmla="*/ 449737 h 473406"/>
                  <a:gd name="connsiteX8" fmla="*/ 0 w 2410545"/>
                  <a:gd name="connsiteY8" fmla="*/ 380276 h 473406"/>
                  <a:gd name="connsiteX9" fmla="*/ 0 w 2410545"/>
                  <a:gd name="connsiteY9" fmla="*/ 102439 h 473406"/>
                  <a:gd name="connsiteX0" fmla="*/ 0 w 2410545"/>
                  <a:gd name="connsiteY0" fmla="*/ 102439 h 462465"/>
                  <a:gd name="connsiteX1" fmla="*/ 69461 w 2410545"/>
                  <a:gd name="connsiteY1" fmla="*/ 32978 h 462465"/>
                  <a:gd name="connsiteX2" fmla="*/ 2277065 w 2410545"/>
                  <a:gd name="connsiteY2" fmla="*/ 13928 h 462465"/>
                  <a:gd name="connsiteX3" fmla="*/ 2397961 w 2410545"/>
                  <a:gd name="connsiteY3" fmla="*/ 117679 h 462465"/>
                  <a:gd name="connsiteX4" fmla="*/ 2390881 w 2410545"/>
                  <a:gd name="connsiteY4" fmla="*/ 251897 h 462465"/>
                  <a:gd name="connsiteX5" fmla="*/ 2409391 w 2410545"/>
                  <a:gd name="connsiteY5" fmla="*/ 424091 h 462465"/>
                  <a:gd name="connsiteX6" fmla="*/ 2134190 w 2410545"/>
                  <a:gd name="connsiteY6" fmla="*/ 442117 h 462465"/>
                  <a:gd name="connsiteX7" fmla="*/ 69461 w 2410545"/>
                  <a:gd name="connsiteY7" fmla="*/ 449737 h 462465"/>
                  <a:gd name="connsiteX8" fmla="*/ 0 w 2410545"/>
                  <a:gd name="connsiteY8" fmla="*/ 380276 h 462465"/>
                  <a:gd name="connsiteX9" fmla="*/ 0 w 2410545"/>
                  <a:gd name="connsiteY9" fmla="*/ 102439 h 462465"/>
                  <a:gd name="connsiteX0" fmla="*/ 0 w 2410545"/>
                  <a:gd name="connsiteY0" fmla="*/ 102439 h 449755"/>
                  <a:gd name="connsiteX1" fmla="*/ 69461 w 2410545"/>
                  <a:gd name="connsiteY1" fmla="*/ 32978 h 449755"/>
                  <a:gd name="connsiteX2" fmla="*/ 2277065 w 2410545"/>
                  <a:gd name="connsiteY2" fmla="*/ 13928 h 449755"/>
                  <a:gd name="connsiteX3" fmla="*/ 2397961 w 2410545"/>
                  <a:gd name="connsiteY3" fmla="*/ 117679 h 449755"/>
                  <a:gd name="connsiteX4" fmla="*/ 2390881 w 2410545"/>
                  <a:gd name="connsiteY4" fmla="*/ 251897 h 449755"/>
                  <a:gd name="connsiteX5" fmla="*/ 2409391 w 2410545"/>
                  <a:gd name="connsiteY5" fmla="*/ 424091 h 449755"/>
                  <a:gd name="connsiteX6" fmla="*/ 2141810 w 2410545"/>
                  <a:gd name="connsiteY6" fmla="*/ 400207 h 449755"/>
                  <a:gd name="connsiteX7" fmla="*/ 69461 w 2410545"/>
                  <a:gd name="connsiteY7" fmla="*/ 449737 h 449755"/>
                  <a:gd name="connsiteX8" fmla="*/ 0 w 2410545"/>
                  <a:gd name="connsiteY8" fmla="*/ 380276 h 449755"/>
                  <a:gd name="connsiteX9" fmla="*/ 0 w 2410545"/>
                  <a:gd name="connsiteY9" fmla="*/ 102439 h 449755"/>
                  <a:gd name="connsiteX0" fmla="*/ 0 w 2410545"/>
                  <a:gd name="connsiteY0" fmla="*/ 102439 h 449755"/>
                  <a:gd name="connsiteX1" fmla="*/ 69461 w 2410545"/>
                  <a:gd name="connsiteY1" fmla="*/ 32978 h 449755"/>
                  <a:gd name="connsiteX2" fmla="*/ 2277065 w 2410545"/>
                  <a:gd name="connsiteY2" fmla="*/ 13928 h 449755"/>
                  <a:gd name="connsiteX3" fmla="*/ 2397961 w 2410545"/>
                  <a:gd name="connsiteY3" fmla="*/ 117679 h 449755"/>
                  <a:gd name="connsiteX4" fmla="*/ 2390881 w 2410545"/>
                  <a:gd name="connsiteY4" fmla="*/ 251897 h 449755"/>
                  <a:gd name="connsiteX5" fmla="*/ 2409391 w 2410545"/>
                  <a:gd name="connsiteY5" fmla="*/ 424091 h 449755"/>
                  <a:gd name="connsiteX6" fmla="*/ 2141810 w 2410545"/>
                  <a:gd name="connsiteY6" fmla="*/ 400207 h 449755"/>
                  <a:gd name="connsiteX7" fmla="*/ 69461 w 2410545"/>
                  <a:gd name="connsiteY7" fmla="*/ 449737 h 449755"/>
                  <a:gd name="connsiteX8" fmla="*/ 0 w 2410545"/>
                  <a:gd name="connsiteY8" fmla="*/ 380276 h 449755"/>
                  <a:gd name="connsiteX9" fmla="*/ 0 w 2410545"/>
                  <a:gd name="connsiteY9" fmla="*/ 102439 h 449755"/>
                  <a:gd name="connsiteX0" fmla="*/ 0 w 2420039"/>
                  <a:gd name="connsiteY0" fmla="*/ 102439 h 449755"/>
                  <a:gd name="connsiteX1" fmla="*/ 69461 w 2420039"/>
                  <a:gd name="connsiteY1" fmla="*/ 32978 h 449755"/>
                  <a:gd name="connsiteX2" fmla="*/ 2277065 w 2420039"/>
                  <a:gd name="connsiteY2" fmla="*/ 13928 h 449755"/>
                  <a:gd name="connsiteX3" fmla="*/ 2397961 w 2420039"/>
                  <a:gd name="connsiteY3" fmla="*/ 117679 h 449755"/>
                  <a:gd name="connsiteX4" fmla="*/ 2390881 w 2420039"/>
                  <a:gd name="connsiteY4" fmla="*/ 251897 h 449755"/>
                  <a:gd name="connsiteX5" fmla="*/ 2409391 w 2420039"/>
                  <a:gd name="connsiteY5" fmla="*/ 424091 h 449755"/>
                  <a:gd name="connsiteX6" fmla="*/ 2141810 w 2420039"/>
                  <a:gd name="connsiteY6" fmla="*/ 400207 h 449755"/>
                  <a:gd name="connsiteX7" fmla="*/ 69461 w 2420039"/>
                  <a:gd name="connsiteY7" fmla="*/ 449737 h 449755"/>
                  <a:gd name="connsiteX8" fmla="*/ 0 w 2420039"/>
                  <a:gd name="connsiteY8" fmla="*/ 380276 h 449755"/>
                  <a:gd name="connsiteX9" fmla="*/ 0 w 2420039"/>
                  <a:gd name="connsiteY9" fmla="*/ 102439 h 449755"/>
                  <a:gd name="connsiteX0" fmla="*/ 0 w 2420039"/>
                  <a:gd name="connsiteY0" fmla="*/ 102439 h 450282"/>
                  <a:gd name="connsiteX1" fmla="*/ 69461 w 2420039"/>
                  <a:gd name="connsiteY1" fmla="*/ 32978 h 450282"/>
                  <a:gd name="connsiteX2" fmla="*/ 2277065 w 2420039"/>
                  <a:gd name="connsiteY2" fmla="*/ 13928 h 450282"/>
                  <a:gd name="connsiteX3" fmla="*/ 2397961 w 2420039"/>
                  <a:gd name="connsiteY3" fmla="*/ 117679 h 450282"/>
                  <a:gd name="connsiteX4" fmla="*/ 2390881 w 2420039"/>
                  <a:gd name="connsiteY4" fmla="*/ 251897 h 450282"/>
                  <a:gd name="connsiteX5" fmla="*/ 2409391 w 2420039"/>
                  <a:gd name="connsiteY5" fmla="*/ 424091 h 450282"/>
                  <a:gd name="connsiteX6" fmla="*/ 2141810 w 2420039"/>
                  <a:gd name="connsiteY6" fmla="*/ 400207 h 450282"/>
                  <a:gd name="connsiteX7" fmla="*/ 525886 w 2420039"/>
                  <a:gd name="connsiteY7" fmla="*/ 343338 h 450282"/>
                  <a:gd name="connsiteX8" fmla="*/ 69461 w 2420039"/>
                  <a:gd name="connsiteY8" fmla="*/ 449737 h 450282"/>
                  <a:gd name="connsiteX9" fmla="*/ 0 w 2420039"/>
                  <a:gd name="connsiteY9" fmla="*/ 380276 h 450282"/>
                  <a:gd name="connsiteX10" fmla="*/ 0 w 2420039"/>
                  <a:gd name="connsiteY10" fmla="*/ 102439 h 450282"/>
                  <a:gd name="connsiteX0" fmla="*/ 0 w 2420039"/>
                  <a:gd name="connsiteY0" fmla="*/ 102439 h 443026"/>
                  <a:gd name="connsiteX1" fmla="*/ 69461 w 2420039"/>
                  <a:gd name="connsiteY1" fmla="*/ 32978 h 443026"/>
                  <a:gd name="connsiteX2" fmla="*/ 2277065 w 2420039"/>
                  <a:gd name="connsiteY2" fmla="*/ 13928 h 443026"/>
                  <a:gd name="connsiteX3" fmla="*/ 2397961 w 2420039"/>
                  <a:gd name="connsiteY3" fmla="*/ 117679 h 443026"/>
                  <a:gd name="connsiteX4" fmla="*/ 2390881 w 2420039"/>
                  <a:gd name="connsiteY4" fmla="*/ 251897 h 443026"/>
                  <a:gd name="connsiteX5" fmla="*/ 2409391 w 2420039"/>
                  <a:gd name="connsiteY5" fmla="*/ 424091 h 443026"/>
                  <a:gd name="connsiteX6" fmla="*/ 2141810 w 2420039"/>
                  <a:gd name="connsiteY6" fmla="*/ 400207 h 443026"/>
                  <a:gd name="connsiteX7" fmla="*/ 525886 w 2420039"/>
                  <a:gd name="connsiteY7" fmla="*/ 343338 h 443026"/>
                  <a:gd name="connsiteX8" fmla="*/ 103751 w 2420039"/>
                  <a:gd name="connsiteY8" fmla="*/ 365917 h 443026"/>
                  <a:gd name="connsiteX9" fmla="*/ 0 w 2420039"/>
                  <a:gd name="connsiteY9" fmla="*/ 380276 h 443026"/>
                  <a:gd name="connsiteX10" fmla="*/ 0 w 2420039"/>
                  <a:gd name="connsiteY10" fmla="*/ 102439 h 443026"/>
                  <a:gd name="connsiteX0" fmla="*/ 0 w 2420039"/>
                  <a:gd name="connsiteY0" fmla="*/ 102439 h 443026"/>
                  <a:gd name="connsiteX1" fmla="*/ 69461 w 2420039"/>
                  <a:gd name="connsiteY1" fmla="*/ 32978 h 443026"/>
                  <a:gd name="connsiteX2" fmla="*/ 2277065 w 2420039"/>
                  <a:gd name="connsiteY2" fmla="*/ 13928 h 443026"/>
                  <a:gd name="connsiteX3" fmla="*/ 2397961 w 2420039"/>
                  <a:gd name="connsiteY3" fmla="*/ 117679 h 443026"/>
                  <a:gd name="connsiteX4" fmla="*/ 2390881 w 2420039"/>
                  <a:gd name="connsiteY4" fmla="*/ 251897 h 443026"/>
                  <a:gd name="connsiteX5" fmla="*/ 2409391 w 2420039"/>
                  <a:gd name="connsiteY5" fmla="*/ 424091 h 443026"/>
                  <a:gd name="connsiteX6" fmla="*/ 2141810 w 2420039"/>
                  <a:gd name="connsiteY6" fmla="*/ 400207 h 443026"/>
                  <a:gd name="connsiteX7" fmla="*/ 525886 w 2420039"/>
                  <a:gd name="connsiteY7" fmla="*/ 343338 h 443026"/>
                  <a:gd name="connsiteX8" fmla="*/ 103751 w 2420039"/>
                  <a:gd name="connsiteY8" fmla="*/ 365917 h 443026"/>
                  <a:gd name="connsiteX9" fmla="*/ 22860 w 2420039"/>
                  <a:gd name="connsiteY9" fmla="*/ 307886 h 443026"/>
                  <a:gd name="connsiteX10" fmla="*/ 0 w 2420039"/>
                  <a:gd name="connsiteY10" fmla="*/ 102439 h 443026"/>
                  <a:gd name="connsiteX0" fmla="*/ 0 w 2420039"/>
                  <a:gd name="connsiteY0" fmla="*/ 102439 h 443026"/>
                  <a:gd name="connsiteX1" fmla="*/ 69461 w 2420039"/>
                  <a:gd name="connsiteY1" fmla="*/ 32978 h 443026"/>
                  <a:gd name="connsiteX2" fmla="*/ 2277065 w 2420039"/>
                  <a:gd name="connsiteY2" fmla="*/ 13928 h 443026"/>
                  <a:gd name="connsiteX3" fmla="*/ 2397961 w 2420039"/>
                  <a:gd name="connsiteY3" fmla="*/ 117679 h 443026"/>
                  <a:gd name="connsiteX4" fmla="*/ 2390881 w 2420039"/>
                  <a:gd name="connsiteY4" fmla="*/ 251897 h 443026"/>
                  <a:gd name="connsiteX5" fmla="*/ 2409391 w 2420039"/>
                  <a:gd name="connsiteY5" fmla="*/ 424091 h 443026"/>
                  <a:gd name="connsiteX6" fmla="*/ 2141810 w 2420039"/>
                  <a:gd name="connsiteY6" fmla="*/ 400207 h 443026"/>
                  <a:gd name="connsiteX7" fmla="*/ 525886 w 2420039"/>
                  <a:gd name="connsiteY7" fmla="*/ 343338 h 443026"/>
                  <a:gd name="connsiteX8" fmla="*/ 98036 w 2420039"/>
                  <a:gd name="connsiteY8" fmla="*/ 364012 h 443026"/>
                  <a:gd name="connsiteX9" fmla="*/ 22860 w 2420039"/>
                  <a:gd name="connsiteY9" fmla="*/ 307886 h 443026"/>
                  <a:gd name="connsiteX10" fmla="*/ 0 w 2420039"/>
                  <a:gd name="connsiteY10" fmla="*/ 102439 h 443026"/>
                  <a:gd name="connsiteX0" fmla="*/ 0 w 2420039"/>
                  <a:gd name="connsiteY0" fmla="*/ 102439 h 443026"/>
                  <a:gd name="connsiteX1" fmla="*/ 69461 w 2420039"/>
                  <a:gd name="connsiteY1" fmla="*/ 32978 h 443026"/>
                  <a:gd name="connsiteX2" fmla="*/ 2277065 w 2420039"/>
                  <a:gd name="connsiteY2" fmla="*/ 13928 h 443026"/>
                  <a:gd name="connsiteX3" fmla="*/ 2397961 w 2420039"/>
                  <a:gd name="connsiteY3" fmla="*/ 117679 h 443026"/>
                  <a:gd name="connsiteX4" fmla="*/ 2390881 w 2420039"/>
                  <a:gd name="connsiteY4" fmla="*/ 251897 h 443026"/>
                  <a:gd name="connsiteX5" fmla="*/ 2409391 w 2420039"/>
                  <a:gd name="connsiteY5" fmla="*/ 424091 h 443026"/>
                  <a:gd name="connsiteX6" fmla="*/ 2141810 w 2420039"/>
                  <a:gd name="connsiteY6" fmla="*/ 400207 h 443026"/>
                  <a:gd name="connsiteX7" fmla="*/ 525886 w 2420039"/>
                  <a:gd name="connsiteY7" fmla="*/ 343338 h 443026"/>
                  <a:gd name="connsiteX8" fmla="*/ 98036 w 2420039"/>
                  <a:gd name="connsiteY8" fmla="*/ 364012 h 443026"/>
                  <a:gd name="connsiteX9" fmla="*/ 22860 w 2420039"/>
                  <a:gd name="connsiteY9" fmla="*/ 233591 h 443026"/>
                  <a:gd name="connsiteX10" fmla="*/ 0 w 2420039"/>
                  <a:gd name="connsiteY10" fmla="*/ 102439 h 443026"/>
                  <a:gd name="connsiteX0" fmla="*/ 0 w 2420039"/>
                  <a:gd name="connsiteY0" fmla="*/ 102439 h 443026"/>
                  <a:gd name="connsiteX1" fmla="*/ 69461 w 2420039"/>
                  <a:gd name="connsiteY1" fmla="*/ 32978 h 443026"/>
                  <a:gd name="connsiteX2" fmla="*/ 2277065 w 2420039"/>
                  <a:gd name="connsiteY2" fmla="*/ 13928 h 443026"/>
                  <a:gd name="connsiteX3" fmla="*/ 2397961 w 2420039"/>
                  <a:gd name="connsiteY3" fmla="*/ 117679 h 443026"/>
                  <a:gd name="connsiteX4" fmla="*/ 2390881 w 2420039"/>
                  <a:gd name="connsiteY4" fmla="*/ 251897 h 443026"/>
                  <a:gd name="connsiteX5" fmla="*/ 2409391 w 2420039"/>
                  <a:gd name="connsiteY5" fmla="*/ 424091 h 443026"/>
                  <a:gd name="connsiteX6" fmla="*/ 2141810 w 2420039"/>
                  <a:gd name="connsiteY6" fmla="*/ 400207 h 443026"/>
                  <a:gd name="connsiteX7" fmla="*/ 525886 w 2420039"/>
                  <a:gd name="connsiteY7" fmla="*/ 343338 h 443026"/>
                  <a:gd name="connsiteX8" fmla="*/ 98036 w 2420039"/>
                  <a:gd name="connsiteY8" fmla="*/ 322102 h 443026"/>
                  <a:gd name="connsiteX9" fmla="*/ 22860 w 2420039"/>
                  <a:gd name="connsiteY9" fmla="*/ 233591 h 443026"/>
                  <a:gd name="connsiteX10" fmla="*/ 0 w 2420039"/>
                  <a:gd name="connsiteY10" fmla="*/ 102439 h 443026"/>
                  <a:gd name="connsiteX0" fmla="*/ 0 w 2420039"/>
                  <a:gd name="connsiteY0" fmla="*/ 102439 h 440638"/>
                  <a:gd name="connsiteX1" fmla="*/ 69461 w 2420039"/>
                  <a:gd name="connsiteY1" fmla="*/ 32978 h 440638"/>
                  <a:gd name="connsiteX2" fmla="*/ 2277065 w 2420039"/>
                  <a:gd name="connsiteY2" fmla="*/ 13928 h 440638"/>
                  <a:gd name="connsiteX3" fmla="*/ 2397961 w 2420039"/>
                  <a:gd name="connsiteY3" fmla="*/ 117679 h 440638"/>
                  <a:gd name="connsiteX4" fmla="*/ 2390881 w 2420039"/>
                  <a:gd name="connsiteY4" fmla="*/ 251897 h 440638"/>
                  <a:gd name="connsiteX5" fmla="*/ 2409391 w 2420039"/>
                  <a:gd name="connsiteY5" fmla="*/ 424091 h 440638"/>
                  <a:gd name="connsiteX6" fmla="*/ 2090375 w 2420039"/>
                  <a:gd name="connsiteY6" fmla="*/ 390682 h 440638"/>
                  <a:gd name="connsiteX7" fmla="*/ 525886 w 2420039"/>
                  <a:gd name="connsiteY7" fmla="*/ 343338 h 440638"/>
                  <a:gd name="connsiteX8" fmla="*/ 98036 w 2420039"/>
                  <a:gd name="connsiteY8" fmla="*/ 322102 h 440638"/>
                  <a:gd name="connsiteX9" fmla="*/ 22860 w 2420039"/>
                  <a:gd name="connsiteY9" fmla="*/ 233591 h 440638"/>
                  <a:gd name="connsiteX10" fmla="*/ 0 w 2420039"/>
                  <a:gd name="connsiteY10" fmla="*/ 102439 h 440638"/>
                  <a:gd name="connsiteX0" fmla="*/ 0 w 2420039"/>
                  <a:gd name="connsiteY0" fmla="*/ 102439 h 434444"/>
                  <a:gd name="connsiteX1" fmla="*/ 69461 w 2420039"/>
                  <a:gd name="connsiteY1" fmla="*/ 32978 h 434444"/>
                  <a:gd name="connsiteX2" fmla="*/ 2277065 w 2420039"/>
                  <a:gd name="connsiteY2" fmla="*/ 13928 h 434444"/>
                  <a:gd name="connsiteX3" fmla="*/ 2397961 w 2420039"/>
                  <a:gd name="connsiteY3" fmla="*/ 117679 h 434444"/>
                  <a:gd name="connsiteX4" fmla="*/ 2390881 w 2420039"/>
                  <a:gd name="connsiteY4" fmla="*/ 251897 h 434444"/>
                  <a:gd name="connsiteX5" fmla="*/ 2409391 w 2420039"/>
                  <a:gd name="connsiteY5" fmla="*/ 424091 h 434444"/>
                  <a:gd name="connsiteX6" fmla="*/ 2090375 w 2420039"/>
                  <a:gd name="connsiteY6" fmla="*/ 390682 h 434444"/>
                  <a:gd name="connsiteX7" fmla="*/ 525886 w 2420039"/>
                  <a:gd name="connsiteY7" fmla="*/ 343338 h 434444"/>
                  <a:gd name="connsiteX8" fmla="*/ 98036 w 2420039"/>
                  <a:gd name="connsiteY8" fmla="*/ 322102 h 434444"/>
                  <a:gd name="connsiteX9" fmla="*/ 22860 w 2420039"/>
                  <a:gd name="connsiteY9" fmla="*/ 233591 h 434444"/>
                  <a:gd name="connsiteX10" fmla="*/ 0 w 2420039"/>
                  <a:gd name="connsiteY10" fmla="*/ 102439 h 434444"/>
                  <a:gd name="connsiteX0" fmla="*/ 0 w 2420039"/>
                  <a:gd name="connsiteY0" fmla="*/ 102439 h 434444"/>
                  <a:gd name="connsiteX1" fmla="*/ 69461 w 2420039"/>
                  <a:gd name="connsiteY1" fmla="*/ 32978 h 434444"/>
                  <a:gd name="connsiteX2" fmla="*/ 2277065 w 2420039"/>
                  <a:gd name="connsiteY2" fmla="*/ 13928 h 434444"/>
                  <a:gd name="connsiteX3" fmla="*/ 2397961 w 2420039"/>
                  <a:gd name="connsiteY3" fmla="*/ 117679 h 434444"/>
                  <a:gd name="connsiteX4" fmla="*/ 2390881 w 2420039"/>
                  <a:gd name="connsiteY4" fmla="*/ 251897 h 434444"/>
                  <a:gd name="connsiteX5" fmla="*/ 2409391 w 2420039"/>
                  <a:gd name="connsiteY5" fmla="*/ 424091 h 434444"/>
                  <a:gd name="connsiteX6" fmla="*/ 2090375 w 2420039"/>
                  <a:gd name="connsiteY6" fmla="*/ 390682 h 434444"/>
                  <a:gd name="connsiteX7" fmla="*/ 525886 w 2420039"/>
                  <a:gd name="connsiteY7" fmla="*/ 343338 h 434444"/>
                  <a:gd name="connsiteX8" fmla="*/ 98036 w 2420039"/>
                  <a:gd name="connsiteY8" fmla="*/ 322102 h 434444"/>
                  <a:gd name="connsiteX9" fmla="*/ 22860 w 2420039"/>
                  <a:gd name="connsiteY9" fmla="*/ 233591 h 434444"/>
                  <a:gd name="connsiteX10" fmla="*/ 0 w 2420039"/>
                  <a:gd name="connsiteY10" fmla="*/ 102439 h 434444"/>
                  <a:gd name="connsiteX0" fmla="*/ 0 w 2454844"/>
                  <a:gd name="connsiteY0" fmla="*/ 102439 h 434444"/>
                  <a:gd name="connsiteX1" fmla="*/ 69461 w 2454844"/>
                  <a:gd name="connsiteY1" fmla="*/ 32978 h 434444"/>
                  <a:gd name="connsiteX2" fmla="*/ 2277065 w 2454844"/>
                  <a:gd name="connsiteY2" fmla="*/ 13928 h 434444"/>
                  <a:gd name="connsiteX3" fmla="*/ 2397961 w 2454844"/>
                  <a:gd name="connsiteY3" fmla="*/ 117679 h 434444"/>
                  <a:gd name="connsiteX4" fmla="*/ 2453746 w 2454844"/>
                  <a:gd name="connsiteY4" fmla="*/ 242372 h 434444"/>
                  <a:gd name="connsiteX5" fmla="*/ 2409391 w 2454844"/>
                  <a:gd name="connsiteY5" fmla="*/ 424091 h 434444"/>
                  <a:gd name="connsiteX6" fmla="*/ 2090375 w 2454844"/>
                  <a:gd name="connsiteY6" fmla="*/ 390682 h 434444"/>
                  <a:gd name="connsiteX7" fmla="*/ 525886 w 2454844"/>
                  <a:gd name="connsiteY7" fmla="*/ 343338 h 434444"/>
                  <a:gd name="connsiteX8" fmla="*/ 98036 w 2454844"/>
                  <a:gd name="connsiteY8" fmla="*/ 322102 h 434444"/>
                  <a:gd name="connsiteX9" fmla="*/ 22860 w 2454844"/>
                  <a:gd name="connsiteY9" fmla="*/ 233591 h 434444"/>
                  <a:gd name="connsiteX10" fmla="*/ 0 w 2454844"/>
                  <a:gd name="connsiteY10" fmla="*/ 102439 h 434444"/>
                  <a:gd name="connsiteX0" fmla="*/ 0 w 2454844"/>
                  <a:gd name="connsiteY0" fmla="*/ 100595 h 432600"/>
                  <a:gd name="connsiteX1" fmla="*/ 69461 w 2454844"/>
                  <a:gd name="connsiteY1" fmla="*/ 31134 h 432600"/>
                  <a:gd name="connsiteX2" fmla="*/ 2277065 w 2454844"/>
                  <a:gd name="connsiteY2" fmla="*/ 12084 h 432600"/>
                  <a:gd name="connsiteX3" fmla="*/ 2443681 w 2454844"/>
                  <a:gd name="connsiteY3" fmla="*/ 136790 h 432600"/>
                  <a:gd name="connsiteX4" fmla="*/ 2453746 w 2454844"/>
                  <a:gd name="connsiteY4" fmla="*/ 240528 h 432600"/>
                  <a:gd name="connsiteX5" fmla="*/ 2409391 w 2454844"/>
                  <a:gd name="connsiteY5" fmla="*/ 422247 h 432600"/>
                  <a:gd name="connsiteX6" fmla="*/ 2090375 w 2454844"/>
                  <a:gd name="connsiteY6" fmla="*/ 388838 h 432600"/>
                  <a:gd name="connsiteX7" fmla="*/ 525886 w 2454844"/>
                  <a:gd name="connsiteY7" fmla="*/ 341494 h 432600"/>
                  <a:gd name="connsiteX8" fmla="*/ 98036 w 2454844"/>
                  <a:gd name="connsiteY8" fmla="*/ 320258 h 432600"/>
                  <a:gd name="connsiteX9" fmla="*/ 22860 w 2454844"/>
                  <a:gd name="connsiteY9" fmla="*/ 231747 h 432600"/>
                  <a:gd name="connsiteX10" fmla="*/ 0 w 2454844"/>
                  <a:gd name="connsiteY10" fmla="*/ 100595 h 432600"/>
                  <a:gd name="connsiteX0" fmla="*/ 0 w 2454844"/>
                  <a:gd name="connsiteY0" fmla="*/ 100595 h 432600"/>
                  <a:gd name="connsiteX1" fmla="*/ 69461 w 2454844"/>
                  <a:gd name="connsiteY1" fmla="*/ 31134 h 432600"/>
                  <a:gd name="connsiteX2" fmla="*/ 2277065 w 2454844"/>
                  <a:gd name="connsiteY2" fmla="*/ 12084 h 432600"/>
                  <a:gd name="connsiteX3" fmla="*/ 2443681 w 2454844"/>
                  <a:gd name="connsiteY3" fmla="*/ 136790 h 432600"/>
                  <a:gd name="connsiteX4" fmla="*/ 2453746 w 2454844"/>
                  <a:gd name="connsiteY4" fmla="*/ 240528 h 432600"/>
                  <a:gd name="connsiteX5" fmla="*/ 2409391 w 2454844"/>
                  <a:gd name="connsiteY5" fmla="*/ 422247 h 432600"/>
                  <a:gd name="connsiteX6" fmla="*/ 2090375 w 2454844"/>
                  <a:gd name="connsiteY6" fmla="*/ 388838 h 432600"/>
                  <a:gd name="connsiteX7" fmla="*/ 525886 w 2454844"/>
                  <a:gd name="connsiteY7" fmla="*/ 341494 h 432600"/>
                  <a:gd name="connsiteX8" fmla="*/ 98036 w 2454844"/>
                  <a:gd name="connsiteY8" fmla="*/ 320258 h 432600"/>
                  <a:gd name="connsiteX9" fmla="*/ 22860 w 2454844"/>
                  <a:gd name="connsiteY9" fmla="*/ 231747 h 432600"/>
                  <a:gd name="connsiteX10" fmla="*/ 0 w 2454844"/>
                  <a:gd name="connsiteY10" fmla="*/ 100595 h 432600"/>
                  <a:gd name="connsiteX0" fmla="*/ 0 w 2471568"/>
                  <a:gd name="connsiteY0" fmla="*/ 100595 h 432600"/>
                  <a:gd name="connsiteX1" fmla="*/ 69461 w 2471568"/>
                  <a:gd name="connsiteY1" fmla="*/ 31134 h 432600"/>
                  <a:gd name="connsiteX2" fmla="*/ 2277065 w 2471568"/>
                  <a:gd name="connsiteY2" fmla="*/ 12084 h 432600"/>
                  <a:gd name="connsiteX3" fmla="*/ 2466541 w 2471568"/>
                  <a:gd name="connsiteY3" fmla="*/ 136790 h 432600"/>
                  <a:gd name="connsiteX4" fmla="*/ 2453746 w 2471568"/>
                  <a:gd name="connsiteY4" fmla="*/ 240528 h 432600"/>
                  <a:gd name="connsiteX5" fmla="*/ 2409391 w 2471568"/>
                  <a:gd name="connsiteY5" fmla="*/ 422247 h 432600"/>
                  <a:gd name="connsiteX6" fmla="*/ 2090375 w 2471568"/>
                  <a:gd name="connsiteY6" fmla="*/ 388838 h 432600"/>
                  <a:gd name="connsiteX7" fmla="*/ 525886 w 2471568"/>
                  <a:gd name="connsiteY7" fmla="*/ 341494 h 432600"/>
                  <a:gd name="connsiteX8" fmla="*/ 98036 w 2471568"/>
                  <a:gd name="connsiteY8" fmla="*/ 320258 h 432600"/>
                  <a:gd name="connsiteX9" fmla="*/ 22860 w 2471568"/>
                  <a:gd name="connsiteY9" fmla="*/ 231747 h 432600"/>
                  <a:gd name="connsiteX10" fmla="*/ 0 w 2471568"/>
                  <a:gd name="connsiteY10" fmla="*/ 100595 h 432600"/>
                  <a:gd name="connsiteX0" fmla="*/ 0 w 2473980"/>
                  <a:gd name="connsiteY0" fmla="*/ 100595 h 432600"/>
                  <a:gd name="connsiteX1" fmla="*/ 69461 w 2473980"/>
                  <a:gd name="connsiteY1" fmla="*/ 31134 h 432600"/>
                  <a:gd name="connsiteX2" fmla="*/ 2277065 w 2473980"/>
                  <a:gd name="connsiteY2" fmla="*/ 12084 h 432600"/>
                  <a:gd name="connsiteX3" fmla="*/ 2466541 w 2473980"/>
                  <a:gd name="connsiteY3" fmla="*/ 136790 h 432600"/>
                  <a:gd name="connsiteX4" fmla="*/ 2472796 w 2473980"/>
                  <a:gd name="connsiteY4" fmla="*/ 242433 h 432600"/>
                  <a:gd name="connsiteX5" fmla="*/ 2409391 w 2473980"/>
                  <a:gd name="connsiteY5" fmla="*/ 422247 h 432600"/>
                  <a:gd name="connsiteX6" fmla="*/ 2090375 w 2473980"/>
                  <a:gd name="connsiteY6" fmla="*/ 388838 h 432600"/>
                  <a:gd name="connsiteX7" fmla="*/ 525886 w 2473980"/>
                  <a:gd name="connsiteY7" fmla="*/ 341494 h 432600"/>
                  <a:gd name="connsiteX8" fmla="*/ 98036 w 2473980"/>
                  <a:gd name="connsiteY8" fmla="*/ 320258 h 432600"/>
                  <a:gd name="connsiteX9" fmla="*/ 22860 w 2473980"/>
                  <a:gd name="connsiteY9" fmla="*/ 231747 h 432600"/>
                  <a:gd name="connsiteX10" fmla="*/ 0 w 2473980"/>
                  <a:gd name="connsiteY10" fmla="*/ 100595 h 432600"/>
                  <a:gd name="connsiteX0" fmla="*/ 0 w 2484098"/>
                  <a:gd name="connsiteY0" fmla="*/ 100595 h 432600"/>
                  <a:gd name="connsiteX1" fmla="*/ 69461 w 2484098"/>
                  <a:gd name="connsiteY1" fmla="*/ 31134 h 432600"/>
                  <a:gd name="connsiteX2" fmla="*/ 2277065 w 2484098"/>
                  <a:gd name="connsiteY2" fmla="*/ 12084 h 432600"/>
                  <a:gd name="connsiteX3" fmla="*/ 2466541 w 2484098"/>
                  <a:gd name="connsiteY3" fmla="*/ 136790 h 432600"/>
                  <a:gd name="connsiteX4" fmla="*/ 2476777 w 2484098"/>
                  <a:gd name="connsiteY4" fmla="*/ 171178 h 432600"/>
                  <a:gd name="connsiteX5" fmla="*/ 2472796 w 2484098"/>
                  <a:gd name="connsiteY5" fmla="*/ 242433 h 432600"/>
                  <a:gd name="connsiteX6" fmla="*/ 2409391 w 2484098"/>
                  <a:gd name="connsiteY6" fmla="*/ 422247 h 432600"/>
                  <a:gd name="connsiteX7" fmla="*/ 2090375 w 2484098"/>
                  <a:gd name="connsiteY7" fmla="*/ 388838 h 432600"/>
                  <a:gd name="connsiteX8" fmla="*/ 525886 w 2484098"/>
                  <a:gd name="connsiteY8" fmla="*/ 341494 h 432600"/>
                  <a:gd name="connsiteX9" fmla="*/ 98036 w 2484098"/>
                  <a:gd name="connsiteY9" fmla="*/ 320258 h 432600"/>
                  <a:gd name="connsiteX10" fmla="*/ 22860 w 2484098"/>
                  <a:gd name="connsiteY10" fmla="*/ 231747 h 432600"/>
                  <a:gd name="connsiteX11" fmla="*/ 0 w 2484098"/>
                  <a:gd name="connsiteY11" fmla="*/ 100595 h 432600"/>
                  <a:gd name="connsiteX0" fmla="*/ 0 w 2484098"/>
                  <a:gd name="connsiteY0" fmla="*/ 102249 h 434254"/>
                  <a:gd name="connsiteX1" fmla="*/ 69461 w 2484098"/>
                  <a:gd name="connsiteY1" fmla="*/ 32788 h 434254"/>
                  <a:gd name="connsiteX2" fmla="*/ 2277065 w 2484098"/>
                  <a:gd name="connsiteY2" fmla="*/ 13738 h 434254"/>
                  <a:gd name="connsiteX3" fmla="*/ 2466541 w 2484098"/>
                  <a:gd name="connsiteY3" fmla="*/ 119394 h 434254"/>
                  <a:gd name="connsiteX4" fmla="*/ 2476777 w 2484098"/>
                  <a:gd name="connsiteY4" fmla="*/ 172832 h 434254"/>
                  <a:gd name="connsiteX5" fmla="*/ 2472796 w 2484098"/>
                  <a:gd name="connsiteY5" fmla="*/ 244087 h 434254"/>
                  <a:gd name="connsiteX6" fmla="*/ 2409391 w 2484098"/>
                  <a:gd name="connsiteY6" fmla="*/ 423901 h 434254"/>
                  <a:gd name="connsiteX7" fmla="*/ 2090375 w 2484098"/>
                  <a:gd name="connsiteY7" fmla="*/ 390492 h 434254"/>
                  <a:gd name="connsiteX8" fmla="*/ 525886 w 2484098"/>
                  <a:gd name="connsiteY8" fmla="*/ 343148 h 434254"/>
                  <a:gd name="connsiteX9" fmla="*/ 98036 w 2484098"/>
                  <a:gd name="connsiteY9" fmla="*/ 321912 h 434254"/>
                  <a:gd name="connsiteX10" fmla="*/ 22860 w 2484098"/>
                  <a:gd name="connsiteY10" fmla="*/ 233401 h 434254"/>
                  <a:gd name="connsiteX11" fmla="*/ 0 w 2484098"/>
                  <a:gd name="connsiteY11" fmla="*/ 102249 h 434254"/>
                  <a:gd name="connsiteX0" fmla="*/ 0 w 2484314"/>
                  <a:gd name="connsiteY0" fmla="*/ 102249 h 434254"/>
                  <a:gd name="connsiteX1" fmla="*/ 69461 w 2484314"/>
                  <a:gd name="connsiteY1" fmla="*/ 32788 h 434254"/>
                  <a:gd name="connsiteX2" fmla="*/ 2277065 w 2484314"/>
                  <a:gd name="connsiteY2" fmla="*/ 13738 h 434254"/>
                  <a:gd name="connsiteX3" fmla="*/ 2466541 w 2484314"/>
                  <a:gd name="connsiteY3" fmla="*/ 119394 h 434254"/>
                  <a:gd name="connsiteX4" fmla="*/ 2476777 w 2484314"/>
                  <a:gd name="connsiteY4" fmla="*/ 172832 h 434254"/>
                  <a:gd name="connsiteX5" fmla="*/ 2468505 w 2484314"/>
                  <a:gd name="connsiteY5" fmla="*/ 284161 h 434254"/>
                  <a:gd name="connsiteX6" fmla="*/ 2409391 w 2484314"/>
                  <a:gd name="connsiteY6" fmla="*/ 423901 h 434254"/>
                  <a:gd name="connsiteX7" fmla="*/ 2090375 w 2484314"/>
                  <a:gd name="connsiteY7" fmla="*/ 390492 h 434254"/>
                  <a:gd name="connsiteX8" fmla="*/ 525886 w 2484314"/>
                  <a:gd name="connsiteY8" fmla="*/ 343148 h 434254"/>
                  <a:gd name="connsiteX9" fmla="*/ 98036 w 2484314"/>
                  <a:gd name="connsiteY9" fmla="*/ 321912 h 434254"/>
                  <a:gd name="connsiteX10" fmla="*/ 22860 w 2484314"/>
                  <a:gd name="connsiteY10" fmla="*/ 233401 h 434254"/>
                  <a:gd name="connsiteX11" fmla="*/ 0 w 2484314"/>
                  <a:gd name="connsiteY11" fmla="*/ 102249 h 434254"/>
                  <a:gd name="connsiteX0" fmla="*/ 0 w 2488872"/>
                  <a:gd name="connsiteY0" fmla="*/ 106847 h 438852"/>
                  <a:gd name="connsiteX1" fmla="*/ 69461 w 2488872"/>
                  <a:gd name="connsiteY1" fmla="*/ 37386 h 438852"/>
                  <a:gd name="connsiteX2" fmla="*/ 2277065 w 2488872"/>
                  <a:gd name="connsiteY2" fmla="*/ 18336 h 438852"/>
                  <a:gd name="connsiteX3" fmla="*/ 2472978 w 2488872"/>
                  <a:gd name="connsiteY3" fmla="*/ 88250 h 438852"/>
                  <a:gd name="connsiteX4" fmla="*/ 2476777 w 2488872"/>
                  <a:gd name="connsiteY4" fmla="*/ 177430 h 438852"/>
                  <a:gd name="connsiteX5" fmla="*/ 2468505 w 2488872"/>
                  <a:gd name="connsiteY5" fmla="*/ 288759 h 438852"/>
                  <a:gd name="connsiteX6" fmla="*/ 2409391 w 2488872"/>
                  <a:gd name="connsiteY6" fmla="*/ 428499 h 438852"/>
                  <a:gd name="connsiteX7" fmla="*/ 2090375 w 2488872"/>
                  <a:gd name="connsiteY7" fmla="*/ 395090 h 438852"/>
                  <a:gd name="connsiteX8" fmla="*/ 525886 w 2488872"/>
                  <a:gd name="connsiteY8" fmla="*/ 347746 h 438852"/>
                  <a:gd name="connsiteX9" fmla="*/ 98036 w 2488872"/>
                  <a:gd name="connsiteY9" fmla="*/ 326510 h 438852"/>
                  <a:gd name="connsiteX10" fmla="*/ 22860 w 2488872"/>
                  <a:gd name="connsiteY10" fmla="*/ 237999 h 438852"/>
                  <a:gd name="connsiteX11" fmla="*/ 0 w 2488872"/>
                  <a:gd name="connsiteY11" fmla="*/ 106847 h 438852"/>
                  <a:gd name="connsiteX0" fmla="*/ 0 w 2487668"/>
                  <a:gd name="connsiteY0" fmla="*/ 106847 h 438852"/>
                  <a:gd name="connsiteX1" fmla="*/ 69461 w 2487668"/>
                  <a:gd name="connsiteY1" fmla="*/ 37386 h 438852"/>
                  <a:gd name="connsiteX2" fmla="*/ 2277065 w 2487668"/>
                  <a:gd name="connsiteY2" fmla="*/ 18336 h 438852"/>
                  <a:gd name="connsiteX3" fmla="*/ 2472978 w 2487668"/>
                  <a:gd name="connsiteY3" fmla="*/ 88250 h 438852"/>
                  <a:gd name="connsiteX4" fmla="*/ 2472486 w 2487668"/>
                  <a:gd name="connsiteY4" fmla="*/ 231584 h 438852"/>
                  <a:gd name="connsiteX5" fmla="*/ 2468505 w 2487668"/>
                  <a:gd name="connsiteY5" fmla="*/ 288759 h 438852"/>
                  <a:gd name="connsiteX6" fmla="*/ 2409391 w 2487668"/>
                  <a:gd name="connsiteY6" fmla="*/ 428499 h 438852"/>
                  <a:gd name="connsiteX7" fmla="*/ 2090375 w 2487668"/>
                  <a:gd name="connsiteY7" fmla="*/ 395090 h 438852"/>
                  <a:gd name="connsiteX8" fmla="*/ 525886 w 2487668"/>
                  <a:gd name="connsiteY8" fmla="*/ 347746 h 438852"/>
                  <a:gd name="connsiteX9" fmla="*/ 98036 w 2487668"/>
                  <a:gd name="connsiteY9" fmla="*/ 326510 h 438852"/>
                  <a:gd name="connsiteX10" fmla="*/ 22860 w 2487668"/>
                  <a:gd name="connsiteY10" fmla="*/ 237999 h 438852"/>
                  <a:gd name="connsiteX11" fmla="*/ 0 w 2487668"/>
                  <a:gd name="connsiteY11" fmla="*/ 106847 h 438852"/>
                  <a:gd name="connsiteX0" fmla="*/ 0 w 2487992"/>
                  <a:gd name="connsiteY0" fmla="*/ 106847 h 438852"/>
                  <a:gd name="connsiteX1" fmla="*/ 69461 w 2487992"/>
                  <a:gd name="connsiteY1" fmla="*/ 37386 h 438852"/>
                  <a:gd name="connsiteX2" fmla="*/ 2277065 w 2487992"/>
                  <a:gd name="connsiteY2" fmla="*/ 18336 h 438852"/>
                  <a:gd name="connsiteX3" fmla="*/ 2472978 w 2487992"/>
                  <a:gd name="connsiteY3" fmla="*/ 88250 h 438852"/>
                  <a:gd name="connsiteX4" fmla="*/ 2472486 w 2487992"/>
                  <a:gd name="connsiteY4" fmla="*/ 231584 h 438852"/>
                  <a:gd name="connsiteX5" fmla="*/ 2459922 w 2487992"/>
                  <a:gd name="connsiteY5" fmla="*/ 339664 h 438852"/>
                  <a:gd name="connsiteX6" fmla="*/ 2409391 w 2487992"/>
                  <a:gd name="connsiteY6" fmla="*/ 428499 h 438852"/>
                  <a:gd name="connsiteX7" fmla="*/ 2090375 w 2487992"/>
                  <a:gd name="connsiteY7" fmla="*/ 395090 h 438852"/>
                  <a:gd name="connsiteX8" fmla="*/ 525886 w 2487992"/>
                  <a:gd name="connsiteY8" fmla="*/ 347746 h 438852"/>
                  <a:gd name="connsiteX9" fmla="*/ 98036 w 2487992"/>
                  <a:gd name="connsiteY9" fmla="*/ 326510 h 438852"/>
                  <a:gd name="connsiteX10" fmla="*/ 22860 w 2487992"/>
                  <a:gd name="connsiteY10" fmla="*/ 237999 h 438852"/>
                  <a:gd name="connsiteX11" fmla="*/ 0 w 2487992"/>
                  <a:gd name="connsiteY11" fmla="*/ 106847 h 438852"/>
                  <a:gd name="connsiteX0" fmla="*/ 0 w 2486431"/>
                  <a:gd name="connsiteY0" fmla="*/ 106847 h 438852"/>
                  <a:gd name="connsiteX1" fmla="*/ 69461 w 2486431"/>
                  <a:gd name="connsiteY1" fmla="*/ 37386 h 438852"/>
                  <a:gd name="connsiteX2" fmla="*/ 2277065 w 2486431"/>
                  <a:gd name="connsiteY2" fmla="*/ 18336 h 438852"/>
                  <a:gd name="connsiteX3" fmla="*/ 2472978 w 2486431"/>
                  <a:gd name="connsiteY3" fmla="*/ 88250 h 438852"/>
                  <a:gd name="connsiteX4" fmla="*/ 2466049 w 2486431"/>
                  <a:gd name="connsiteY4" fmla="*/ 265160 h 438852"/>
                  <a:gd name="connsiteX5" fmla="*/ 2459922 w 2486431"/>
                  <a:gd name="connsiteY5" fmla="*/ 339664 h 438852"/>
                  <a:gd name="connsiteX6" fmla="*/ 2409391 w 2486431"/>
                  <a:gd name="connsiteY6" fmla="*/ 428499 h 438852"/>
                  <a:gd name="connsiteX7" fmla="*/ 2090375 w 2486431"/>
                  <a:gd name="connsiteY7" fmla="*/ 395090 h 438852"/>
                  <a:gd name="connsiteX8" fmla="*/ 525886 w 2486431"/>
                  <a:gd name="connsiteY8" fmla="*/ 347746 h 438852"/>
                  <a:gd name="connsiteX9" fmla="*/ 98036 w 2486431"/>
                  <a:gd name="connsiteY9" fmla="*/ 326510 h 438852"/>
                  <a:gd name="connsiteX10" fmla="*/ 22860 w 2486431"/>
                  <a:gd name="connsiteY10" fmla="*/ 237999 h 438852"/>
                  <a:gd name="connsiteX11" fmla="*/ 0 w 2486431"/>
                  <a:gd name="connsiteY11" fmla="*/ 106847 h 438852"/>
                  <a:gd name="connsiteX0" fmla="*/ 0 w 2483100"/>
                  <a:gd name="connsiteY0" fmla="*/ 106847 h 438852"/>
                  <a:gd name="connsiteX1" fmla="*/ 69461 w 2483100"/>
                  <a:gd name="connsiteY1" fmla="*/ 37386 h 438852"/>
                  <a:gd name="connsiteX2" fmla="*/ 2277065 w 2483100"/>
                  <a:gd name="connsiteY2" fmla="*/ 18336 h 438852"/>
                  <a:gd name="connsiteX3" fmla="*/ 2472978 w 2483100"/>
                  <a:gd name="connsiteY3" fmla="*/ 88250 h 438852"/>
                  <a:gd name="connsiteX4" fmla="*/ 2466049 w 2483100"/>
                  <a:gd name="connsiteY4" fmla="*/ 265160 h 438852"/>
                  <a:gd name="connsiteX5" fmla="*/ 2459922 w 2483100"/>
                  <a:gd name="connsiteY5" fmla="*/ 339664 h 438852"/>
                  <a:gd name="connsiteX6" fmla="*/ 2409391 w 2483100"/>
                  <a:gd name="connsiteY6" fmla="*/ 428499 h 438852"/>
                  <a:gd name="connsiteX7" fmla="*/ 2090375 w 2483100"/>
                  <a:gd name="connsiteY7" fmla="*/ 395090 h 438852"/>
                  <a:gd name="connsiteX8" fmla="*/ 525886 w 2483100"/>
                  <a:gd name="connsiteY8" fmla="*/ 347746 h 438852"/>
                  <a:gd name="connsiteX9" fmla="*/ 98036 w 2483100"/>
                  <a:gd name="connsiteY9" fmla="*/ 326510 h 438852"/>
                  <a:gd name="connsiteX10" fmla="*/ 22860 w 2483100"/>
                  <a:gd name="connsiteY10" fmla="*/ 237999 h 438852"/>
                  <a:gd name="connsiteX11" fmla="*/ 0 w 2483100"/>
                  <a:gd name="connsiteY11" fmla="*/ 106847 h 438852"/>
                  <a:gd name="connsiteX0" fmla="*/ 0 w 2484499"/>
                  <a:gd name="connsiteY0" fmla="*/ 106847 h 438852"/>
                  <a:gd name="connsiteX1" fmla="*/ 69461 w 2484499"/>
                  <a:gd name="connsiteY1" fmla="*/ 37386 h 438852"/>
                  <a:gd name="connsiteX2" fmla="*/ 2277065 w 2484499"/>
                  <a:gd name="connsiteY2" fmla="*/ 18336 h 438852"/>
                  <a:gd name="connsiteX3" fmla="*/ 2472978 w 2484499"/>
                  <a:gd name="connsiteY3" fmla="*/ 88250 h 438852"/>
                  <a:gd name="connsiteX4" fmla="*/ 2461999 w 2484499"/>
                  <a:gd name="connsiteY4" fmla="*/ 211788 h 438852"/>
                  <a:gd name="connsiteX5" fmla="*/ 2466049 w 2484499"/>
                  <a:gd name="connsiteY5" fmla="*/ 265160 h 438852"/>
                  <a:gd name="connsiteX6" fmla="*/ 2459922 w 2484499"/>
                  <a:gd name="connsiteY6" fmla="*/ 339664 h 438852"/>
                  <a:gd name="connsiteX7" fmla="*/ 2409391 w 2484499"/>
                  <a:gd name="connsiteY7" fmla="*/ 428499 h 438852"/>
                  <a:gd name="connsiteX8" fmla="*/ 2090375 w 2484499"/>
                  <a:gd name="connsiteY8" fmla="*/ 395090 h 438852"/>
                  <a:gd name="connsiteX9" fmla="*/ 525886 w 2484499"/>
                  <a:gd name="connsiteY9" fmla="*/ 347746 h 438852"/>
                  <a:gd name="connsiteX10" fmla="*/ 98036 w 2484499"/>
                  <a:gd name="connsiteY10" fmla="*/ 326510 h 438852"/>
                  <a:gd name="connsiteX11" fmla="*/ 22860 w 2484499"/>
                  <a:gd name="connsiteY11" fmla="*/ 237999 h 438852"/>
                  <a:gd name="connsiteX12" fmla="*/ 0 w 2484499"/>
                  <a:gd name="connsiteY12" fmla="*/ 106847 h 438852"/>
                  <a:gd name="connsiteX0" fmla="*/ 0 w 2484499"/>
                  <a:gd name="connsiteY0" fmla="*/ 106847 h 438852"/>
                  <a:gd name="connsiteX1" fmla="*/ 69461 w 2484499"/>
                  <a:gd name="connsiteY1" fmla="*/ 37386 h 438852"/>
                  <a:gd name="connsiteX2" fmla="*/ 2277065 w 2484499"/>
                  <a:gd name="connsiteY2" fmla="*/ 18336 h 438852"/>
                  <a:gd name="connsiteX3" fmla="*/ 2472978 w 2484499"/>
                  <a:gd name="connsiteY3" fmla="*/ 88250 h 438852"/>
                  <a:gd name="connsiteX4" fmla="*/ 2461999 w 2484499"/>
                  <a:gd name="connsiteY4" fmla="*/ 211788 h 438852"/>
                  <a:gd name="connsiteX5" fmla="*/ 2459612 w 2484499"/>
                  <a:gd name="connsiteY5" fmla="*/ 207757 h 438852"/>
                  <a:gd name="connsiteX6" fmla="*/ 2459922 w 2484499"/>
                  <a:gd name="connsiteY6" fmla="*/ 339664 h 438852"/>
                  <a:gd name="connsiteX7" fmla="*/ 2409391 w 2484499"/>
                  <a:gd name="connsiteY7" fmla="*/ 428499 h 438852"/>
                  <a:gd name="connsiteX8" fmla="*/ 2090375 w 2484499"/>
                  <a:gd name="connsiteY8" fmla="*/ 395090 h 438852"/>
                  <a:gd name="connsiteX9" fmla="*/ 525886 w 2484499"/>
                  <a:gd name="connsiteY9" fmla="*/ 347746 h 438852"/>
                  <a:gd name="connsiteX10" fmla="*/ 98036 w 2484499"/>
                  <a:gd name="connsiteY10" fmla="*/ 326510 h 438852"/>
                  <a:gd name="connsiteX11" fmla="*/ 22860 w 2484499"/>
                  <a:gd name="connsiteY11" fmla="*/ 237999 h 438852"/>
                  <a:gd name="connsiteX12" fmla="*/ 0 w 2484499"/>
                  <a:gd name="connsiteY12" fmla="*/ 106847 h 438852"/>
                  <a:gd name="connsiteX0" fmla="*/ 0 w 2484499"/>
                  <a:gd name="connsiteY0" fmla="*/ 106847 h 438852"/>
                  <a:gd name="connsiteX1" fmla="*/ 69461 w 2484499"/>
                  <a:gd name="connsiteY1" fmla="*/ 37386 h 438852"/>
                  <a:gd name="connsiteX2" fmla="*/ 2277065 w 2484499"/>
                  <a:gd name="connsiteY2" fmla="*/ 18336 h 438852"/>
                  <a:gd name="connsiteX3" fmla="*/ 2472978 w 2484499"/>
                  <a:gd name="connsiteY3" fmla="*/ 88250 h 438852"/>
                  <a:gd name="connsiteX4" fmla="*/ 2461999 w 2484499"/>
                  <a:gd name="connsiteY4" fmla="*/ 211788 h 438852"/>
                  <a:gd name="connsiteX5" fmla="*/ 2459612 w 2484499"/>
                  <a:gd name="connsiteY5" fmla="*/ 207757 h 438852"/>
                  <a:gd name="connsiteX6" fmla="*/ 2386899 w 2484499"/>
                  <a:gd name="connsiteY6" fmla="*/ 274607 h 438852"/>
                  <a:gd name="connsiteX7" fmla="*/ 2459922 w 2484499"/>
                  <a:gd name="connsiteY7" fmla="*/ 339664 h 438852"/>
                  <a:gd name="connsiteX8" fmla="*/ 2409391 w 2484499"/>
                  <a:gd name="connsiteY8" fmla="*/ 428499 h 438852"/>
                  <a:gd name="connsiteX9" fmla="*/ 2090375 w 2484499"/>
                  <a:gd name="connsiteY9" fmla="*/ 395090 h 438852"/>
                  <a:gd name="connsiteX10" fmla="*/ 525886 w 2484499"/>
                  <a:gd name="connsiteY10" fmla="*/ 347746 h 438852"/>
                  <a:gd name="connsiteX11" fmla="*/ 98036 w 2484499"/>
                  <a:gd name="connsiteY11" fmla="*/ 326510 h 438852"/>
                  <a:gd name="connsiteX12" fmla="*/ 22860 w 2484499"/>
                  <a:gd name="connsiteY12" fmla="*/ 237999 h 438852"/>
                  <a:gd name="connsiteX13" fmla="*/ 0 w 2484499"/>
                  <a:gd name="connsiteY13" fmla="*/ 106847 h 438852"/>
                  <a:gd name="connsiteX0" fmla="*/ 0 w 2484499"/>
                  <a:gd name="connsiteY0" fmla="*/ 106847 h 438852"/>
                  <a:gd name="connsiteX1" fmla="*/ 69461 w 2484499"/>
                  <a:gd name="connsiteY1" fmla="*/ 37386 h 438852"/>
                  <a:gd name="connsiteX2" fmla="*/ 2277065 w 2484499"/>
                  <a:gd name="connsiteY2" fmla="*/ 18336 h 438852"/>
                  <a:gd name="connsiteX3" fmla="*/ 2472978 w 2484499"/>
                  <a:gd name="connsiteY3" fmla="*/ 88250 h 438852"/>
                  <a:gd name="connsiteX4" fmla="*/ 2461999 w 2484499"/>
                  <a:gd name="connsiteY4" fmla="*/ 211788 h 438852"/>
                  <a:gd name="connsiteX5" fmla="*/ 2459612 w 2484499"/>
                  <a:gd name="connsiteY5" fmla="*/ 207757 h 438852"/>
                  <a:gd name="connsiteX6" fmla="*/ 2386899 w 2484499"/>
                  <a:gd name="connsiteY6" fmla="*/ 274607 h 438852"/>
                  <a:gd name="connsiteX7" fmla="*/ 2462068 w 2484499"/>
                  <a:gd name="connsiteY7" fmla="*/ 330999 h 438852"/>
                  <a:gd name="connsiteX8" fmla="*/ 2409391 w 2484499"/>
                  <a:gd name="connsiteY8" fmla="*/ 428499 h 438852"/>
                  <a:gd name="connsiteX9" fmla="*/ 2090375 w 2484499"/>
                  <a:gd name="connsiteY9" fmla="*/ 395090 h 438852"/>
                  <a:gd name="connsiteX10" fmla="*/ 525886 w 2484499"/>
                  <a:gd name="connsiteY10" fmla="*/ 347746 h 438852"/>
                  <a:gd name="connsiteX11" fmla="*/ 98036 w 2484499"/>
                  <a:gd name="connsiteY11" fmla="*/ 326510 h 438852"/>
                  <a:gd name="connsiteX12" fmla="*/ 22860 w 2484499"/>
                  <a:gd name="connsiteY12" fmla="*/ 237999 h 438852"/>
                  <a:gd name="connsiteX13" fmla="*/ 0 w 2484499"/>
                  <a:gd name="connsiteY13" fmla="*/ 106847 h 438852"/>
                  <a:gd name="connsiteX0" fmla="*/ 0 w 2486263"/>
                  <a:gd name="connsiteY0" fmla="*/ 109975 h 441980"/>
                  <a:gd name="connsiteX1" fmla="*/ 69461 w 2486263"/>
                  <a:gd name="connsiteY1" fmla="*/ 40514 h 441980"/>
                  <a:gd name="connsiteX2" fmla="*/ 2277065 w 2486263"/>
                  <a:gd name="connsiteY2" fmla="*/ 21464 h 441980"/>
                  <a:gd name="connsiteX3" fmla="*/ 2475124 w 2486263"/>
                  <a:gd name="connsiteY3" fmla="*/ 75132 h 441980"/>
                  <a:gd name="connsiteX4" fmla="*/ 2461999 w 2486263"/>
                  <a:gd name="connsiteY4" fmla="*/ 214916 h 441980"/>
                  <a:gd name="connsiteX5" fmla="*/ 2459612 w 2486263"/>
                  <a:gd name="connsiteY5" fmla="*/ 210885 h 441980"/>
                  <a:gd name="connsiteX6" fmla="*/ 2386899 w 2486263"/>
                  <a:gd name="connsiteY6" fmla="*/ 277735 h 441980"/>
                  <a:gd name="connsiteX7" fmla="*/ 2462068 w 2486263"/>
                  <a:gd name="connsiteY7" fmla="*/ 334127 h 441980"/>
                  <a:gd name="connsiteX8" fmla="*/ 2409391 w 2486263"/>
                  <a:gd name="connsiteY8" fmla="*/ 431627 h 441980"/>
                  <a:gd name="connsiteX9" fmla="*/ 2090375 w 2486263"/>
                  <a:gd name="connsiteY9" fmla="*/ 398218 h 441980"/>
                  <a:gd name="connsiteX10" fmla="*/ 525886 w 2486263"/>
                  <a:gd name="connsiteY10" fmla="*/ 350874 h 441980"/>
                  <a:gd name="connsiteX11" fmla="*/ 98036 w 2486263"/>
                  <a:gd name="connsiteY11" fmla="*/ 329638 h 441980"/>
                  <a:gd name="connsiteX12" fmla="*/ 22860 w 2486263"/>
                  <a:gd name="connsiteY12" fmla="*/ 241127 h 441980"/>
                  <a:gd name="connsiteX13" fmla="*/ 0 w 2486263"/>
                  <a:gd name="connsiteY13" fmla="*/ 109975 h 441980"/>
                  <a:gd name="connsiteX0" fmla="*/ 0 w 2481909"/>
                  <a:gd name="connsiteY0" fmla="*/ 109975 h 441980"/>
                  <a:gd name="connsiteX1" fmla="*/ 69461 w 2481909"/>
                  <a:gd name="connsiteY1" fmla="*/ 40514 h 441980"/>
                  <a:gd name="connsiteX2" fmla="*/ 2277065 w 2481909"/>
                  <a:gd name="connsiteY2" fmla="*/ 21464 h 441980"/>
                  <a:gd name="connsiteX3" fmla="*/ 2475124 w 2481909"/>
                  <a:gd name="connsiteY3" fmla="*/ 75132 h 441980"/>
                  <a:gd name="connsiteX4" fmla="*/ 2404065 w 2481909"/>
                  <a:gd name="connsiteY4" fmla="*/ 125021 h 441980"/>
                  <a:gd name="connsiteX5" fmla="*/ 2461999 w 2481909"/>
                  <a:gd name="connsiteY5" fmla="*/ 214916 h 441980"/>
                  <a:gd name="connsiteX6" fmla="*/ 2459612 w 2481909"/>
                  <a:gd name="connsiteY6" fmla="*/ 210885 h 441980"/>
                  <a:gd name="connsiteX7" fmla="*/ 2386899 w 2481909"/>
                  <a:gd name="connsiteY7" fmla="*/ 277735 h 441980"/>
                  <a:gd name="connsiteX8" fmla="*/ 2462068 w 2481909"/>
                  <a:gd name="connsiteY8" fmla="*/ 334127 h 441980"/>
                  <a:gd name="connsiteX9" fmla="*/ 2409391 w 2481909"/>
                  <a:gd name="connsiteY9" fmla="*/ 431627 h 441980"/>
                  <a:gd name="connsiteX10" fmla="*/ 2090375 w 2481909"/>
                  <a:gd name="connsiteY10" fmla="*/ 398218 h 441980"/>
                  <a:gd name="connsiteX11" fmla="*/ 525886 w 2481909"/>
                  <a:gd name="connsiteY11" fmla="*/ 350874 h 441980"/>
                  <a:gd name="connsiteX12" fmla="*/ 98036 w 2481909"/>
                  <a:gd name="connsiteY12" fmla="*/ 329638 h 441980"/>
                  <a:gd name="connsiteX13" fmla="*/ 22860 w 2481909"/>
                  <a:gd name="connsiteY13" fmla="*/ 241127 h 441980"/>
                  <a:gd name="connsiteX14" fmla="*/ 0 w 2481909"/>
                  <a:gd name="connsiteY14" fmla="*/ 109975 h 441980"/>
                  <a:gd name="connsiteX0" fmla="*/ 0 w 2481909"/>
                  <a:gd name="connsiteY0" fmla="*/ 109975 h 441980"/>
                  <a:gd name="connsiteX1" fmla="*/ 69461 w 2481909"/>
                  <a:gd name="connsiteY1" fmla="*/ 40514 h 441980"/>
                  <a:gd name="connsiteX2" fmla="*/ 2277065 w 2481909"/>
                  <a:gd name="connsiteY2" fmla="*/ 21464 h 441980"/>
                  <a:gd name="connsiteX3" fmla="*/ 2475124 w 2481909"/>
                  <a:gd name="connsiteY3" fmla="*/ 75132 h 441980"/>
                  <a:gd name="connsiteX4" fmla="*/ 2404065 w 2481909"/>
                  <a:gd name="connsiteY4" fmla="*/ 125021 h 441980"/>
                  <a:gd name="connsiteX5" fmla="*/ 2461999 w 2481909"/>
                  <a:gd name="connsiteY5" fmla="*/ 214916 h 441980"/>
                  <a:gd name="connsiteX6" fmla="*/ 2463903 w 2481909"/>
                  <a:gd name="connsiteY6" fmla="*/ 196805 h 441980"/>
                  <a:gd name="connsiteX7" fmla="*/ 2386899 w 2481909"/>
                  <a:gd name="connsiteY7" fmla="*/ 277735 h 441980"/>
                  <a:gd name="connsiteX8" fmla="*/ 2462068 w 2481909"/>
                  <a:gd name="connsiteY8" fmla="*/ 334127 h 441980"/>
                  <a:gd name="connsiteX9" fmla="*/ 2409391 w 2481909"/>
                  <a:gd name="connsiteY9" fmla="*/ 431627 h 441980"/>
                  <a:gd name="connsiteX10" fmla="*/ 2090375 w 2481909"/>
                  <a:gd name="connsiteY10" fmla="*/ 398218 h 441980"/>
                  <a:gd name="connsiteX11" fmla="*/ 525886 w 2481909"/>
                  <a:gd name="connsiteY11" fmla="*/ 350874 h 441980"/>
                  <a:gd name="connsiteX12" fmla="*/ 98036 w 2481909"/>
                  <a:gd name="connsiteY12" fmla="*/ 329638 h 441980"/>
                  <a:gd name="connsiteX13" fmla="*/ 22860 w 2481909"/>
                  <a:gd name="connsiteY13" fmla="*/ 241127 h 441980"/>
                  <a:gd name="connsiteX14" fmla="*/ 0 w 2481909"/>
                  <a:gd name="connsiteY14" fmla="*/ 109975 h 441980"/>
                  <a:gd name="connsiteX0" fmla="*/ 0 w 2481909"/>
                  <a:gd name="connsiteY0" fmla="*/ 109975 h 441980"/>
                  <a:gd name="connsiteX1" fmla="*/ 69461 w 2481909"/>
                  <a:gd name="connsiteY1" fmla="*/ 40514 h 441980"/>
                  <a:gd name="connsiteX2" fmla="*/ 2277065 w 2481909"/>
                  <a:gd name="connsiteY2" fmla="*/ 21464 h 441980"/>
                  <a:gd name="connsiteX3" fmla="*/ 2475124 w 2481909"/>
                  <a:gd name="connsiteY3" fmla="*/ 75132 h 441980"/>
                  <a:gd name="connsiteX4" fmla="*/ 2404065 w 2481909"/>
                  <a:gd name="connsiteY4" fmla="*/ 125021 h 441980"/>
                  <a:gd name="connsiteX5" fmla="*/ 2462000 w 2481909"/>
                  <a:gd name="connsiteY5" fmla="*/ 241993 h 441980"/>
                  <a:gd name="connsiteX6" fmla="*/ 2463903 w 2481909"/>
                  <a:gd name="connsiteY6" fmla="*/ 196805 h 441980"/>
                  <a:gd name="connsiteX7" fmla="*/ 2386899 w 2481909"/>
                  <a:gd name="connsiteY7" fmla="*/ 277735 h 441980"/>
                  <a:gd name="connsiteX8" fmla="*/ 2462068 w 2481909"/>
                  <a:gd name="connsiteY8" fmla="*/ 334127 h 441980"/>
                  <a:gd name="connsiteX9" fmla="*/ 2409391 w 2481909"/>
                  <a:gd name="connsiteY9" fmla="*/ 431627 h 441980"/>
                  <a:gd name="connsiteX10" fmla="*/ 2090375 w 2481909"/>
                  <a:gd name="connsiteY10" fmla="*/ 398218 h 441980"/>
                  <a:gd name="connsiteX11" fmla="*/ 525886 w 2481909"/>
                  <a:gd name="connsiteY11" fmla="*/ 350874 h 441980"/>
                  <a:gd name="connsiteX12" fmla="*/ 98036 w 2481909"/>
                  <a:gd name="connsiteY12" fmla="*/ 329638 h 441980"/>
                  <a:gd name="connsiteX13" fmla="*/ 22860 w 2481909"/>
                  <a:gd name="connsiteY13" fmla="*/ 241127 h 441980"/>
                  <a:gd name="connsiteX14" fmla="*/ 0 w 2481909"/>
                  <a:gd name="connsiteY14" fmla="*/ 109975 h 441980"/>
                  <a:gd name="connsiteX0" fmla="*/ 0 w 2481909"/>
                  <a:gd name="connsiteY0" fmla="*/ 109975 h 441980"/>
                  <a:gd name="connsiteX1" fmla="*/ 69461 w 2481909"/>
                  <a:gd name="connsiteY1" fmla="*/ 40514 h 441980"/>
                  <a:gd name="connsiteX2" fmla="*/ 2277065 w 2481909"/>
                  <a:gd name="connsiteY2" fmla="*/ 21464 h 441980"/>
                  <a:gd name="connsiteX3" fmla="*/ 2475124 w 2481909"/>
                  <a:gd name="connsiteY3" fmla="*/ 75132 h 441980"/>
                  <a:gd name="connsiteX4" fmla="*/ 2404065 w 2481909"/>
                  <a:gd name="connsiteY4" fmla="*/ 125021 h 441980"/>
                  <a:gd name="connsiteX5" fmla="*/ 2468438 w 2481909"/>
                  <a:gd name="connsiteY5" fmla="*/ 182423 h 441980"/>
                  <a:gd name="connsiteX6" fmla="*/ 2463903 w 2481909"/>
                  <a:gd name="connsiteY6" fmla="*/ 196805 h 441980"/>
                  <a:gd name="connsiteX7" fmla="*/ 2386899 w 2481909"/>
                  <a:gd name="connsiteY7" fmla="*/ 277735 h 441980"/>
                  <a:gd name="connsiteX8" fmla="*/ 2462068 w 2481909"/>
                  <a:gd name="connsiteY8" fmla="*/ 334127 h 441980"/>
                  <a:gd name="connsiteX9" fmla="*/ 2409391 w 2481909"/>
                  <a:gd name="connsiteY9" fmla="*/ 431627 h 441980"/>
                  <a:gd name="connsiteX10" fmla="*/ 2090375 w 2481909"/>
                  <a:gd name="connsiteY10" fmla="*/ 398218 h 441980"/>
                  <a:gd name="connsiteX11" fmla="*/ 525886 w 2481909"/>
                  <a:gd name="connsiteY11" fmla="*/ 350874 h 441980"/>
                  <a:gd name="connsiteX12" fmla="*/ 98036 w 2481909"/>
                  <a:gd name="connsiteY12" fmla="*/ 329638 h 441980"/>
                  <a:gd name="connsiteX13" fmla="*/ 22860 w 2481909"/>
                  <a:gd name="connsiteY13" fmla="*/ 241127 h 441980"/>
                  <a:gd name="connsiteX14" fmla="*/ 0 w 2481909"/>
                  <a:gd name="connsiteY14" fmla="*/ 109975 h 441980"/>
                  <a:gd name="connsiteX0" fmla="*/ 0 w 2481909"/>
                  <a:gd name="connsiteY0" fmla="*/ 109975 h 441980"/>
                  <a:gd name="connsiteX1" fmla="*/ 69461 w 2481909"/>
                  <a:gd name="connsiteY1" fmla="*/ 40514 h 441980"/>
                  <a:gd name="connsiteX2" fmla="*/ 2277065 w 2481909"/>
                  <a:gd name="connsiteY2" fmla="*/ 21464 h 441980"/>
                  <a:gd name="connsiteX3" fmla="*/ 2475124 w 2481909"/>
                  <a:gd name="connsiteY3" fmla="*/ 75132 h 441980"/>
                  <a:gd name="connsiteX4" fmla="*/ 2404065 w 2481909"/>
                  <a:gd name="connsiteY4" fmla="*/ 125021 h 441980"/>
                  <a:gd name="connsiteX5" fmla="*/ 2468438 w 2481909"/>
                  <a:gd name="connsiteY5" fmla="*/ 182423 h 441980"/>
                  <a:gd name="connsiteX6" fmla="*/ 2459612 w 2481909"/>
                  <a:gd name="connsiteY6" fmla="*/ 227131 h 441980"/>
                  <a:gd name="connsiteX7" fmla="*/ 2386899 w 2481909"/>
                  <a:gd name="connsiteY7" fmla="*/ 277735 h 441980"/>
                  <a:gd name="connsiteX8" fmla="*/ 2462068 w 2481909"/>
                  <a:gd name="connsiteY8" fmla="*/ 334127 h 441980"/>
                  <a:gd name="connsiteX9" fmla="*/ 2409391 w 2481909"/>
                  <a:gd name="connsiteY9" fmla="*/ 431627 h 441980"/>
                  <a:gd name="connsiteX10" fmla="*/ 2090375 w 2481909"/>
                  <a:gd name="connsiteY10" fmla="*/ 398218 h 441980"/>
                  <a:gd name="connsiteX11" fmla="*/ 525886 w 2481909"/>
                  <a:gd name="connsiteY11" fmla="*/ 350874 h 441980"/>
                  <a:gd name="connsiteX12" fmla="*/ 98036 w 2481909"/>
                  <a:gd name="connsiteY12" fmla="*/ 329638 h 441980"/>
                  <a:gd name="connsiteX13" fmla="*/ 22860 w 2481909"/>
                  <a:gd name="connsiteY13" fmla="*/ 241127 h 441980"/>
                  <a:gd name="connsiteX14" fmla="*/ 0 w 2481909"/>
                  <a:gd name="connsiteY14" fmla="*/ 109975 h 441980"/>
                  <a:gd name="connsiteX0" fmla="*/ 0 w 2481909"/>
                  <a:gd name="connsiteY0" fmla="*/ 109975 h 441980"/>
                  <a:gd name="connsiteX1" fmla="*/ 69461 w 2481909"/>
                  <a:gd name="connsiteY1" fmla="*/ 40514 h 441980"/>
                  <a:gd name="connsiteX2" fmla="*/ 2277065 w 2481909"/>
                  <a:gd name="connsiteY2" fmla="*/ 21464 h 441980"/>
                  <a:gd name="connsiteX3" fmla="*/ 2475124 w 2481909"/>
                  <a:gd name="connsiteY3" fmla="*/ 75132 h 441980"/>
                  <a:gd name="connsiteX4" fmla="*/ 2404065 w 2481909"/>
                  <a:gd name="connsiteY4" fmla="*/ 125021 h 441980"/>
                  <a:gd name="connsiteX5" fmla="*/ 2468438 w 2481909"/>
                  <a:gd name="connsiteY5" fmla="*/ 182423 h 441980"/>
                  <a:gd name="connsiteX6" fmla="*/ 2459612 w 2481909"/>
                  <a:gd name="connsiteY6" fmla="*/ 227131 h 441980"/>
                  <a:gd name="connsiteX7" fmla="*/ 2451143 w 2481909"/>
                  <a:gd name="connsiteY7" fmla="*/ 280985 h 441980"/>
                  <a:gd name="connsiteX8" fmla="*/ 2462068 w 2481909"/>
                  <a:gd name="connsiteY8" fmla="*/ 334127 h 441980"/>
                  <a:gd name="connsiteX9" fmla="*/ 2409391 w 2481909"/>
                  <a:gd name="connsiteY9" fmla="*/ 431627 h 441980"/>
                  <a:gd name="connsiteX10" fmla="*/ 2090375 w 2481909"/>
                  <a:gd name="connsiteY10" fmla="*/ 398218 h 441980"/>
                  <a:gd name="connsiteX11" fmla="*/ 525886 w 2481909"/>
                  <a:gd name="connsiteY11" fmla="*/ 350874 h 441980"/>
                  <a:gd name="connsiteX12" fmla="*/ 98036 w 2481909"/>
                  <a:gd name="connsiteY12" fmla="*/ 329638 h 441980"/>
                  <a:gd name="connsiteX13" fmla="*/ 22860 w 2481909"/>
                  <a:gd name="connsiteY13" fmla="*/ 241127 h 441980"/>
                  <a:gd name="connsiteX14" fmla="*/ 0 w 2481909"/>
                  <a:gd name="connsiteY14" fmla="*/ 109975 h 441980"/>
                  <a:gd name="connsiteX0" fmla="*/ 0 w 2490758"/>
                  <a:gd name="connsiteY0" fmla="*/ 109975 h 441980"/>
                  <a:gd name="connsiteX1" fmla="*/ 69461 w 2490758"/>
                  <a:gd name="connsiteY1" fmla="*/ 40514 h 441980"/>
                  <a:gd name="connsiteX2" fmla="*/ 2277065 w 2490758"/>
                  <a:gd name="connsiteY2" fmla="*/ 21464 h 441980"/>
                  <a:gd name="connsiteX3" fmla="*/ 2475124 w 2490758"/>
                  <a:gd name="connsiteY3" fmla="*/ 75132 h 441980"/>
                  <a:gd name="connsiteX4" fmla="*/ 2475722 w 2490758"/>
                  <a:gd name="connsiteY4" fmla="*/ 135852 h 441980"/>
                  <a:gd name="connsiteX5" fmla="*/ 2468438 w 2490758"/>
                  <a:gd name="connsiteY5" fmla="*/ 182423 h 441980"/>
                  <a:gd name="connsiteX6" fmla="*/ 2459612 w 2490758"/>
                  <a:gd name="connsiteY6" fmla="*/ 227131 h 441980"/>
                  <a:gd name="connsiteX7" fmla="*/ 2451143 w 2490758"/>
                  <a:gd name="connsiteY7" fmla="*/ 280985 h 441980"/>
                  <a:gd name="connsiteX8" fmla="*/ 2462068 w 2490758"/>
                  <a:gd name="connsiteY8" fmla="*/ 334127 h 441980"/>
                  <a:gd name="connsiteX9" fmla="*/ 2409391 w 2490758"/>
                  <a:gd name="connsiteY9" fmla="*/ 431627 h 441980"/>
                  <a:gd name="connsiteX10" fmla="*/ 2090375 w 2490758"/>
                  <a:gd name="connsiteY10" fmla="*/ 398218 h 441980"/>
                  <a:gd name="connsiteX11" fmla="*/ 525886 w 2490758"/>
                  <a:gd name="connsiteY11" fmla="*/ 350874 h 441980"/>
                  <a:gd name="connsiteX12" fmla="*/ 98036 w 2490758"/>
                  <a:gd name="connsiteY12" fmla="*/ 329638 h 441980"/>
                  <a:gd name="connsiteX13" fmla="*/ 22860 w 2490758"/>
                  <a:gd name="connsiteY13" fmla="*/ 241127 h 441980"/>
                  <a:gd name="connsiteX14" fmla="*/ 0 w 2490758"/>
                  <a:gd name="connsiteY14" fmla="*/ 109975 h 44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90758" h="441980">
                    <a:moveTo>
                      <a:pt x="0" y="109975"/>
                    </a:moveTo>
                    <a:cubicBezTo>
                      <a:pt x="0" y="71613"/>
                      <a:pt x="31099" y="40514"/>
                      <a:pt x="69461" y="40514"/>
                    </a:cubicBezTo>
                    <a:cubicBezTo>
                      <a:pt x="838349" y="30354"/>
                      <a:pt x="1515797" y="98299"/>
                      <a:pt x="2277065" y="21464"/>
                    </a:cubicBezTo>
                    <a:cubicBezTo>
                      <a:pt x="2424012" y="-28066"/>
                      <a:pt x="2499889" y="15815"/>
                      <a:pt x="2475124" y="75132"/>
                    </a:cubicBezTo>
                    <a:cubicBezTo>
                      <a:pt x="2508807" y="96724"/>
                      <a:pt x="2477909" y="112555"/>
                      <a:pt x="2475722" y="135852"/>
                    </a:cubicBezTo>
                    <a:cubicBezTo>
                      <a:pt x="2473535" y="159149"/>
                      <a:pt x="2471697" y="172445"/>
                      <a:pt x="2468438" y="182423"/>
                    </a:cubicBezTo>
                    <a:cubicBezTo>
                      <a:pt x="2465179" y="192401"/>
                      <a:pt x="2462494" y="210704"/>
                      <a:pt x="2459612" y="227131"/>
                    </a:cubicBezTo>
                    <a:cubicBezTo>
                      <a:pt x="2456730" y="243558"/>
                      <a:pt x="2451091" y="259001"/>
                      <a:pt x="2451143" y="280985"/>
                    </a:cubicBezTo>
                    <a:cubicBezTo>
                      <a:pt x="2451195" y="302969"/>
                      <a:pt x="2470836" y="309381"/>
                      <a:pt x="2462068" y="334127"/>
                    </a:cubicBezTo>
                    <a:cubicBezTo>
                      <a:pt x="2468238" y="391525"/>
                      <a:pt x="2439416" y="433284"/>
                      <a:pt x="2409391" y="431627"/>
                    </a:cubicBezTo>
                    <a:cubicBezTo>
                      <a:pt x="2409391" y="469989"/>
                      <a:pt x="2187792" y="388693"/>
                      <a:pt x="2090375" y="398218"/>
                    </a:cubicBezTo>
                    <a:cubicBezTo>
                      <a:pt x="1788840" y="352374"/>
                      <a:pt x="871277" y="342619"/>
                      <a:pt x="525886" y="350874"/>
                    </a:cubicBezTo>
                    <a:cubicBezTo>
                      <a:pt x="180495" y="359129"/>
                      <a:pt x="186636" y="338722"/>
                      <a:pt x="98036" y="329638"/>
                    </a:cubicBezTo>
                    <a:cubicBezTo>
                      <a:pt x="59674" y="329638"/>
                      <a:pt x="22860" y="279489"/>
                      <a:pt x="22860" y="241127"/>
                    </a:cubicBezTo>
                    <a:lnTo>
                      <a:pt x="0" y="109975"/>
                    </a:lnTo>
                    <a:close/>
                  </a:path>
                </a:pathLst>
              </a:cu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2">
                <a:extLst>
                  <a:ext uri="{FF2B5EF4-FFF2-40B4-BE49-F238E27FC236}">
                    <a16:creationId xmlns:a16="http://schemas.microsoft.com/office/drawing/2014/main" id="{BE72FD2D-22F1-4E18-B247-B3D03DDF8704}"/>
                  </a:ext>
                </a:extLst>
              </p:cNvPr>
              <p:cNvSpPr/>
              <p:nvPr/>
            </p:nvSpPr>
            <p:spPr>
              <a:xfrm>
                <a:off x="816090" y="2965134"/>
                <a:ext cx="582800" cy="1508502"/>
              </a:xfrm>
              <a:custGeom>
                <a:avLst/>
                <a:gdLst>
                  <a:gd name="connsiteX0" fmla="*/ 0 w 757572"/>
                  <a:gd name="connsiteY0" fmla="*/ 592033 h 1184066"/>
                  <a:gd name="connsiteX1" fmla="*/ 378786 w 757572"/>
                  <a:gd name="connsiteY1" fmla="*/ 0 h 1184066"/>
                  <a:gd name="connsiteX2" fmla="*/ 757572 w 757572"/>
                  <a:gd name="connsiteY2" fmla="*/ 592033 h 1184066"/>
                  <a:gd name="connsiteX3" fmla="*/ 378786 w 757572"/>
                  <a:gd name="connsiteY3" fmla="*/ 1184066 h 1184066"/>
                  <a:gd name="connsiteX4" fmla="*/ 0 w 757572"/>
                  <a:gd name="connsiteY4" fmla="*/ 592033 h 1184066"/>
                  <a:gd name="connsiteX0" fmla="*/ 0 w 757572"/>
                  <a:gd name="connsiteY0" fmla="*/ 592033 h 1184066"/>
                  <a:gd name="connsiteX1" fmla="*/ 378786 w 757572"/>
                  <a:gd name="connsiteY1" fmla="*/ 0 h 1184066"/>
                  <a:gd name="connsiteX2" fmla="*/ 757572 w 757572"/>
                  <a:gd name="connsiteY2" fmla="*/ 592033 h 1184066"/>
                  <a:gd name="connsiteX3" fmla="*/ 378786 w 757572"/>
                  <a:gd name="connsiteY3" fmla="*/ 1184066 h 1184066"/>
                  <a:gd name="connsiteX4" fmla="*/ 0 w 757572"/>
                  <a:gd name="connsiteY4" fmla="*/ 592033 h 1184066"/>
                  <a:gd name="connsiteX0" fmla="*/ 0 w 757572"/>
                  <a:gd name="connsiteY0" fmla="*/ 592033 h 1184066"/>
                  <a:gd name="connsiteX1" fmla="*/ 378786 w 757572"/>
                  <a:gd name="connsiteY1" fmla="*/ 0 h 1184066"/>
                  <a:gd name="connsiteX2" fmla="*/ 757572 w 757572"/>
                  <a:gd name="connsiteY2" fmla="*/ 592033 h 1184066"/>
                  <a:gd name="connsiteX3" fmla="*/ 378786 w 757572"/>
                  <a:gd name="connsiteY3" fmla="*/ 1184066 h 1184066"/>
                  <a:gd name="connsiteX4" fmla="*/ 0 w 757572"/>
                  <a:gd name="connsiteY4" fmla="*/ 592033 h 1184066"/>
                  <a:gd name="connsiteX0" fmla="*/ 0 w 757572"/>
                  <a:gd name="connsiteY0" fmla="*/ 592033 h 1184066"/>
                  <a:gd name="connsiteX1" fmla="*/ 378786 w 757572"/>
                  <a:gd name="connsiteY1" fmla="*/ 0 h 1184066"/>
                  <a:gd name="connsiteX2" fmla="*/ 757572 w 757572"/>
                  <a:gd name="connsiteY2" fmla="*/ 592033 h 1184066"/>
                  <a:gd name="connsiteX3" fmla="*/ 378786 w 757572"/>
                  <a:gd name="connsiteY3" fmla="*/ 1184066 h 1184066"/>
                  <a:gd name="connsiteX4" fmla="*/ 0 w 757572"/>
                  <a:gd name="connsiteY4" fmla="*/ 592033 h 1184066"/>
                  <a:gd name="connsiteX0" fmla="*/ 3 w 452775"/>
                  <a:gd name="connsiteY0" fmla="*/ 592033 h 1184066"/>
                  <a:gd name="connsiteX1" fmla="*/ 73989 w 452775"/>
                  <a:gd name="connsiteY1" fmla="*/ 0 h 1184066"/>
                  <a:gd name="connsiteX2" fmla="*/ 452775 w 452775"/>
                  <a:gd name="connsiteY2" fmla="*/ 592033 h 1184066"/>
                  <a:gd name="connsiteX3" fmla="*/ 73989 w 452775"/>
                  <a:gd name="connsiteY3" fmla="*/ 1184066 h 1184066"/>
                  <a:gd name="connsiteX4" fmla="*/ 3 w 452775"/>
                  <a:gd name="connsiteY4" fmla="*/ 592033 h 1184066"/>
                  <a:gd name="connsiteX0" fmla="*/ 6019 w 458791"/>
                  <a:gd name="connsiteY0" fmla="*/ 592033 h 1184066"/>
                  <a:gd name="connsiteX1" fmla="*/ 80005 w 458791"/>
                  <a:gd name="connsiteY1" fmla="*/ 0 h 1184066"/>
                  <a:gd name="connsiteX2" fmla="*/ 458791 w 458791"/>
                  <a:gd name="connsiteY2" fmla="*/ 592033 h 1184066"/>
                  <a:gd name="connsiteX3" fmla="*/ 55645 w 458791"/>
                  <a:gd name="connsiteY3" fmla="*/ 1184066 h 1184066"/>
                  <a:gd name="connsiteX4" fmla="*/ 6019 w 458791"/>
                  <a:gd name="connsiteY4" fmla="*/ 592033 h 1184066"/>
                  <a:gd name="connsiteX0" fmla="*/ 514 w 502006"/>
                  <a:gd name="connsiteY0" fmla="*/ 636586 h 1184326"/>
                  <a:gd name="connsiteX1" fmla="*/ 123220 w 502006"/>
                  <a:gd name="connsiteY1" fmla="*/ 147 h 1184326"/>
                  <a:gd name="connsiteX2" fmla="*/ 502006 w 502006"/>
                  <a:gd name="connsiteY2" fmla="*/ 592180 h 1184326"/>
                  <a:gd name="connsiteX3" fmla="*/ 98860 w 502006"/>
                  <a:gd name="connsiteY3" fmla="*/ 1184213 h 1184326"/>
                  <a:gd name="connsiteX4" fmla="*/ 514 w 502006"/>
                  <a:gd name="connsiteY4" fmla="*/ 636586 h 1184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006" h="1184326">
                    <a:moveTo>
                      <a:pt x="514" y="636586"/>
                    </a:moveTo>
                    <a:cubicBezTo>
                      <a:pt x="4574" y="439242"/>
                      <a:pt x="39638" y="7548"/>
                      <a:pt x="123220" y="147"/>
                    </a:cubicBezTo>
                    <a:cubicBezTo>
                      <a:pt x="206802" y="-7254"/>
                      <a:pt x="502006" y="265209"/>
                      <a:pt x="502006" y="592180"/>
                    </a:cubicBezTo>
                    <a:cubicBezTo>
                      <a:pt x="502006" y="919151"/>
                      <a:pt x="182442" y="1176812"/>
                      <a:pt x="98860" y="1184213"/>
                    </a:cubicBezTo>
                    <a:cubicBezTo>
                      <a:pt x="15278" y="1191614"/>
                      <a:pt x="-3546" y="833930"/>
                      <a:pt x="514" y="636586"/>
                    </a:cubicBezTo>
                    <a:close/>
                  </a:path>
                </a:pathLst>
              </a:cu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CDF08B3-5676-4BD4-9DFD-587D7C2FC7C8}"/>
                  </a:ext>
                </a:extLst>
              </p:cNvPr>
              <p:cNvSpPr/>
              <p:nvPr/>
            </p:nvSpPr>
            <p:spPr>
              <a:xfrm>
                <a:off x="1190633" y="3580516"/>
                <a:ext cx="58196" cy="61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00EA617-AC68-4642-9F9E-CB6CDA563E53}"/>
                  </a:ext>
                </a:extLst>
              </p:cNvPr>
              <p:cNvSpPr/>
              <p:nvPr/>
            </p:nvSpPr>
            <p:spPr>
              <a:xfrm>
                <a:off x="1543973" y="3655855"/>
                <a:ext cx="73069" cy="787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8057877-67EC-43BB-B728-99A3D1DFB501}"/>
                  </a:ext>
                </a:extLst>
              </p:cNvPr>
              <p:cNvSpPr/>
              <p:nvPr/>
            </p:nvSpPr>
            <p:spPr>
              <a:xfrm>
                <a:off x="1100707" y="3672736"/>
                <a:ext cx="64211" cy="618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5C3E4BE-9EAA-49C4-9D28-C7F30DB02B87}"/>
                  </a:ext>
                </a:extLst>
              </p:cNvPr>
              <p:cNvSpPr/>
              <p:nvPr/>
            </p:nvSpPr>
            <p:spPr>
              <a:xfrm>
                <a:off x="1179364" y="3660984"/>
                <a:ext cx="62091" cy="61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BD08E6F-A781-4F42-A78F-07027ED0D492}"/>
                  </a:ext>
                </a:extLst>
              </p:cNvPr>
              <p:cNvSpPr/>
              <p:nvPr/>
            </p:nvSpPr>
            <p:spPr>
              <a:xfrm>
                <a:off x="1318859" y="3670328"/>
                <a:ext cx="117975" cy="1168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94F5D17-6562-4450-97BB-51ABD84A6336}"/>
                  </a:ext>
                </a:extLst>
              </p:cNvPr>
              <p:cNvSpPr/>
              <p:nvPr/>
            </p:nvSpPr>
            <p:spPr>
              <a:xfrm>
                <a:off x="1092752" y="3578528"/>
                <a:ext cx="64212" cy="618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F95C093-2753-4332-959A-52FF539528D3}"/>
                  </a:ext>
                </a:extLst>
              </p:cNvPr>
              <p:cNvSpPr/>
              <p:nvPr/>
            </p:nvSpPr>
            <p:spPr>
              <a:xfrm>
                <a:off x="1538385" y="3776484"/>
                <a:ext cx="73069" cy="787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ED40D0A-43BB-44ED-86D6-0B1546162D09}"/>
                  </a:ext>
                </a:extLst>
              </p:cNvPr>
              <p:cNvSpPr/>
              <p:nvPr/>
            </p:nvSpPr>
            <p:spPr>
              <a:xfrm>
                <a:off x="1545925" y="3543609"/>
                <a:ext cx="73069" cy="787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Left Brace 68">
                <a:extLst>
                  <a:ext uri="{FF2B5EF4-FFF2-40B4-BE49-F238E27FC236}">
                    <a16:creationId xmlns:a16="http://schemas.microsoft.com/office/drawing/2014/main" id="{F3842B07-EF41-40A6-AE5F-E7AD5F68B853}"/>
                  </a:ext>
                </a:extLst>
              </p:cNvPr>
              <p:cNvSpPr/>
              <p:nvPr/>
            </p:nvSpPr>
            <p:spPr>
              <a:xfrm rot="5400000">
                <a:off x="1421450" y="3064344"/>
                <a:ext cx="147663" cy="375842"/>
              </a:xfrm>
              <a:prstGeom prst="leftBrac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2257AC44-F0A5-4D5A-9B0A-DD81CE2965E5}"/>
                  </a:ext>
                </a:extLst>
              </p:cNvPr>
              <p:cNvSpPr txBox="1"/>
              <p:nvPr/>
            </p:nvSpPr>
            <p:spPr>
              <a:xfrm>
                <a:off x="739924" y="2539577"/>
                <a:ext cx="3061797" cy="461665"/>
              </a:xfrm>
              <a:prstGeom prst="rect">
                <a:avLst/>
              </a:prstGeom>
              <a:noFill/>
            </p:spPr>
            <p:txBody>
              <a:bodyPr wrap="square" rtlCol="0">
                <a:spAutoFit/>
              </a:bodyPr>
              <a:lstStyle/>
              <a:p>
                <a:r>
                  <a:rPr lang="en-US" sz="2400" dirty="0">
                    <a:latin typeface="+mn-lt"/>
                  </a:rPr>
                  <a:t>Synaptic cleft (50 nm)</a:t>
                </a:r>
              </a:p>
            </p:txBody>
          </p:sp>
          <p:sp>
            <p:nvSpPr>
              <p:cNvPr id="99" name="TextBox 98">
                <a:extLst>
                  <a:ext uri="{FF2B5EF4-FFF2-40B4-BE49-F238E27FC236}">
                    <a16:creationId xmlns:a16="http://schemas.microsoft.com/office/drawing/2014/main" id="{CC6B5DB6-5BEE-4898-B299-1AE53CF03A78}"/>
                  </a:ext>
                </a:extLst>
              </p:cNvPr>
              <p:cNvSpPr txBox="1"/>
              <p:nvPr/>
            </p:nvSpPr>
            <p:spPr>
              <a:xfrm>
                <a:off x="1538014" y="4252040"/>
                <a:ext cx="2521756" cy="461665"/>
              </a:xfrm>
              <a:prstGeom prst="rect">
                <a:avLst/>
              </a:prstGeom>
              <a:noFill/>
            </p:spPr>
            <p:txBody>
              <a:bodyPr wrap="square" rtlCol="0">
                <a:spAutoFit/>
              </a:bodyPr>
              <a:lstStyle/>
              <a:p>
                <a:r>
                  <a:rPr lang="en-US" sz="2400" dirty="0">
                    <a:latin typeface="+mn-lt"/>
                  </a:rPr>
                  <a:t>Receptor channels</a:t>
                </a:r>
              </a:p>
            </p:txBody>
          </p:sp>
          <p:sp>
            <p:nvSpPr>
              <p:cNvPr id="73" name="Oval 72">
                <a:extLst>
                  <a:ext uri="{FF2B5EF4-FFF2-40B4-BE49-F238E27FC236}">
                    <a16:creationId xmlns:a16="http://schemas.microsoft.com/office/drawing/2014/main" id="{93D907C3-E8B3-4640-894A-5FA57FF06471}"/>
                  </a:ext>
                </a:extLst>
              </p:cNvPr>
              <p:cNvSpPr/>
              <p:nvPr/>
            </p:nvSpPr>
            <p:spPr>
              <a:xfrm>
                <a:off x="1516296" y="3899823"/>
                <a:ext cx="73069" cy="78702"/>
              </a:xfrm>
              <a:prstGeom prst="ellipse">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F1DF91D-3D49-49DF-85AB-46927F7BE6AE}"/>
                  </a:ext>
                </a:extLst>
              </p:cNvPr>
              <p:cNvSpPr/>
              <p:nvPr/>
            </p:nvSpPr>
            <p:spPr>
              <a:xfrm>
                <a:off x="1384583" y="3699768"/>
                <a:ext cx="73069" cy="767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F5E3D3E-FA7E-4D64-9371-8A869F1A89DC}"/>
                  </a:ext>
                </a:extLst>
              </p:cNvPr>
              <p:cNvSpPr/>
              <p:nvPr/>
            </p:nvSpPr>
            <p:spPr>
              <a:xfrm>
                <a:off x="1278263" y="3854836"/>
                <a:ext cx="58196" cy="61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C033DB6-510F-4EB1-BA6E-68BC00303E31}"/>
                  </a:ext>
                </a:extLst>
              </p:cNvPr>
              <p:cNvSpPr/>
              <p:nvPr/>
            </p:nvSpPr>
            <p:spPr>
              <a:xfrm>
                <a:off x="1188337" y="3947056"/>
                <a:ext cx="64211" cy="618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DFA3669-92C5-48D2-890C-BA54ACB7F747}"/>
                  </a:ext>
                </a:extLst>
              </p:cNvPr>
              <p:cNvSpPr/>
              <p:nvPr/>
            </p:nvSpPr>
            <p:spPr>
              <a:xfrm>
                <a:off x="1266994" y="3935304"/>
                <a:ext cx="62091" cy="61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FFA606AA-8EAB-4BB2-BB06-95C0288A80C5}"/>
                  </a:ext>
                </a:extLst>
              </p:cNvPr>
              <p:cNvSpPr/>
              <p:nvPr/>
            </p:nvSpPr>
            <p:spPr>
              <a:xfrm>
                <a:off x="1180382" y="3852848"/>
                <a:ext cx="64212" cy="618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4DFD4B28-73BC-476D-91DD-3C1D77A296D7}"/>
                  </a:ext>
                </a:extLst>
              </p:cNvPr>
              <p:cNvCxnSpPr>
                <a:cxnSpLocks/>
              </p:cNvCxnSpPr>
              <p:nvPr/>
            </p:nvCxnSpPr>
            <p:spPr>
              <a:xfrm>
                <a:off x="1538014" y="3950637"/>
                <a:ext cx="43855" cy="4126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5FA338-EA59-4C3B-B202-98096C5FD3D8}"/>
                  </a:ext>
                </a:extLst>
              </p:cNvPr>
              <p:cNvCxnSpPr>
                <a:cxnSpLocks/>
              </p:cNvCxnSpPr>
              <p:nvPr/>
            </p:nvCxnSpPr>
            <p:spPr>
              <a:xfrm>
                <a:off x="1245169" y="4063496"/>
                <a:ext cx="91290" cy="599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52F158A-BA90-4E00-BC5C-E883DD9FDB61}"/>
                  </a:ext>
                </a:extLst>
              </p:cNvPr>
              <p:cNvCxnSpPr>
                <a:cxnSpLocks/>
              </p:cNvCxnSpPr>
              <p:nvPr/>
            </p:nvCxnSpPr>
            <p:spPr>
              <a:xfrm flipV="1">
                <a:off x="3214241" y="3310524"/>
                <a:ext cx="0" cy="2354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790C426C-3D9F-43F9-9260-AC9D38EBD3C3}"/>
                  </a:ext>
                </a:extLst>
              </p:cNvPr>
              <p:cNvSpPr txBox="1"/>
              <p:nvPr/>
            </p:nvSpPr>
            <p:spPr>
              <a:xfrm>
                <a:off x="2783536" y="2957512"/>
                <a:ext cx="1452268" cy="461665"/>
              </a:xfrm>
              <a:prstGeom prst="rect">
                <a:avLst/>
              </a:prstGeom>
              <a:noFill/>
            </p:spPr>
            <p:txBody>
              <a:bodyPr wrap="square" rtlCol="0">
                <a:spAutoFit/>
              </a:bodyPr>
              <a:lstStyle/>
              <a:p>
                <a:r>
                  <a:rPr lang="en-US" sz="2400" dirty="0">
                    <a:latin typeface="+mn-lt"/>
                  </a:rPr>
                  <a:t>Dendrites</a:t>
                </a:r>
              </a:p>
            </p:txBody>
          </p:sp>
        </p:grpSp>
      </p:grpSp>
      <p:grpSp>
        <p:nvGrpSpPr>
          <p:cNvPr id="109" name="Group 108">
            <a:extLst>
              <a:ext uri="{FF2B5EF4-FFF2-40B4-BE49-F238E27FC236}">
                <a16:creationId xmlns:a16="http://schemas.microsoft.com/office/drawing/2014/main" id="{B6FA36CD-A48C-4F49-9630-F72149F6916F}"/>
              </a:ext>
            </a:extLst>
          </p:cNvPr>
          <p:cNvGrpSpPr/>
          <p:nvPr/>
        </p:nvGrpSpPr>
        <p:grpSpPr>
          <a:xfrm>
            <a:off x="5140057" y="2664417"/>
            <a:ext cx="3061797" cy="1854128"/>
            <a:chOff x="5226179" y="2907970"/>
            <a:chExt cx="3061797" cy="1854128"/>
          </a:xfrm>
        </p:grpSpPr>
        <p:pic>
          <p:nvPicPr>
            <p:cNvPr id="102" name="Picture 101">
              <a:extLst>
                <a:ext uri="{FF2B5EF4-FFF2-40B4-BE49-F238E27FC236}">
                  <a16:creationId xmlns:a16="http://schemas.microsoft.com/office/drawing/2014/main" id="{D366BE1A-A859-41EB-9C11-465D43997FC0}"/>
                </a:ext>
              </a:extLst>
            </p:cNvPr>
            <p:cNvPicPr>
              <a:picLocks noChangeAspect="1"/>
            </p:cNvPicPr>
            <p:nvPr/>
          </p:nvPicPr>
          <p:blipFill>
            <a:blip r:embed="rId3"/>
            <a:stretch>
              <a:fillRect/>
            </a:stretch>
          </p:blipFill>
          <p:spPr>
            <a:xfrm>
              <a:off x="5226179" y="2907970"/>
              <a:ext cx="3061797" cy="1854128"/>
            </a:xfrm>
            <a:prstGeom prst="rect">
              <a:avLst/>
            </a:prstGeom>
          </p:spPr>
        </p:pic>
        <p:cxnSp>
          <p:nvCxnSpPr>
            <p:cNvPr id="106" name="Straight Arrow Connector 105">
              <a:extLst>
                <a:ext uri="{FF2B5EF4-FFF2-40B4-BE49-F238E27FC236}">
                  <a16:creationId xmlns:a16="http://schemas.microsoft.com/office/drawing/2014/main" id="{C9D02181-3DD7-468D-A789-674668F35175}"/>
                </a:ext>
              </a:extLst>
            </p:cNvPr>
            <p:cNvCxnSpPr/>
            <p:nvPr/>
          </p:nvCxnSpPr>
          <p:spPr>
            <a:xfrm flipV="1">
              <a:off x="6036155" y="3622311"/>
              <a:ext cx="153775" cy="3562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4283D89-3618-4240-8CA6-14007336BFEB}"/>
                </a:ext>
              </a:extLst>
            </p:cNvPr>
            <p:cNvCxnSpPr>
              <a:cxnSpLocks/>
            </p:cNvCxnSpPr>
            <p:nvPr/>
          </p:nvCxnSpPr>
          <p:spPr>
            <a:xfrm>
              <a:off x="6701792" y="3613023"/>
              <a:ext cx="298114" cy="2127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4F58FD5C-897F-4D7F-908D-7A1CC7479CCE}"/>
              </a:ext>
            </a:extLst>
          </p:cNvPr>
          <p:cNvSpPr txBox="1"/>
          <p:nvPr/>
        </p:nvSpPr>
        <p:spPr>
          <a:xfrm>
            <a:off x="4413923" y="3921882"/>
            <a:ext cx="1452268"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Excitatory synapse</a:t>
            </a:r>
          </a:p>
        </p:txBody>
      </p:sp>
      <p:sp>
        <p:nvSpPr>
          <p:cNvPr id="111" name="TextBox 110">
            <a:extLst>
              <a:ext uri="{FF2B5EF4-FFF2-40B4-BE49-F238E27FC236}">
                <a16:creationId xmlns:a16="http://schemas.microsoft.com/office/drawing/2014/main" id="{6E394BFB-73BA-4193-B9EF-E5E530479388}"/>
              </a:ext>
            </a:extLst>
          </p:cNvPr>
          <p:cNvSpPr txBox="1"/>
          <p:nvPr/>
        </p:nvSpPr>
        <p:spPr>
          <a:xfrm>
            <a:off x="7373442" y="3924471"/>
            <a:ext cx="1504490"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Inhibitory synapse</a:t>
            </a:r>
          </a:p>
        </p:txBody>
      </p:sp>
    </p:spTree>
    <p:extLst>
      <p:ext uri="{BB962C8B-B14F-4D97-AF65-F5344CB8AC3E}">
        <p14:creationId xmlns:p14="http://schemas.microsoft.com/office/powerpoint/2010/main" val="288874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C9DF-B9F1-4284-99DB-615F4E67CBEA}"/>
              </a:ext>
            </a:extLst>
          </p:cNvPr>
          <p:cNvSpPr>
            <a:spLocks noGrp="1"/>
          </p:cNvSpPr>
          <p:nvPr>
            <p:ph type="title"/>
          </p:nvPr>
        </p:nvSpPr>
        <p:spPr/>
        <p:txBody>
          <a:bodyPr/>
          <a:lstStyle/>
          <a:p>
            <a:r>
              <a:rPr lang="en-US" dirty="0"/>
              <a:t>Action potential</a:t>
            </a:r>
          </a:p>
        </p:txBody>
      </p:sp>
      <p:sp>
        <p:nvSpPr>
          <p:cNvPr id="4" name="Date Placeholder 3">
            <a:extLst>
              <a:ext uri="{FF2B5EF4-FFF2-40B4-BE49-F238E27FC236}">
                <a16:creationId xmlns:a16="http://schemas.microsoft.com/office/drawing/2014/main" id="{FA469C0C-12BD-410C-9559-225C227E8C1C}"/>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1E7B3972-604F-4521-9E87-331C992CE1AD}"/>
              </a:ext>
            </a:extLst>
          </p:cNvPr>
          <p:cNvSpPr>
            <a:spLocks noGrp="1"/>
          </p:cNvSpPr>
          <p:nvPr>
            <p:ph type="ftr" sz="quarter" idx="11"/>
          </p:nvPr>
        </p:nvSpPr>
        <p:spPr/>
        <p:txBody>
          <a:bodyPr/>
          <a:lstStyle/>
          <a:p>
            <a:r>
              <a:rPr lang="en-IN" dirty="0"/>
              <a:t>IISER Bhopal</a:t>
            </a:r>
          </a:p>
        </p:txBody>
      </p:sp>
      <p:sp>
        <p:nvSpPr>
          <p:cNvPr id="6" name="Slide Number Placeholder 5">
            <a:extLst>
              <a:ext uri="{FF2B5EF4-FFF2-40B4-BE49-F238E27FC236}">
                <a16:creationId xmlns:a16="http://schemas.microsoft.com/office/drawing/2014/main" id="{5822D665-0BA2-43F1-9780-67C89201627F}"/>
              </a:ext>
            </a:extLst>
          </p:cNvPr>
          <p:cNvSpPr>
            <a:spLocks noGrp="1"/>
          </p:cNvSpPr>
          <p:nvPr>
            <p:ph type="sldNum" sz="quarter" idx="12"/>
          </p:nvPr>
        </p:nvSpPr>
        <p:spPr/>
        <p:txBody>
          <a:bodyPr/>
          <a:lstStyle/>
          <a:p>
            <a:fld id="{ABF20D17-0043-4445-9B8B-9F103D2306E2}" type="slidenum">
              <a:rPr lang="en-IN" smtClean="0"/>
              <a:pPr/>
              <a:t>85</a:t>
            </a:fld>
            <a:endParaRPr lang="en-IN" dirty="0"/>
          </a:p>
        </p:txBody>
      </p:sp>
      <p:sp>
        <p:nvSpPr>
          <p:cNvPr id="7" name="TextBox 6">
            <a:extLst>
              <a:ext uri="{FF2B5EF4-FFF2-40B4-BE49-F238E27FC236}">
                <a16:creationId xmlns:a16="http://schemas.microsoft.com/office/drawing/2014/main" id="{FD826ED1-0D57-4CC6-B97D-C1566C84338C}"/>
              </a:ext>
            </a:extLst>
          </p:cNvPr>
          <p:cNvSpPr txBox="1"/>
          <p:nvPr/>
        </p:nvSpPr>
        <p:spPr>
          <a:xfrm>
            <a:off x="6420357" y="2710031"/>
            <a:ext cx="2291968" cy="461665"/>
          </a:xfrm>
          <a:prstGeom prst="rect">
            <a:avLst/>
          </a:prstGeom>
          <a:noFill/>
        </p:spPr>
        <p:txBody>
          <a:bodyPr wrap="square" rtlCol="0">
            <a:spAutoFit/>
          </a:bodyPr>
          <a:lstStyle/>
          <a:p>
            <a:r>
              <a:rPr lang="en-US" sz="2400" dirty="0">
                <a:latin typeface="+mn-lt"/>
              </a:rPr>
              <a:t>Action potential</a:t>
            </a:r>
          </a:p>
        </p:txBody>
      </p:sp>
      <p:sp>
        <p:nvSpPr>
          <p:cNvPr id="8" name="TextBox 7">
            <a:extLst>
              <a:ext uri="{FF2B5EF4-FFF2-40B4-BE49-F238E27FC236}">
                <a16:creationId xmlns:a16="http://schemas.microsoft.com/office/drawing/2014/main" id="{899EFCA3-D12B-423E-96BA-B6D6DFBD0EE1}"/>
              </a:ext>
            </a:extLst>
          </p:cNvPr>
          <p:cNvSpPr txBox="1"/>
          <p:nvPr/>
        </p:nvSpPr>
        <p:spPr>
          <a:xfrm>
            <a:off x="289819" y="2769498"/>
            <a:ext cx="3086101" cy="461665"/>
          </a:xfrm>
          <a:prstGeom prst="rect">
            <a:avLst/>
          </a:prstGeom>
          <a:noFill/>
        </p:spPr>
        <p:txBody>
          <a:bodyPr wrap="square" rtlCol="0">
            <a:spAutoFit/>
          </a:bodyPr>
          <a:lstStyle/>
          <a:p>
            <a:r>
              <a:rPr lang="en-US" sz="2400" dirty="0">
                <a:latin typeface="+mn-lt"/>
              </a:rPr>
              <a:t>Equilibrium membrane</a:t>
            </a:r>
          </a:p>
        </p:txBody>
      </p:sp>
      <p:grpSp>
        <p:nvGrpSpPr>
          <p:cNvPr id="9" name="Group 8">
            <a:extLst>
              <a:ext uri="{FF2B5EF4-FFF2-40B4-BE49-F238E27FC236}">
                <a16:creationId xmlns:a16="http://schemas.microsoft.com/office/drawing/2014/main" id="{0DE52A51-B75C-4B2A-8584-1D6FD7232553}"/>
              </a:ext>
            </a:extLst>
          </p:cNvPr>
          <p:cNvGrpSpPr/>
          <p:nvPr/>
        </p:nvGrpSpPr>
        <p:grpSpPr>
          <a:xfrm>
            <a:off x="1045957" y="1524150"/>
            <a:ext cx="1243486" cy="1245348"/>
            <a:chOff x="486515" y="1929238"/>
            <a:chExt cx="1858739" cy="1796172"/>
          </a:xfrm>
        </p:grpSpPr>
        <p:grpSp>
          <p:nvGrpSpPr>
            <p:cNvPr id="10" name="Group 9">
              <a:extLst>
                <a:ext uri="{FF2B5EF4-FFF2-40B4-BE49-F238E27FC236}">
                  <a16:creationId xmlns:a16="http://schemas.microsoft.com/office/drawing/2014/main" id="{45A30325-C30A-41EC-9BAC-6AA4FA3AA4F0}"/>
                </a:ext>
              </a:extLst>
            </p:cNvPr>
            <p:cNvGrpSpPr/>
            <p:nvPr/>
          </p:nvGrpSpPr>
          <p:grpSpPr>
            <a:xfrm>
              <a:off x="486515" y="1929238"/>
              <a:ext cx="1858739" cy="1796172"/>
              <a:chOff x="2495086" y="3949620"/>
              <a:chExt cx="2001500" cy="2045827"/>
            </a:xfrm>
          </p:grpSpPr>
          <p:sp>
            <p:nvSpPr>
              <p:cNvPr id="12" name="Circle: Hollow 11">
                <a:extLst>
                  <a:ext uri="{FF2B5EF4-FFF2-40B4-BE49-F238E27FC236}">
                    <a16:creationId xmlns:a16="http://schemas.microsoft.com/office/drawing/2014/main" id="{4201E2E4-0F8B-45FF-B619-764C0F3B442B}"/>
                  </a:ext>
                </a:extLst>
              </p:cNvPr>
              <p:cNvSpPr/>
              <p:nvPr/>
            </p:nvSpPr>
            <p:spPr>
              <a:xfrm>
                <a:off x="2495086" y="3949620"/>
                <a:ext cx="2001500" cy="2045827"/>
              </a:xfrm>
              <a:prstGeom prst="don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3" name="Straight Arrow Connector 12">
                <a:extLst>
                  <a:ext uri="{FF2B5EF4-FFF2-40B4-BE49-F238E27FC236}">
                    <a16:creationId xmlns:a16="http://schemas.microsoft.com/office/drawing/2014/main" id="{76A4BAD4-215C-44FF-AB80-0C807593ACB9}"/>
                  </a:ext>
                </a:extLst>
              </p:cNvPr>
              <p:cNvCxnSpPr>
                <a:cxnSpLocks/>
              </p:cNvCxnSpPr>
              <p:nvPr/>
            </p:nvCxnSpPr>
            <p:spPr>
              <a:xfrm rot="10800000">
                <a:off x="3495836" y="3963847"/>
                <a:ext cx="0" cy="4765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5FFCD4F-19DB-4C40-B816-E48AF7B667A3}"/>
                  </a:ext>
                </a:extLst>
              </p:cNvPr>
              <p:cNvCxnSpPr>
                <a:cxnSpLocks/>
              </p:cNvCxnSpPr>
              <p:nvPr/>
            </p:nvCxnSpPr>
            <p:spPr>
              <a:xfrm>
                <a:off x="3505328" y="5508486"/>
                <a:ext cx="0" cy="4765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20A96B-ECF2-4C6A-89AB-4BBBFCD334AD}"/>
                  </a:ext>
                </a:extLst>
              </p:cNvPr>
              <p:cNvCxnSpPr>
                <a:cxnSpLocks/>
              </p:cNvCxnSpPr>
              <p:nvPr/>
            </p:nvCxnSpPr>
            <p:spPr>
              <a:xfrm rot="10800000">
                <a:off x="2788199" y="4249224"/>
                <a:ext cx="319813" cy="3535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893612-C2BB-40BF-B021-F124B4653FE3}"/>
                  </a:ext>
                </a:extLst>
              </p:cNvPr>
              <p:cNvCxnSpPr>
                <a:cxnSpLocks/>
              </p:cNvCxnSpPr>
              <p:nvPr/>
            </p:nvCxnSpPr>
            <p:spPr>
              <a:xfrm rot="10800000">
                <a:off x="2495086" y="4972534"/>
                <a:ext cx="486321" cy="12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F52B1B-B107-4D5A-BFC5-EB51BB915BAE}"/>
                  </a:ext>
                </a:extLst>
              </p:cNvPr>
              <p:cNvCxnSpPr>
                <a:cxnSpLocks/>
                <a:endCxn id="12" idx="3"/>
              </p:cNvCxnSpPr>
              <p:nvPr/>
            </p:nvCxnSpPr>
            <p:spPr>
              <a:xfrm flipH="1">
                <a:off x="2788199" y="5366823"/>
                <a:ext cx="337736" cy="329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5254E7-2F64-41E9-A49B-A0A0108CD2F1}"/>
                  </a:ext>
                </a:extLst>
              </p:cNvPr>
              <p:cNvCxnSpPr>
                <a:cxnSpLocks/>
              </p:cNvCxnSpPr>
              <p:nvPr/>
            </p:nvCxnSpPr>
            <p:spPr>
              <a:xfrm flipV="1">
                <a:off x="3873262" y="4249225"/>
                <a:ext cx="330211" cy="3535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0E1F19-E6CC-4BEC-A158-88EB7E5CC47C}"/>
                  </a:ext>
                </a:extLst>
              </p:cNvPr>
              <p:cNvCxnSpPr>
                <a:cxnSpLocks/>
              </p:cNvCxnSpPr>
              <p:nvPr/>
            </p:nvCxnSpPr>
            <p:spPr>
              <a:xfrm rot="10800000" flipH="1">
                <a:off x="4052381" y="4972534"/>
                <a:ext cx="444205" cy="12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EB6FF4-4E66-4052-A2E5-242232BBE172}"/>
                  </a:ext>
                </a:extLst>
              </p:cNvPr>
              <p:cNvCxnSpPr>
                <a:cxnSpLocks/>
              </p:cNvCxnSpPr>
              <p:nvPr/>
            </p:nvCxnSpPr>
            <p:spPr>
              <a:xfrm rot="10800000" flipH="1" flipV="1">
                <a:off x="3863733" y="5351964"/>
                <a:ext cx="339740" cy="3438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092D70D2-C80C-429B-9D61-3DFFF01AD0CE}"/>
                </a:ext>
              </a:extLst>
            </p:cNvPr>
            <p:cNvSpPr/>
            <p:nvPr/>
          </p:nvSpPr>
          <p:spPr>
            <a:xfrm>
              <a:off x="1072367" y="2487698"/>
              <a:ext cx="685800" cy="685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Calibri"/>
                  <a:ea typeface="+mn-ea"/>
                  <a:cs typeface="+mn-cs"/>
                </a:rPr>
                <a:t>-</a:t>
              </a:r>
            </a:p>
          </p:txBody>
        </p:sp>
      </p:grpSp>
      <p:grpSp>
        <p:nvGrpSpPr>
          <p:cNvPr id="21" name="Group 20">
            <a:extLst>
              <a:ext uri="{FF2B5EF4-FFF2-40B4-BE49-F238E27FC236}">
                <a16:creationId xmlns:a16="http://schemas.microsoft.com/office/drawing/2014/main" id="{FF31FC9D-B5E4-437E-9460-4E3740C8DA76}"/>
              </a:ext>
            </a:extLst>
          </p:cNvPr>
          <p:cNvGrpSpPr/>
          <p:nvPr/>
        </p:nvGrpSpPr>
        <p:grpSpPr>
          <a:xfrm>
            <a:off x="7113898" y="1432598"/>
            <a:ext cx="1243486" cy="1245349"/>
            <a:chOff x="498900" y="4202179"/>
            <a:chExt cx="1826965" cy="1816843"/>
          </a:xfrm>
        </p:grpSpPr>
        <p:grpSp>
          <p:nvGrpSpPr>
            <p:cNvPr id="22" name="Group 21">
              <a:extLst>
                <a:ext uri="{FF2B5EF4-FFF2-40B4-BE49-F238E27FC236}">
                  <a16:creationId xmlns:a16="http://schemas.microsoft.com/office/drawing/2014/main" id="{02F16739-8162-4355-959A-B7334BBBB3A8}"/>
                </a:ext>
              </a:extLst>
            </p:cNvPr>
            <p:cNvGrpSpPr/>
            <p:nvPr/>
          </p:nvGrpSpPr>
          <p:grpSpPr>
            <a:xfrm>
              <a:off x="498900" y="4202179"/>
              <a:ext cx="1826965" cy="1816843"/>
              <a:chOff x="1677971" y="2425219"/>
              <a:chExt cx="2318994" cy="2347274"/>
            </a:xfrm>
          </p:grpSpPr>
          <p:sp>
            <p:nvSpPr>
              <p:cNvPr id="24" name="Circle: Hollow 23">
                <a:extLst>
                  <a:ext uri="{FF2B5EF4-FFF2-40B4-BE49-F238E27FC236}">
                    <a16:creationId xmlns:a16="http://schemas.microsoft.com/office/drawing/2014/main" id="{CC68B9D0-1749-40E9-989F-BAC32D836275}"/>
                  </a:ext>
                </a:extLst>
              </p:cNvPr>
              <p:cNvSpPr/>
              <p:nvPr/>
            </p:nvSpPr>
            <p:spPr>
              <a:xfrm>
                <a:off x="1677971" y="2425219"/>
                <a:ext cx="2318994" cy="2347274"/>
              </a:xfrm>
              <a:prstGeom prst="don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5" name="Straight Arrow Connector 24">
                <a:extLst>
                  <a:ext uri="{FF2B5EF4-FFF2-40B4-BE49-F238E27FC236}">
                    <a16:creationId xmlns:a16="http://schemas.microsoft.com/office/drawing/2014/main" id="{AC06D6E7-4A85-4C88-874E-674ADE7794C2}"/>
                  </a:ext>
                </a:extLst>
              </p:cNvPr>
              <p:cNvCxnSpPr>
                <a:cxnSpLocks/>
              </p:cNvCxnSpPr>
              <p:nvPr/>
            </p:nvCxnSpPr>
            <p:spPr>
              <a:xfrm>
                <a:off x="2837468" y="2441542"/>
                <a:ext cx="0" cy="546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9F893A4-466C-4220-9FE8-CB72D3201C30}"/>
                  </a:ext>
                </a:extLst>
              </p:cNvPr>
              <p:cNvCxnSpPr>
                <a:cxnSpLocks/>
              </p:cNvCxnSpPr>
              <p:nvPr/>
            </p:nvCxnSpPr>
            <p:spPr>
              <a:xfrm rot="10800000">
                <a:off x="2848466" y="4213780"/>
                <a:ext cx="0" cy="546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F0F13B9-0969-4C71-94DF-BFB2B858B6D1}"/>
                  </a:ext>
                </a:extLst>
              </p:cNvPr>
              <p:cNvCxnSpPr>
                <a:cxnSpLocks/>
                <a:stCxn id="24" idx="1"/>
              </p:cNvCxnSpPr>
              <p:nvPr/>
            </p:nvCxnSpPr>
            <p:spPr>
              <a:xfrm>
                <a:off x="2017580" y="2768969"/>
                <a:ext cx="370544" cy="4056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BD3E96-59DD-4A3E-A768-16E85772F24A}"/>
                  </a:ext>
                </a:extLst>
              </p:cNvPr>
              <p:cNvCxnSpPr>
                <a:cxnSpLocks/>
                <a:stCxn id="24" idx="2"/>
              </p:cNvCxnSpPr>
              <p:nvPr/>
            </p:nvCxnSpPr>
            <p:spPr>
              <a:xfrm>
                <a:off x="1677971" y="3598856"/>
                <a:ext cx="563465" cy="1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415189C-E00E-4EE1-927D-041DBAD2B613}"/>
                  </a:ext>
                </a:extLst>
              </p:cNvPr>
              <p:cNvCxnSpPr>
                <a:cxnSpLocks/>
                <a:stCxn id="24" idx="3"/>
              </p:cNvCxnSpPr>
              <p:nvPr/>
            </p:nvCxnSpPr>
            <p:spPr>
              <a:xfrm flipV="1">
                <a:off x="2017580" y="4034195"/>
                <a:ext cx="388301" cy="394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27DCD42-DE57-4177-9038-5609591CB139}"/>
                  </a:ext>
                </a:extLst>
              </p:cNvPr>
              <p:cNvCxnSpPr>
                <a:cxnSpLocks/>
                <a:stCxn id="24" idx="7"/>
              </p:cNvCxnSpPr>
              <p:nvPr/>
            </p:nvCxnSpPr>
            <p:spPr>
              <a:xfrm flipH="1">
                <a:off x="3286815" y="2768969"/>
                <a:ext cx="370541" cy="426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4F4FED2-3523-416B-946D-24EC2DB1BDC3}"/>
                  </a:ext>
                </a:extLst>
              </p:cNvPr>
              <p:cNvCxnSpPr>
                <a:cxnSpLocks/>
                <a:stCxn id="24" idx="6"/>
              </p:cNvCxnSpPr>
              <p:nvPr/>
            </p:nvCxnSpPr>
            <p:spPr>
              <a:xfrm flipH="1">
                <a:off x="3482297" y="3598856"/>
                <a:ext cx="514668" cy="1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F37446B-0254-4BB0-848A-8CB797E0D989}"/>
                  </a:ext>
                </a:extLst>
              </p:cNvPr>
              <p:cNvCxnSpPr>
                <a:cxnSpLocks/>
                <a:stCxn id="24" idx="5"/>
              </p:cNvCxnSpPr>
              <p:nvPr/>
            </p:nvCxnSpPr>
            <p:spPr>
              <a:xfrm flipH="1" flipV="1">
                <a:off x="3263724" y="4034195"/>
                <a:ext cx="393632" cy="394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Oval 22">
              <a:extLst>
                <a:ext uri="{FF2B5EF4-FFF2-40B4-BE49-F238E27FC236}">
                  <a16:creationId xmlns:a16="http://schemas.microsoft.com/office/drawing/2014/main" id="{F23C53AB-4D31-4369-9F6F-330752A8D159}"/>
                </a:ext>
              </a:extLst>
            </p:cNvPr>
            <p:cNvSpPr/>
            <p:nvPr/>
          </p:nvSpPr>
          <p:spPr>
            <a:xfrm>
              <a:off x="1072367" y="4768518"/>
              <a:ext cx="685800" cy="6858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kern="1200" dirty="0">
                  <a:solidFill>
                    <a:schemeClr val="tx1"/>
                  </a:solidFill>
                  <a:latin typeface="Calibri"/>
                </a:rPr>
                <a:t>+</a:t>
              </a:r>
              <a:endParaRPr kumimoji="0" lang="en-US" sz="3600" b="1" i="0" u="none" strike="noStrike" kern="1200" cap="none" spc="0" normalizeH="0" baseline="0" noProof="0" dirty="0">
                <a:ln>
                  <a:noFill/>
                </a:ln>
                <a:solidFill>
                  <a:schemeClr val="tx1"/>
                </a:solidFill>
                <a:effectLst/>
                <a:uLnTx/>
                <a:uFillTx/>
                <a:latin typeface="Calibri"/>
                <a:ea typeface="+mn-ea"/>
                <a:cs typeface="+mn-cs"/>
              </a:endParaRPr>
            </a:p>
          </p:txBody>
        </p:sp>
      </p:grpSp>
    </p:spTree>
    <p:extLst>
      <p:ext uri="{BB962C8B-B14F-4D97-AF65-F5344CB8AC3E}">
        <p14:creationId xmlns:p14="http://schemas.microsoft.com/office/powerpoint/2010/main" val="10929750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FC99-087A-43D9-B732-7C73A70245C6}"/>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FC95EE04-019A-4941-801F-A99843831BFD}"/>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2C6E3C39-B09A-4E8A-B4FD-74907CFB288E}"/>
              </a:ext>
            </a:extLst>
          </p:cNvPr>
          <p:cNvSpPr>
            <a:spLocks noGrp="1"/>
          </p:cNvSpPr>
          <p:nvPr>
            <p:ph type="ftr" sz="quarter" idx="11"/>
          </p:nvPr>
        </p:nvSpPr>
        <p:spPr/>
        <p:txBody>
          <a:bodyPr/>
          <a:lstStyle/>
          <a:p>
            <a:r>
              <a:rPr lang="en-IN" dirty="0"/>
              <a:t>IISER Bhopal</a:t>
            </a:r>
          </a:p>
        </p:txBody>
      </p:sp>
      <p:sp>
        <p:nvSpPr>
          <p:cNvPr id="6" name="Slide Number Placeholder 5">
            <a:extLst>
              <a:ext uri="{FF2B5EF4-FFF2-40B4-BE49-F238E27FC236}">
                <a16:creationId xmlns:a16="http://schemas.microsoft.com/office/drawing/2014/main" id="{F28C80F1-B585-4CF3-8A76-68C36E5C81A2}"/>
              </a:ext>
            </a:extLst>
          </p:cNvPr>
          <p:cNvSpPr>
            <a:spLocks noGrp="1"/>
          </p:cNvSpPr>
          <p:nvPr>
            <p:ph type="sldNum" sz="quarter" idx="12"/>
          </p:nvPr>
        </p:nvSpPr>
        <p:spPr/>
        <p:txBody>
          <a:bodyPr/>
          <a:lstStyle/>
          <a:p>
            <a:fld id="{ABF20D17-0043-4445-9B8B-9F103D2306E2}" type="slidenum">
              <a:rPr lang="en-IN" smtClean="0"/>
              <a:pPr/>
              <a:t>86</a:t>
            </a:fld>
            <a:endParaRPr lang="en-IN" dirty="0"/>
          </a:p>
        </p:txBody>
      </p:sp>
      <p:sp>
        <p:nvSpPr>
          <p:cNvPr id="50" name="TextBox 49">
            <a:extLst>
              <a:ext uri="{FF2B5EF4-FFF2-40B4-BE49-F238E27FC236}">
                <a16:creationId xmlns:a16="http://schemas.microsoft.com/office/drawing/2014/main" id="{0D4B5157-8AD5-4505-98FE-E98142F45A79}"/>
              </a:ext>
            </a:extLst>
          </p:cNvPr>
          <p:cNvSpPr txBox="1"/>
          <p:nvPr/>
        </p:nvSpPr>
        <p:spPr>
          <a:xfrm>
            <a:off x="4406586" y="4505666"/>
            <a:ext cx="4515440" cy="1569660"/>
          </a:xfrm>
          <a:prstGeom prst="rect">
            <a:avLst/>
          </a:prstGeom>
          <a:noFill/>
        </p:spPr>
        <p:txBody>
          <a:bodyPr wrap="square" rtlCol="0">
            <a:spAutoFit/>
          </a:bodyPr>
          <a:lstStyle/>
          <a:p>
            <a:r>
              <a:rPr lang="en-US" sz="2400" b="1" dirty="0">
                <a:latin typeface="+mn-lt"/>
              </a:rPr>
              <a:t>T</a:t>
            </a:r>
            <a:r>
              <a:rPr lang="en-US" sz="2400" dirty="0">
                <a:latin typeface="+mn-lt"/>
              </a:rPr>
              <a:t>angential dipole are magnetically active but electrically silent</a:t>
            </a:r>
          </a:p>
          <a:p>
            <a:r>
              <a:rPr lang="en-US" sz="2400" b="1" dirty="0">
                <a:latin typeface="+mn-lt"/>
              </a:rPr>
              <a:t>R</a:t>
            </a:r>
            <a:r>
              <a:rPr lang="en-US" sz="2400" dirty="0">
                <a:latin typeface="+mn-lt"/>
              </a:rPr>
              <a:t>adial dipole are electrically active but magnetically silent</a:t>
            </a:r>
          </a:p>
        </p:txBody>
      </p:sp>
      <p:grpSp>
        <p:nvGrpSpPr>
          <p:cNvPr id="71" name="Group 70">
            <a:extLst>
              <a:ext uri="{FF2B5EF4-FFF2-40B4-BE49-F238E27FC236}">
                <a16:creationId xmlns:a16="http://schemas.microsoft.com/office/drawing/2014/main" id="{B362801E-0C9C-4019-A3D5-794C34B883C8}"/>
              </a:ext>
            </a:extLst>
          </p:cNvPr>
          <p:cNvGrpSpPr/>
          <p:nvPr/>
        </p:nvGrpSpPr>
        <p:grpSpPr>
          <a:xfrm>
            <a:off x="4504764" y="1691351"/>
            <a:ext cx="3562342" cy="2504729"/>
            <a:chOff x="4504764" y="1691351"/>
            <a:chExt cx="3562342" cy="2504729"/>
          </a:xfrm>
        </p:grpSpPr>
        <p:sp>
          <p:nvSpPr>
            <p:cNvPr id="15" name="Freeform: Shape 14">
              <a:extLst>
                <a:ext uri="{FF2B5EF4-FFF2-40B4-BE49-F238E27FC236}">
                  <a16:creationId xmlns:a16="http://schemas.microsoft.com/office/drawing/2014/main" id="{09390A95-B1DF-4E79-926D-15EDD0C37819}"/>
                </a:ext>
              </a:extLst>
            </p:cNvPr>
            <p:cNvSpPr/>
            <p:nvPr/>
          </p:nvSpPr>
          <p:spPr>
            <a:xfrm>
              <a:off x="5019040" y="1691351"/>
              <a:ext cx="2763904" cy="2117203"/>
            </a:xfrm>
            <a:custGeom>
              <a:avLst/>
              <a:gdLst>
                <a:gd name="connsiteX0" fmla="*/ 0 w 4110086"/>
                <a:gd name="connsiteY0" fmla="*/ 2545413 h 2743775"/>
                <a:gd name="connsiteX1" fmla="*/ 348791 w 4110086"/>
                <a:gd name="connsiteY1" fmla="*/ 2517133 h 2743775"/>
                <a:gd name="connsiteX2" fmla="*/ 509047 w 4110086"/>
                <a:gd name="connsiteY2" fmla="*/ 2243755 h 2743775"/>
                <a:gd name="connsiteX3" fmla="*/ 707010 w 4110086"/>
                <a:gd name="connsiteY3" fmla="*/ 735467 h 2743775"/>
                <a:gd name="connsiteX4" fmla="*/ 1781666 w 4110086"/>
                <a:gd name="connsiteY4" fmla="*/ 176 h 2743775"/>
                <a:gd name="connsiteX5" fmla="*/ 2950589 w 4110086"/>
                <a:gd name="connsiteY5" fmla="*/ 792028 h 2743775"/>
                <a:gd name="connsiteX6" fmla="*/ 3186259 w 4110086"/>
                <a:gd name="connsiteY6" fmla="*/ 2422865 h 2743775"/>
                <a:gd name="connsiteX7" fmla="*/ 4110086 w 4110086"/>
                <a:gd name="connsiteY7" fmla="*/ 2743376 h 2743775"/>
                <a:gd name="connsiteX0" fmla="*/ 0 w 4232634"/>
                <a:gd name="connsiteY0" fmla="*/ 2583121 h 2743775"/>
                <a:gd name="connsiteX1" fmla="*/ 471339 w 4232634"/>
                <a:gd name="connsiteY1" fmla="*/ 251713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121 h 2743775"/>
                <a:gd name="connsiteX1" fmla="*/ 433631 w 4232634"/>
                <a:gd name="connsiteY1" fmla="*/ 254541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081805"/>
                <a:gd name="connsiteY0" fmla="*/ 2583121 h 2997915"/>
                <a:gd name="connsiteX1" fmla="*/ 433631 w 4081805"/>
                <a:gd name="connsiteY1" fmla="*/ 2545413 h 2997915"/>
                <a:gd name="connsiteX2" fmla="*/ 631595 w 4081805"/>
                <a:gd name="connsiteY2" fmla="*/ 2243755 h 2997915"/>
                <a:gd name="connsiteX3" fmla="*/ 829558 w 4081805"/>
                <a:gd name="connsiteY3" fmla="*/ 735467 h 2997915"/>
                <a:gd name="connsiteX4" fmla="*/ 1904214 w 4081805"/>
                <a:gd name="connsiteY4" fmla="*/ 176 h 2997915"/>
                <a:gd name="connsiteX5" fmla="*/ 3073137 w 4081805"/>
                <a:gd name="connsiteY5" fmla="*/ 792028 h 2997915"/>
                <a:gd name="connsiteX6" fmla="*/ 3308807 w 4081805"/>
                <a:gd name="connsiteY6" fmla="*/ 2422865 h 2997915"/>
                <a:gd name="connsiteX7" fmla="*/ 4081805 w 4081805"/>
                <a:gd name="connsiteY7" fmla="*/ 2997899 h 2997915"/>
                <a:gd name="connsiteX0" fmla="*/ 0 w 4081805"/>
                <a:gd name="connsiteY0" fmla="*/ 2583121 h 2997899"/>
                <a:gd name="connsiteX1" fmla="*/ 433631 w 4081805"/>
                <a:gd name="connsiteY1" fmla="*/ 2545413 h 2997899"/>
                <a:gd name="connsiteX2" fmla="*/ 631595 w 4081805"/>
                <a:gd name="connsiteY2" fmla="*/ 2243755 h 2997899"/>
                <a:gd name="connsiteX3" fmla="*/ 829558 w 4081805"/>
                <a:gd name="connsiteY3" fmla="*/ 735467 h 2997899"/>
                <a:gd name="connsiteX4" fmla="*/ 1904214 w 4081805"/>
                <a:gd name="connsiteY4" fmla="*/ 176 h 2997899"/>
                <a:gd name="connsiteX5" fmla="*/ 3073137 w 4081805"/>
                <a:gd name="connsiteY5" fmla="*/ 792028 h 2997899"/>
                <a:gd name="connsiteX6" fmla="*/ 3308807 w 4081805"/>
                <a:gd name="connsiteY6" fmla="*/ 2422865 h 2997899"/>
                <a:gd name="connsiteX7" fmla="*/ 3472659 w 4081805"/>
                <a:gd name="connsiteY7" fmla="*/ 2890076 h 2997899"/>
                <a:gd name="connsiteX8" fmla="*/ 4081805 w 4081805"/>
                <a:gd name="connsiteY8" fmla="*/ 2997899 h 299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805" h="2997899">
                  <a:moveTo>
                    <a:pt x="0" y="2583121"/>
                  </a:moveTo>
                  <a:lnTo>
                    <a:pt x="433631" y="2545413"/>
                  </a:lnTo>
                  <a:cubicBezTo>
                    <a:pt x="518472" y="2495137"/>
                    <a:pt x="565607" y="2545413"/>
                    <a:pt x="631595" y="2243755"/>
                  </a:cubicBezTo>
                  <a:cubicBezTo>
                    <a:pt x="697583" y="1942097"/>
                    <a:pt x="617455" y="1109397"/>
                    <a:pt x="829558" y="735467"/>
                  </a:cubicBezTo>
                  <a:cubicBezTo>
                    <a:pt x="1041661" y="361537"/>
                    <a:pt x="1530284" y="-9251"/>
                    <a:pt x="1904214" y="176"/>
                  </a:cubicBezTo>
                  <a:cubicBezTo>
                    <a:pt x="2278144" y="9603"/>
                    <a:pt x="2839038" y="388247"/>
                    <a:pt x="3073137" y="792028"/>
                  </a:cubicBezTo>
                  <a:cubicBezTo>
                    <a:pt x="3307236" y="1195809"/>
                    <a:pt x="3229651" y="2099900"/>
                    <a:pt x="3308807" y="2422865"/>
                  </a:cubicBezTo>
                  <a:cubicBezTo>
                    <a:pt x="3387963" y="2745830"/>
                    <a:pt x="3343826" y="2794237"/>
                    <a:pt x="3472659" y="2890076"/>
                  </a:cubicBezTo>
                  <a:cubicBezTo>
                    <a:pt x="3601492" y="2985915"/>
                    <a:pt x="3992850" y="2953219"/>
                    <a:pt x="4081805" y="299789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9414B5B-22DC-4F7A-93ED-4F183608A8C8}"/>
                </a:ext>
              </a:extLst>
            </p:cNvPr>
            <p:cNvSpPr/>
            <p:nvPr/>
          </p:nvSpPr>
          <p:spPr>
            <a:xfrm>
              <a:off x="5708421" y="2258393"/>
              <a:ext cx="1374811" cy="1937687"/>
            </a:xfrm>
            <a:custGeom>
              <a:avLst/>
              <a:gdLst>
                <a:gd name="connsiteX0" fmla="*/ 0 w 4110086"/>
                <a:gd name="connsiteY0" fmla="*/ 2545413 h 2743775"/>
                <a:gd name="connsiteX1" fmla="*/ 348791 w 4110086"/>
                <a:gd name="connsiteY1" fmla="*/ 2517133 h 2743775"/>
                <a:gd name="connsiteX2" fmla="*/ 509047 w 4110086"/>
                <a:gd name="connsiteY2" fmla="*/ 2243755 h 2743775"/>
                <a:gd name="connsiteX3" fmla="*/ 707010 w 4110086"/>
                <a:gd name="connsiteY3" fmla="*/ 735467 h 2743775"/>
                <a:gd name="connsiteX4" fmla="*/ 1781666 w 4110086"/>
                <a:gd name="connsiteY4" fmla="*/ 176 h 2743775"/>
                <a:gd name="connsiteX5" fmla="*/ 2950589 w 4110086"/>
                <a:gd name="connsiteY5" fmla="*/ 792028 h 2743775"/>
                <a:gd name="connsiteX6" fmla="*/ 3186259 w 4110086"/>
                <a:gd name="connsiteY6" fmla="*/ 2422865 h 2743775"/>
                <a:gd name="connsiteX7" fmla="*/ 4110086 w 4110086"/>
                <a:gd name="connsiteY7" fmla="*/ 2743376 h 2743775"/>
                <a:gd name="connsiteX0" fmla="*/ 0 w 4232634"/>
                <a:gd name="connsiteY0" fmla="*/ 2583121 h 2743775"/>
                <a:gd name="connsiteX1" fmla="*/ 471339 w 4232634"/>
                <a:gd name="connsiteY1" fmla="*/ 251713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121 h 2743775"/>
                <a:gd name="connsiteX1" fmla="*/ 433631 w 4232634"/>
                <a:gd name="connsiteY1" fmla="*/ 254541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261 h 2743915"/>
                <a:gd name="connsiteX1" fmla="*/ 433631 w 4232634"/>
                <a:gd name="connsiteY1" fmla="*/ 2545553 h 2743915"/>
                <a:gd name="connsiteX2" fmla="*/ 631595 w 4232634"/>
                <a:gd name="connsiteY2" fmla="*/ 2243895 h 2743915"/>
                <a:gd name="connsiteX3" fmla="*/ 829558 w 4232634"/>
                <a:gd name="connsiteY3" fmla="*/ 735607 h 2743915"/>
                <a:gd name="connsiteX4" fmla="*/ 1904214 w 4232634"/>
                <a:gd name="connsiteY4" fmla="*/ 316 h 2743915"/>
                <a:gd name="connsiteX5" fmla="*/ 3033836 w 4232634"/>
                <a:gd name="connsiteY5" fmla="*/ 669620 h 2743915"/>
                <a:gd name="connsiteX6" fmla="*/ 3308807 w 4232634"/>
                <a:gd name="connsiteY6" fmla="*/ 2423005 h 2743915"/>
                <a:gd name="connsiteX7" fmla="*/ 4232634 w 4232634"/>
                <a:gd name="connsiteY7" fmla="*/ 2743516 h 2743915"/>
                <a:gd name="connsiteX0" fmla="*/ 0 w 4232634"/>
                <a:gd name="connsiteY0" fmla="*/ 2583055 h 2743709"/>
                <a:gd name="connsiteX1" fmla="*/ 433631 w 4232634"/>
                <a:gd name="connsiteY1" fmla="*/ 2545347 h 2743709"/>
                <a:gd name="connsiteX2" fmla="*/ 631595 w 4232634"/>
                <a:gd name="connsiteY2" fmla="*/ 2243689 h 2743709"/>
                <a:gd name="connsiteX3" fmla="*/ 829559 w 4232634"/>
                <a:gd name="connsiteY3" fmla="*/ 631707 h 2743709"/>
                <a:gd name="connsiteX4" fmla="*/ 1904214 w 4232634"/>
                <a:gd name="connsiteY4" fmla="*/ 110 h 2743709"/>
                <a:gd name="connsiteX5" fmla="*/ 3033836 w 4232634"/>
                <a:gd name="connsiteY5" fmla="*/ 669414 h 2743709"/>
                <a:gd name="connsiteX6" fmla="*/ 3308807 w 4232634"/>
                <a:gd name="connsiteY6" fmla="*/ 2422799 h 2743709"/>
                <a:gd name="connsiteX7" fmla="*/ 4232634 w 4232634"/>
                <a:gd name="connsiteY7" fmla="*/ 2743310 h 2743709"/>
                <a:gd name="connsiteX0" fmla="*/ 0 w 4232634"/>
                <a:gd name="connsiteY0" fmla="*/ 2583055 h 2743709"/>
                <a:gd name="connsiteX1" fmla="*/ 374674 w 4232634"/>
                <a:gd name="connsiteY1" fmla="*/ 2535920 h 2743709"/>
                <a:gd name="connsiteX2" fmla="*/ 631595 w 4232634"/>
                <a:gd name="connsiteY2" fmla="*/ 2243689 h 2743709"/>
                <a:gd name="connsiteX3" fmla="*/ 829559 w 4232634"/>
                <a:gd name="connsiteY3" fmla="*/ 631707 h 2743709"/>
                <a:gd name="connsiteX4" fmla="*/ 1904214 w 4232634"/>
                <a:gd name="connsiteY4" fmla="*/ 110 h 2743709"/>
                <a:gd name="connsiteX5" fmla="*/ 3033836 w 4232634"/>
                <a:gd name="connsiteY5" fmla="*/ 669414 h 2743709"/>
                <a:gd name="connsiteX6" fmla="*/ 3308807 w 4232634"/>
                <a:gd name="connsiteY6" fmla="*/ 2422799 h 2743709"/>
                <a:gd name="connsiteX7" fmla="*/ 4232634 w 4232634"/>
                <a:gd name="connsiteY7" fmla="*/ 2743310 h 274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2634" h="2743709">
                  <a:moveTo>
                    <a:pt x="0" y="2583055"/>
                  </a:moveTo>
                  <a:lnTo>
                    <a:pt x="374674" y="2535920"/>
                  </a:lnTo>
                  <a:cubicBezTo>
                    <a:pt x="459515" y="2485644"/>
                    <a:pt x="555781" y="2561058"/>
                    <a:pt x="631595" y="2243689"/>
                  </a:cubicBezTo>
                  <a:cubicBezTo>
                    <a:pt x="707409" y="1926320"/>
                    <a:pt x="617456" y="1005637"/>
                    <a:pt x="829559" y="631707"/>
                  </a:cubicBezTo>
                  <a:cubicBezTo>
                    <a:pt x="1041662" y="257777"/>
                    <a:pt x="1536835" y="-6174"/>
                    <a:pt x="1904214" y="110"/>
                  </a:cubicBezTo>
                  <a:cubicBezTo>
                    <a:pt x="2271593" y="6394"/>
                    <a:pt x="2799737" y="265633"/>
                    <a:pt x="3033836" y="669414"/>
                  </a:cubicBezTo>
                  <a:cubicBezTo>
                    <a:pt x="3267935" y="1073195"/>
                    <a:pt x="3115558" y="2097574"/>
                    <a:pt x="3308807" y="2422799"/>
                  </a:cubicBezTo>
                  <a:cubicBezTo>
                    <a:pt x="3502057" y="2748024"/>
                    <a:pt x="3867345" y="2745667"/>
                    <a:pt x="4232634" y="2743310"/>
                  </a:cubicBezTo>
                </a:path>
              </a:pathLst>
            </a:cu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4686760-5914-4B24-8979-2BEF72A6B7BE}"/>
                </a:ext>
              </a:extLst>
            </p:cNvPr>
            <p:cNvSpPr/>
            <p:nvPr/>
          </p:nvSpPr>
          <p:spPr>
            <a:xfrm>
              <a:off x="5117340" y="1980014"/>
              <a:ext cx="2438365" cy="2132589"/>
            </a:xfrm>
            <a:custGeom>
              <a:avLst/>
              <a:gdLst>
                <a:gd name="connsiteX0" fmla="*/ 0 w 4110086"/>
                <a:gd name="connsiteY0" fmla="*/ 2545413 h 2743775"/>
                <a:gd name="connsiteX1" fmla="*/ 348791 w 4110086"/>
                <a:gd name="connsiteY1" fmla="*/ 2517133 h 2743775"/>
                <a:gd name="connsiteX2" fmla="*/ 509047 w 4110086"/>
                <a:gd name="connsiteY2" fmla="*/ 2243755 h 2743775"/>
                <a:gd name="connsiteX3" fmla="*/ 707010 w 4110086"/>
                <a:gd name="connsiteY3" fmla="*/ 735467 h 2743775"/>
                <a:gd name="connsiteX4" fmla="*/ 1781666 w 4110086"/>
                <a:gd name="connsiteY4" fmla="*/ 176 h 2743775"/>
                <a:gd name="connsiteX5" fmla="*/ 2950589 w 4110086"/>
                <a:gd name="connsiteY5" fmla="*/ 792028 h 2743775"/>
                <a:gd name="connsiteX6" fmla="*/ 3186259 w 4110086"/>
                <a:gd name="connsiteY6" fmla="*/ 2422865 h 2743775"/>
                <a:gd name="connsiteX7" fmla="*/ 4110086 w 4110086"/>
                <a:gd name="connsiteY7" fmla="*/ 2743376 h 2743775"/>
                <a:gd name="connsiteX0" fmla="*/ 0 w 4232634"/>
                <a:gd name="connsiteY0" fmla="*/ 2583121 h 2743775"/>
                <a:gd name="connsiteX1" fmla="*/ 471339 w 4232634"/>
                <a:gd name="connsiteY1" fmla="*/ 251713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121 h 2743775"/>
                <a:gd name="connsiteX1" fmla="*/ 433631 w 4232634"/>
                <a:gd name="connsiteY1" fmla="*/ 254541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644660"/>
                <a:gd name="connsiteY0" fmla="*/ 2583121 h 2809426"/>
                <a:gd name="connsiteX1" fmla="*/ 433631 w 4644660"/>
                <a:gd name="connsiteY1" fmla="*/ 2545413 h 2809426"/>
                <a:gd name="connsiteX2" fmla="*/ 631595 w 4644660"/>
                <a:gd name="connsiteY2" fmla="*/ 2243755 h 2809426"/>
                <a:gd name="connsiteX3" fmla="*/ 829558 w 4644660"/>
                <a:gd name="connsiteY3" fmla="*/ 735467 h 2809426"/>
                <a:gd name="connsiteX4" fmla="*/ 1904214 w 4644660"/>
                <a:gd name="connsiteY4" fmla="*/ 176 h 2809426"/>
                <a:gd name="connsiteX5" fmla="*/ 3073137 w 4644660"/>
                <a:gd name="connsiteY5" fmla="*/ 792028 h 2809426"/>
                <a:gd name="connsiteX6" fmla="*/ 3308807 w 4644660"/>
                <a:gd name="connsiteY6" fmla="*/ 2422865 h 2809426"/>
                <a:gd name="connsiteX7" fmla="*/ 4644660 w 4644660"/>
                <a:gd name="connsiteY7" fmla="*/ 2809364 h 2809426"/>
                <a:gd name="connsiteX0" fmla="*/ 0 w 4644660"/>
                <a:gd name="connsiteY0" fmla="*/ 2583121 h 2852080"/>
                <a:gd name="connsiteX1" fmla="*/ 433631 w 4644660"/>
                <a:gd name="connsiteY1" fmla="*/ 2545413 h 2852080"/>
                <a:gd name="connsiteX2" fmla="*/ 631595 w 4644660"/>
                <a:gd name="connsiteY2" fmla="*/ 2243755 h 2852080"/>
                <a:gd name="connsiteX3" fmla="*/ 829558 w 4644660"/>
                <a:gd name="connsiteY3" fmla="*/ 735467 h 2852080"/>
                <a:gd name="connsiteX4" fmla="*/ 1904214 w 4644660"/>
                <a:gd name="connsiteY4" fmla="*/ 176 h 2852080"/>
                <a:gd name="connsiteX5" fmla="*/ 3073137 w 4644660"/>
                <a:gd name="connsiteY5" fmla="*/ 792028 h 2852080"/>
                <a:gd name="connsiteX6" fmla="*/ 3283835 w 4644660"/>
                <a:gd name="connsiteY6" fmla="*/ 2649108 h 2852080"/>
                <a:gd name="connsiteX7" fmla="*/ 4644660 w 4644660"/>
                <a:gd name="connsiteY7" fmla="*/ 2809364 h 2852080"/>
                <a:gd name="connsiteX0" fmla="*/ 0 w 4644660"/>
                <a:gd name="connsiteY0" fmla="*/ 2583121 h 2852080"/>
                <a:gd name="connsiteX1" fmla="*/ 533516 w 4644660"/>
                <a:gd name="connsiteY1" fmla="*/ 2686815 h 2852080"/>
                <a:gd name="connsiteX2" fmla="*/ 631595 w 4644660"/>
                <a:gd name="connsiteY2" fmla="*/ 2243755 h 2852080"/>
                <a:gd name="connsiteX3" fmla="*/ 829558 w 4644660"/>
                <a:gd name="connsiteY3" fmla="*/ 735467 h 2852080"/>
                <a:gd name="connsiteX4" fmla="*/ 1904214 w 4644660"/>
                <a:gd name="connsiteY4" fmla="*/ 176 h 2852080"/>
                <a:gd name="connsiteX5" fmla="*/ 3073137 w 4644660"/>
                <a:gd name="connsiteY5" fmla="*/ 792028 h 2852080"/>
                <a:gd name="connsiteX6" fmla="*/ 3283835 w 4644660"/>
                <a:gd name="connsiteY6" fmla="*/ 2649108 h 2852080"/>
                <a:gd name="connsiteX7" fmla="*/ 4644660 w 4644660"/>
                <a:gd name="connsiteY7" fmla="*/ 2809364 h 2852080"/>
                <a:gd name="connsiteX0" fmla="*/ 0 w 4657146"/>
                <a:gd name="connsiteY0" fmla="*/ 2696242 h 2852080"/>
                <a:gd name="connsiteX1" fmla="*/ 546002 w 4657146"/>
                <a:gd name="connsiteY1" fmla="*/ 2686815 h 2852080"/>
                <a:gd name="connsiteX2" fmla="*/ 644081 w 4657146"/>
                <a:gd name="connsiteY2" fmla="*/ 2243755 h 2852080"/>
                <a:gd name="connsiteX3" fmla="*/ 842044 w 4657146"/>
                <a:gd name="connsiteY3" fmla="*/ 735467 h 2852080"/>
                <a:gd name="connsiteX4" fmla="*/ 1916700 w 4657146"/>
                <a:gd name="connsiteY4" fmla="*/ 176 h 2852080"/>
                <a:gd name="connsiteX5" fmla="*/ 3085623 w 4657146"/>
                <a:gd name="connsiteY5" fmla="*/ 792028 h 2852080"/>
                <a:gd name="connsiteX6" fmla="*/ 3296321 w 4657146"/>
                <a:gd name="connsiteY6" fmla="*/ 2649108 h 2852080"/>
                <a:gd name="connsiteX7" fmla="*/ 4657146 w 4657146"/>
                <a:gd name="connsiteY7" fmla="*/ 2809364 h 2852080"/>
                <a:gd name="connsiteX0" fmla="*/ 0 w 4657146"/>
                <a:gd name="connsiteY0" fmla="*/ 2696187 h 2852025"/>
                <a:gd name="connsiteX1" fmla="*/ 546002 w 4657146"/>
                <a:gd name="connsiteY1" fmla="*/ 2686760 h 2852025"/>
                <a:gd name="connsiteX2" fmla="*/ 644081 w 4657146"/>
                <a:gd name="connsiteY2" fmla="*/ 2243700 h 2852025"/>
                <a:gd name="connsiteX3" fmla="*/ 904473 w 4657146"/>
                <a:gd name="connsiteY3" fmla="*/ 744839 h 2852025"/>
                <a:gd name="connsiteX4" fmla="*/ 1916700 w 4657146"/>
                <a:gd name="connsiteY4" fmla="*/ 121 h 2852025"/>
                <a:gd name="connsiteX5" fmla="*/ 3085623 w 4657146"/>
                <a:gd name="connsiteY5" fmla="*/ 791973 h 2852025"/>
                <a:gd name="connsiteX6" fmla="*/ 3296321 w 4657146"/>
                <a:gd name="connsiteY6" fmla="*/ 2649053 h 2852025"/>
                <a:gd name="connsiteX7" fmla="*/ 4657146 w 4657146"/>
                <a:gd name="connsiteY7" fmla="*/ 2809309 h 2852025"/>
                <a:gd name="connsiteX0" fmla="*/ 0 w 4657146"/>
                <a:gd name="connsiteY0" fmla="*/ 2696229 h 2852067"/>
                <a:gd name="connsiteX1" fmla="*/ 546002 w 4657146"/>
                <a:gd name="connsiteY1" fmla="*/ 2686802 h 2852067"/>
                <a:gd name="connsiteX2" fmla="*/ 644081 w 4657146"/>
                <a:gd name="connsiteY2" fmla="*/ 2243742 h 2852067"/>
                <a:gd name="connsiteX3" fmla="*/ 904473 w 4657146"/>
                <a:gd name="connsiteY3" fmla="*/ 744881 h 2852067"/>
                <a:gd name="connsiteX4" fmla="*/ 1916700 w 4657146"/>
                <a:gd name="connsiteY4" fmla="*/ 163 h 2852067"/>
                <a:gd name="connsiteX5" fmla="*/ 3085623 w 4657146"/>
                <a:gd name="connsiteY5" fmla="*/ 792015 h 2852067"/>
                <a:gd name="connsiteX6" fmla="*/ 3296321 w 4657146"/>
                <a:gd name="connsiteY6" fmla="*/ 2649095 h 2852067"/>
                <a:gd name="connsiteX7" fmla="*/ 4657146 w 4657146"/>
                <a:gd name="connsiteY7" fmla="*/ 2809351 h 2852067"/>
                <a:gd name="connsiteX0" fmla="*/ 0 w 4657146"/>
                <a:gd name="connsiteY0" fmla="*/ 2696229 h 2852067"/>
                <a:gd name="connsiteX1" fmla="*/ 546002 w 4657146"/>
                <a:gd name="connsiteY1" fmla="*/ 2686802 h 2852067"/>
                <a:gd name="connsiteX2" fmla="*/ 644081 w 4657146"/>
                <a:gd name="connsiteY2" fmla="*/ 2243742 h 2852067"/>
                <a:gd name="connsiteX3" fmla="*/ 904473 w 4657146"/>
                <a:gd name="connsiteY3" fmla="*/ 744881 h 2852067"/>
                <a:gd name="connsiteX4" fmla="*/ 1916700 w 4657146"/>
                <a:gd name="connsiteY4" fmla="*/ 163 h 2852067"/>
                <a:gd name="connsiteX5" fmla="*/ 3085623 w 4657146"/>
                <a:gd name="connsiteY5" fmla="*/ 792015 h 2852067"/>
                <a:gd name="connsiteX6" fmla="*/ 3358750 w 4657146"/>
                <a:gd name="connsiteY6" fmla="*/ 2649095 h 2852067"/>
                <a:gd name="connsiteX7" fmla="*/ 4657146 w 4657146"/>
                <a:gd name="connsiteY7" fmla="*/ 2809351 h 2852067"/>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782002"/>
                <a:gd name="connsiteY0" fmla="*/ 2696229 h 2995606"/>
                <a:gd name="connsiteX1" fmla="*/ 546002 w 4782002"/>
                <a:gd name="connsiteY1" fmla="*/ 2686802 h 2995606"/>
                <a:gd name="connsiteX2" fmla="*/ 644081 w 4782002"/>
                <a:gd name="connsiteY2" fmla="*/ 2243742 h 2995606"/>
                <a:gd name="connsiteX3" fmla="*/ 904473 w 4782002"/>
                <a:gd name="connsiteY3" fmla="*/ 744881 h 2995606"/>
                <a:gd name="connsiteX4" fmla="*/ 1916700 w 4782002"/>
                <a:gd name="connsiteY4" fmla="*/ 163 h 2995606"/>
                <a:gd name="connsiteX5" fmla="*/ 3085623 w 4782002"/>
                <a:gd name="connsiteY5" fmla="*/ 792015 h 2995606"/>
                <a:gd name="connsiteX6" fmla="*/ 3358750 w 4782002"/>
                <a:gd name="connsiteY6" fmla="*/ 2649095 h 2995606"/>
                <a:gd name="connsiteX7" fmla="*/ 4782002 w 4782002"/>
                <a:gd name="connsiteY7" fmla="*/ 2988460 h 2995606"/>
                <a:gd name="connsiteX0" fmla="*/ 0 w 5231485"/>
                <a:gd name="connsiteY0" fmla="*/ 2724509 h 2995606"/>
                <a:gd name="connsiteX1" fmla="*/ 995485 w 5231485"/>
                <a:gd name="connsiteY1" fmla="*/ 2686802 h 2995606"/>
                <a:gd name="connsiteX2" fmla="*/ 1093564 w 5231485"/>
                <a:gd name="connsiteY2" fmla="*/ 2243742 h 2995606"/>
                <a:gd name="connsiteX3" fmla="*/ 1353956 w 5231485"/>
                <a:gd name="connsiteY3" fmla="*/ 744881 h 2995606"/>
                <a:gd name="connsiteX4" fmla="*/ 2366183 w 5231485"/>
                <a:gd name="connsiteY4" fmla="*/ 163 h 2995606"/>
                <a:gd name="connsiteX5" fmla="*/ 3535106 w 5231485"/>
                <a:gd name="connsiteY5" fmla="*/ 792015 h 2995606"/>
                <a:gd name="connsiteX6" fmla="*/ 3808233 w 5231485"/>
                <a:gd name="connsiteY6" fmla="*/ 2649095 h 2995606"/>
                <a:gd name="connsiteX7" fmla="*/ 5231485 w 5231485"/>
                <a:gd name="connsiteY7" fmla="*/ 2988460 h 2995606"/>
                <a:gd name="connsiteX0" fmla="*/ 0 w 5231485"/>
                <a:gd name="connsiteY0" fmla="*/ 2724509 h 2995606"/>
                <a:gd name="connsiteX1" fmla="*/ 933057 w 5231485"/>
                <a:gd name="connsiteY1" fmla="*/ 2583107 h 2995606"/>
                <a:gd name="connsiteX2" fmla="*/ 1093564 w 5231485"/>
                <a:gd name="connsiteY2" fmla="*/ 2243742 h 2995606"/>
                <a:gd name="connsiteX3" fmla="*/ 1353956 w 5231485"/>
                <a:gd name="connsiteY3" fmla="*/ 744881 h 2995606"/>
                <a:gd name="connsiteX4" fmla="*/ 2366183 w 5231485"/>
                <a:gd name="connsiteY4" fmla="*/ 163 h 2995606"/>
                <a:gd name="connsiteX5" fmla="*/ 3535106 w 5231485"/>
                <a:gd name="connsiteY5" fmla="*/ 792015 h 2995606"/>
                <a:gd name="connsiteX6" fmla="*/ 3808233 w 5231485"/>
                <a:gd name="connsiteY6" fmla="*/ 2649095 h 2995606"/>
                <a:gd name="connsiteX7" fmla="*/ 5231485 w 5231485"/>
                <a:gd name="connsiteY7" fmla="*/ 2988460 h 2995606"/>
                <a:gd name="connsiteX0" fmla="*/ 0 w 5231485"/>
                <a:gd name="connsiteY0" fmla="*/ 2724509 h 3092282"/>
                <a:gd name="connsiteX1" fmla="*/ 933057 w 5231485"/>
                <a:gd name="connsiteY1" fmla="*/ 2583107 h 3092282"/>
                <a:gd name="connsiteX2" fmla="*/ 1093564 w 5231485"/>
                <a:gd name="connsiteY2" fmla="*/ 2243742 h 3092282"/>
                <a:gd name="connsiteX3" fmla="*/ 1353956 w 5231485"/>
                <a:gd name="connsiteY3" fmla="*/ 744881 h 3092282"/>
                <a:gd name="connsiteX4" fmla="*/ 2366183 w 5231485"/>
                <a:gd name="connsiteY4" fmla="*/ 163 h 3092282"/>
                <a:gd name="connsiteX5" fmla="*/ 3535106 w 5231485"/>
                <a:gd name="connsiteY5" fmla="*/ 792015 h 3092282"/>
                <a:gd name="connsiteX6" fmla="*/ 3808233 w 5231485"/>
                <a:gd name="connsiteY6" fmla="*/ 2649095 h 3092282"/>
                <a:gd name="connsiteX7" fmla="*/ 5231485 w 5231485"/>
                <a:gd name="connsiteY7" fmla="*/ 3092155 h 3092282"/>
                <a:gd name="connsiteX0" fmla="*/ 0 w 4769517"/>
                <a:gd name="connsiteY0" fmla="*/ 2724509 h 3019685"/>
                <a:gd name="connsiteX1" fmla="*/ 933057 w 4769517"/>
                <a:gd name="connsiteY1" fmla="*/ 2583107 h 3019685"/>
                <a:gd name="connsiteX2" fmla="*/ 1093564 w 4769517"/>
                <a:gd name="connsiteY2" fmla="*/ 2243742 h 3019685"/>
                <a:gd name="connsiteX3" fmla="*/ 1353956 w 4769517"/>
                <a:gd name="connsiteY3" fmla="*/ 744881 h 3019685"/>
                <a:gd name="connsiteX4" fmla="*/ 2366183 w 4769517"/>
                <a:gd name="connsiteY4" fmla="*/ 163 h 3019685"/>
                <a:gd name="connsiteX5" fmla="*/ 3535106 w 4769517"/>
                <a:gd name="connsiteY5" fmla="*/ 792015 h 3019685"/>
                <a:gd name="connsiteX6" fmla="*/ 3808233 w 4769517"/>
                <a:gd name="connsiteY6" fmla="*/ 2649095 h 3019685"/>
                <a:gd name="connsiteX7" fmla="*/ 4769517 w 4769517"/>
                <a:gd name="connsiteY7" fmla="*/ 3016740 h 301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517" h="3019685">
                  <a:moveTo>
                    <a:pt x="0" y="2724509"/>
                  </a:moveTo>
                  <a:lnTo>
                    <a:pt x="933057" y="2583107"/>
                  </a:lnTo>
                  <a:cubicBezTo>
                    <a:pt x="1017898" y="2532831"/>
                    <a:pt x="1023414" y="2550113"/>
                    <a:pt x="1093564" y="2243742"/>
                  </a:cubicBezTo>
                  <a:cubicBezTo>
                    <a:pt x="1163714" y="1937371"/>
                    <a:pt x="1179310" y="1222506"/>
                    <a:pt x="1353956" y="744881"/>
                  </a:cubicBezTo>
                  <a:cubicBezTo>
                    <a:pt x="1528602" y="267256"/>
                    <a:pt x="2002658" y="-7693"/>
                    <a:pt x="2366183" y="163"/>
                  </a:cubicBezTo>
                  <a:cubicBezTo>
                    <a:pt x="2729708" y="8019"/>
                    <a:pt x="3294764" y="350526"/>
                    <a:pt x="3535106" y="792015"/>
                  </a:cubicBezTo>
                  <a:cubicBezTo>
                    <a:pt x="3775448" y="1233504"/>
                    <a:pt x="3752326" y="2314444"/>
                    <a:pt x="3808233" y="2649095"/>
                  </a:cubicBezTo>
                  <a:cubicBezTo>
                    <a:pt x="3801713" y="3068588"/>
                    <a:pt x="4404228" y="3019097"/>
                    <a:pt x="4769517" y="3016740"/>
                  </a:cubicBezTo>
                </a:path>
              </a:pathLst>
            </a:custGeom>
            <a:noFill/>
            <a:ln w="635000">
              <a:solidFill>
                <a:schemeClr val="tx2">
                  <a:lumMod val="20000"/>
                  <a:lumOff val="8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0FDDC8CB-F61F-48D4-AB1D-3598F0842CA8}"/>
                </a:ext>
              </a:extLst>
            </p:cNvPr>
            <p:cNvSpPr/>
            <p:nvPr/>
          </p:nvSpPr>
          <p:spPr>
            <a:xfrm>
              <a:off x="6224858" y="1691351"/>
              <a:ext cx="188782" cy="567042"/>
            </a:xfrm>
            <a:custGeom>
              <a:avLst/>
              <a:gdLst>
                <a:gd name="connsiteX0" fmla="*/ 137160 w 230662"/>
                <a:gd name="connsiteY0" fmla="*/ 0 h 906780"/>
                <a:gd name="connsiteX1" fmla="*/ 129540 w 230662"/>
                <a:gd name="connsiteY1" fmla="*/ 251460 h 906780"/>
                <a:gd name="connsiteX2" fmla="*/ 114300 w 230662"/>
                <a:gd name="connsiteY2" fmla="*/ 274320 h 906780"/>
                <a:gd name="connsiteX3" fmla="*/ 106680 w 230662"/>
                <a:gd name="connsiteY3" fmla="*/ 304800 h 906780"/>
                <a:gd name="connsiteX4" fmla="*/ 99060 w 230662"/>
                <a:gd name="connsiteY4" fmla="*/ 327660 h 906780"/>
                <a:gd name="connsiteX5" fmla="*/ 106680 w 230662"/>
                <a:gd name="connsiteY5" fmla="*/ 419100 h 906780"/>
                <a:gd name="connsiteX6" fmla="*/ 121920 w 230662"/>
                <a:gd name="connsiteY6" fmla="*/ 487680 h 906780"/>
                <a:gd name="connsiteX7" fmla="*/ 144780 w 230662"/>
                <a:gd name="connsiteY7" fmla="*/ 274320 h 906780"/>
                <a:gd name="connsiteX8" fmla="*/ 129540 w 230662"/>
                <a:gd name="connsiteY8" fmla="*/ 243840 h 906780"/>
                <a:gd name="connsiteX9" fmla="*/ 121920 w 230662"/>
                <a:gd name="connsiteY9" fmla="*/ 297180 h 906780"/>
                <a:gd name="connsiteX10" fmla="*/ 106680 w 230662"/>
                <a:gd name="connsiteY10" fmla="*/ 434340 h 906780"/>
                <a:gd name="connsiteX11" fmla="*/ 114300 w 230662"/>
                <a:gd name="connsiteY11" fmla="*/ 480060 h 906780"/>
                <a:gd name="connsiteX12" fmla="*/ 137160 w 230662"/>
                <a:gd name="connsiteY12" fmla="*/ 396240 h 906780"/>
                <a:gd name="connsiteX13" fmla="*/ 121920 w 230662"/>
                <a:gd name="connsiteY13" fmla="*/ 304800 h 906780"/>
                <a:gd name="connsiteX14" fmla="*/ 114300 w 230662"/>
                <a:gd name="connsiteY14" fmla="*/ 327660 h 906780"/>
                <a:gd name="connsiteX15" fmla="*/ 106680 w 230662"/>
                <a:gd name="connsiteY15" fmla="*/ 373380 h 906780"/>
                <a:gd name="connsiteX16" fmla="*/ 129540 w 230662"/>
                <a:gd name="connsiteY16" fmla="*/ 342900 h 906780"/>
                <a:gd name="connsiteX17" fmla="*/ 160020 w 230662"/>
                <a:gd name="connsiteY17" fmla="*/ 297180 h 906780"/>
                <a:gd name="connsiteX18" fmla="*/ 205740 w 230662"/>
                <a:gd name="connsiteY18" fmla="*/ 274320 h 906780"/>
                <a:gd name="connsiteX19" fmla="*/ 228600 w 230662"/>
                <a:gd name="connsiteY19" fmla="*/ 259080 h 906780"/>
                <a:gd name="connsiteX20" fmla="*/ 190500 w 230662"/>
                <a:gd name="connsiteY20" fmla="*/ 274320 h 906780"/>
                <a:gd name="connsiteX21" fmla="*/ 160020 w 230662"/>
                <a:gd name="connsiteY21" fmla="*/ 304800 h 906780"/>
                <a:gd name="connsiteX22" fmla="*/ 144780 w 230662"/>
                <a:gd name="connsiteY22" fmla="*/ 350520 h 906780"/>
                <a:gd name="connsiteX23" fmla="*/ 152400 w 230662"/>
                <a:gd name="connsiteY23" fmla="*/ 396240 h 906780"/>
                <a:gd name="connsiteX24" fmla="*/ 175260 w 230662"/>
                <a:gd name="connsiteY24" fmla="*/ 411480 h 906780"/>
                <a:gd name="connsiteX25" fmla="*/ 213360 w 230662"/>
                <a:gd name="connsiteY25" fmla="*/ 441960 h 906780"/>
                <a:gd name="connsiteX26" fmla="*/ 220980 w 230662"/>
                <a:gd name="connsiteY26" fmla="*/ 472440 h 906780"/>
                <a:gd name="connsiteX27" fmla="*/ 198120 w 230662"/>
                <a:gd name="connsiteY27" fmla="*/ 457200 h 906780"/>
                <a:gd name="connsiteX28" fmla="*/ 152400 w 230662"/>
                <a:gd name="connsiteY28" fmla="*/ 419100 h 906780"/>
                <a:gd name="connsiteX29" fmla="*/ 68580 w 230662"/>
                <a:gd name="connsiteY29" fmla="*/ 434340 h 906780"/>
                <a:gd name="connsiteX30" fmla="*/ 22860 w 230662"/>
                <a:gd name="connsiteY30" fmla="*/ 480060 h 906780"/>
                <a:gd name="connsiteX31" fmla="*/ 0 w 230662"/>
                <a:gd name="connsiteY31" fmla="*/ 495300 h 906780"/>
                <a:gd name="connsiteX32" fmla="*/ 7620 w 230662"/>
                <a:gd name="connsiteY32" fmla="*/ 472440 h 906780"/>
                <a:gd name="connsiteX33" fmla="*/ 30480 w 230662"/>
                <a:gd name="connsiteY33" fmla="*/ 464820 h 906780"/>
                <a:gd name="connsiteX34" fmla="*/ 106680 w 230662"/>
                <a:gd name="connsiteY34" fmla="*/ 403860 h 906780"/>
                <a:gd name="connsiteX35" fmla="*/ 99060 w 230662"/>
                <a:gd name="connsiteY35" fmla="*/ 320040 h 906780"/>
                <a:gd name="connsiteX36" fmla="*/ 60960 w 230662"/>
                <a:gd name="connsiteY36" fmla="*/ 327660 h 906780"/>
                <a:gd name="connsiteX37" fmla="*/ 83820 w 230662"/>
                <a:gd name="connsiteY37" fmla="*/ 335280 h 906780"/>
                <a:gd name="connsiteX38" fmla="*/ 106680 w 230662"/>
                <a:gd name="connsiteY38" fmla="*/ 358140 h 906780"/>
                <a:gd name="connsiteX39" fmla="*/ 121920 w 230662"/>
                <a:gd name="connsiteY39" fmla="*/ 411480 h 906780"/>
                <a:gd name="connsiteX40" fmla="*/ 114300 w 230662"/>
                <a:gd name="connsiteY40" fmla="*/ 754380 h 906780"/>
                <a:gd name="connsiteX41" fmla="*/ 106680 w 230662"/>
                <a:gd name="connsiteY41" fmla="*/ 792480 h 906780"/>
                <a:gd name="connsiteX42" fmla="*/ 99060 w 230662"/>
                <a:gd name="connsiteY42" fmla="*/ 906780 h 9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0662" h="906780">
                  <a:moveTo>
                    <a:pt x="137160" y="0"/>
                  </a:moveTo>
                  <a:cubicBezTo>
                    <a:pt x="134620" y="83820"/>
                    <a:pt x="136504" y="167891"/>
                    <a:pt x="129540" y="251460"/>
                  </a:cubicBezTo>
                  <a:cubicBezTo>
                    <a:pt x="128779" y="260586"/>
                    <a:pt x="117908" y="265902"/>
                    <a:pt x="114300" y="274320"/>
                  </a:cubicBezTo>
                  <a:cubicBezTo>
                    <a:pt x="110175" y="283946"/>
                    <a:pt x="109557" y="294730"/>
                    <a:pt x="106680" y="304800"/>
                  </a:cubicBezTo>
                  <a:cubicBezTo>
                    <a:pt x="104473" y="312523"/>
                    <a:pt x="101600" y="320040"/>
                    <a:pt x="99060" y="327660"/>
                  </a:cubicBezTo>
                  <a:cubicBezTo>
                    <a:pt x="101600" y="358140"/>
                    <a:pt x="103106" y="388724"/>
                    <a:pt x="106680" y="419100"/>
                  </a:cubicBezTo>
                  <a:cubicBezTo>
                    <a:pt x="108830" y="437373"/>
                    <a:pt x="117243" y="468971"/>
                    <a:pt x="121920" y="487680"/>
                  </a:cubicBezTo>
                  <a:cubicBezTo>
                    <a:pt x="163485" y="383769"/>
                    <a:pt x="163829" y="414015"/>
                    <a:pt x="144780" y="274320"/>
                  </a:cubicBezTo>
                  <a:cubicBezTo>
                    <a:pt x="143245" y="263065"/>
                    <a:pt x="134620" y="254000"/>
                    <a:pt x="129540" y="243840"/>
                  </a:cubicBezTo>
                  <a:cubicBezTo>
                    <a:pt x="94852" y="313217"/>
                    <a:pt x="121920" y="241119"/>
                    <a:pt x="121920" y="297180"/>
                  </a:cubicBezTo>
                  <a:cubicBezTo>
                    <a:pt x="121920" y="366087"/>
                    <a:pt x="117426" y="380608"/>
                    <a:pt x="106680" y="434340"/>
                  </a:cubicBezTo>
                  <a:cubicBezTo>
                    <a:pt x="109220" y="449580"/>
                    <a:pt x="99643" y="484946"/>
                    <a:pt x="114300" y="480060"/>
                  </a:cubicBezTo>
                  <a:cubicBezTo>
                    <a:pt x="116771" y="479236"/>
                    <a:pt x="133917" y="409214"/>
                    <a:pt x="137160" y="396240"/>
                  </a:cubicBezTo>
                  <a:cubicBezTo>
                    <a:pt x="132080" y="365760"/>
                    <a:pt x="131692" y="334115"/>
                    <a:pt x="121920" y="304800"/>
                  </a:cubicBezTo>
                  <a:cubicBezTo>
                    <a:pt x="119380" y="297180"/>
                    <a:pt x="116042" y="319819"/>
                    <a:pt x="114300" y="327660"/>
                  </a:cubicBezTo>
                  <a:cubicBezTo>
                    <a:pt x="110948" y="342742"/>
                    <a:pt x="95755" y="362455"/>
                    <a:pt x="106680" y="373380"/>
                  </a:cubicBezTo>
                  <a:cubicBezTo>
                    <a:pt x="115660" y="382360"/>
                    <a:pt x="122257" y="353304"/>
                    <a:pt x="129540" y="342900"/>
                  </a:cubicBezTo>
                  <a:cubicBezTo>
                    <a:pt x="140044" y="327895"/>
                    <a:pt x="144780" y="307340"/>
                    <a:pt x="160020" y="297180"/>
                  </a:cubicBezTo>
                  <a:cubicBezTo>
                    <a:pt x="225534" y="253504"/>
                    <a:pt x="142644" y="305868"/>
                    <a:pt x="205740" y="274320"/>
                  </a:cubicBezTo>
                  <a:cubicBezTo>
                    <a:pt x="213931" y="270224"/>
                    <a:pt x="237758" y="259080"/>
                    <a:pt x="228600" y="259080"/>
                  </a:cubicBezTo>
                  <a:cubicBezTo>
                    <a:pt x="214922" y="259080"/>
                    <a:pt x="203200" y="269240"/>
                    <a:pt x="190500" y="274320"/>
                  </a:cubicBezTo>
                  <a:cubicBezTo>
                    <a:pt x="180340" y="284480"/>
                    <a:pt x="167412" y="292479"/>
                    <a:pt x="160020" y="304800"/>
                  </a:cubicBezTo>
                  <a:cubicBezTo>
                    <a:pt x="151755" y="318575"/>
                    <a:pt x="144780" y="350520"/>
                    <a:pt x="144780" y="350520"/>
                  </a:cubicBezTo>
                  <a:cubicBezTo>
                    <a:pt x="147320" y="365760"/>
                    <a:pt x="145490" y="382421"/>
                    <a:pt x="152400" y="396240"/>
                  </a:cubicBezTo>
                  <a:cubicBezTo>
                    <a:pt x="156496" y="404431"/>
                    <a:pt x="168784" y="405004"/>
                    <a:pt x="175260" y="411480"/>
                  </a:cubicBezTo>
                  <a:cubicBezTo>
                    <a:pt x="209727" y="445947"/>
                    <a:pt x="168856" y="427125"/>
                    <a:pt x="213360" y="441960"/>
                  </a:cubicBezTo>
                  <a:cubicBezTo>
                    <a:pt x="215900" y="452120"/>
                    <a:pt x="228385" y="465035"/>
                    <a:pt x="220980" y="472440"/>
                  </a:cubicBezTo>
                  <a:cubicBezTo>
                    <a:pt x="214504" y="478916"/>
                    <a:pt x="204596" y="463676"/>
                    <a:pt x="198120" y="457200"/>
                  </a:cubicBezTo>
                  <a:cubicBezTo>
                    <a:pt x="155038" y="414118"/>
                    <a:pt x="217790" y="451795"/>
                    <a:pt x="152400" y="419100"/>
                  </a:cubicBezTo>
                  <a:cubicBezTo>
                    <a:pt x="124460" y="424180"/>
                    <a:pt x="94275" y="422248"/>
                    <a:pt x="68580" y="434340"/>
                  </a:cubicBezTo>
                  <a:cubicBezTo>
                    <a:pt x="49079" y="443517"/>
                    <a:pt x="40793" y="468105"/>
                    <a:pt x="22860" y="480060"/>
                  </a:cubicBezTo>
                  <a:lnTo>
                    <a:pt x="0" y="495300"/>
                  </a:lnTo>
                  <a:cubicBezTo>
                    <a:pt x="2540" y="487680"/>
                    <a:pt x="1940" y="478120"/>
                    <a:pt x="7620" y="472440"/>
                  </a:cubicBezTo>
                  <a:cubicBezTo>
                    <a:pt x="13300" y="466760"/>
                    <a:pt x="23459" y="468721"/>
                    <a:pt x="30480" y="464820"/>
                  </a:cubicBezTo>
                  <a:cubicBezTo>
                    <a:pt x="73736" y="440789"/>
                    <a:pt x="74560" y="435980"/>
                    <a:pt x="106680" y="403860"/>
                  </a:cubicBezTo>
                  <a:cubicBezTo>
                    <a:pt x="109595" y="386373"/>
                    <a:pt x="126195" y="335546"/>
                    <a:pt x="99060" y="320040"/>
                  </a:cubicBezTo>
                  <a:cubicBezTo>
                    <a:pt x="87815" y="313614"/>
                    <a:pt x="73660" y="325120"/>
                    <a:pt x="60960" y="327660"/>
                  </a:cubicBezTo>
                  <a:cubicBezTo>
                    <a:pt x="68580" y="330200"/>
                    <a:pt x="77137" y="330825"/>
                    <a:pt x="83820" y="335280"/>
                  </a:cubicBezTo>
                  <a:cubicBezTo>
                    <a:pt x="92786" y="341258"/>
                    <a:pt x="100702" y="349174"/>
                    <a:pt x="106680" y="358140"/>
                  </a:cubicBezTo>
                  <a:cubicBezTo>
                    <a:pt x="111053" y="364699"/>
                    <a:pt x="120904" y="407415"/>
                    <a:pt x="121920" y="411480"/>
                  </a:cubicBezTo>
                  <a:cubicBezTo>
                    <a:pt x="119380" y="525780"/>
                    <a:pt x="118869" y="640143"/>
                    <a:pt x="114300" y="754380"/>
                  </a:cubicBezTo>
                  <a:cubicBezTo>
                    <a:pt x="113782" y="767321"/>
                    <a:pt x="107969" y="779593"/>
                    <a:pt x="106680" y="792480"/>
                  </a:cubicBezTo>
                  <a:cubicBezTo>
                    <a:pt x="102880" y="830475"/>
                    <a:pt x="99060" y="906780"/>
                    <a:pt x="99060" y="90678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2D95156-494B-4FBA-996E-39FDE9CF7D64}"/>
                </a:ext>
              </a:extLst>
            </p:cNvPr>
            <p:cNvSpPr/>
            <p:nvPr/>
          </p:nvSpPr>
          <p:spPr>
            <a:xfrm>
              <a:off x="6288291" y="2258393"/>
              <a:ext cx="30958" cy="1550162"/>
            </a:xfrm>
            <a:custGeom>
              <a:avLst/>
              <a:gdLst>
                <a:gd name="connsiteX0" fmla="*/ 72213 w 95146"/>
                <a:gd name="connsiteY0" fmla="*/ 0 h 2545080"/>
                <a:gd name="connsiteX1" fmla="*/ 95073 w 95146"/>
                <a:gd name="connsiteY1" fmla="*/ 510540 h 2545080"/>
                <a:gd name="connsiteX2" fmla="*/ 72213 w 95146"/>
                <a:gd name="connsiteY2" fmla="*/ 1318260 h 2545080"/>
                <a:gd name="connsiteX3" fmla="*/ 56973 w 95146"/>
                <a:gd name="connsiteY3" fmla="*/ 1447800 h 2545080"/>
                <a:gd name="connsiteX4" fmla="*/ 18873 w 95146"/>
                <a:gd name="connsiteY4" fmla="*/ 1546860 h 2545080"/>
                <a:gd name="connsiteX5" fmla="*/ 11253 w 95146"/>
                <a:gd name="connsiteY5" fmla="*/ 1866900 h 2545080"/>
                <a:gd name="connsiteX6" fmla="*/ 34113 w 95146"/>
                <a:gd name="connsiteY6" fmla="*/ 1943100 h 2545080"/>
                <a:gd name="connsiteX7" fmla="*/ 49353 w 95146"/>
                <a:gd name="connsiteY7" fmla="*/ 2011680 h 2545080"/>
                <a:gd name="connsiteX8" fmla="*/ 56973 w 95146"/>
                <a:gd name="connsiteY8" fmla="*/ 2080260 h 2545080"/>
                <a:gd name="connsiteX9" fmla="*/ 56973 w 95146"/>
                <a:gd name="connsiteY9" fmla="*/ 2545080 h 254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146" h="2545080">
                  <a:moveTo>
                    <a:pt x="72213" y="0"/>
                  </a:moveTo>
                  <a:cubicBezTo>
                    <a:pt x="76526" y="79789"/>
                    <a:pt x="96503" y="413305"/>
                    <a:pt x="95073" y="510540"/>
                  </a:cubicBezTo>
                  <a:cubicBezTo>
                    <a:pt x="91112" y="779859"/>
                    <a:pt x="81416" y="1049069"/>
                    <a:pt x="72213" y="1318260"/>
                  </a:cubicBezTo>
                  <a:cubicBezTo>
                    <a:pt x="71917" y="1326910"/>
                    <a:pt x="64401" y="1424277"/>
                    <a:pt x="56973" y="1447800"/>
                  </a:cubicBezTo>
                  <a:cubicBezTo>
                    <a:pt x="46320" y="1481536"/>
                    <a:pt x="31573" y="1513840"/>
                    <a:pt x="18873" y="1546860"/>
                  </a:cubicBezTo>
                  <a:cubicBezTo>
                    <a:pt x="-3921" y="1695019"/>
                    <a:pt x="-5578" y="1664922"/>
                    <a:pt x="11253" y="1866900"/>
                  </a:cubicBezTo>
                  <a:cubicBezTo>
                    <a:pt x="13077" y="1888786"/>
                    <a:pt x="27432" y="1919715"/>
                    <a:pt x="34113" y="1943100"/>
                  </a:cubicBezTo>
                  <a:cubicBezTo>
                    <a:pt x="38867" y="1959739"/>
                    <a:pt x="47108" y="1995967"/>
                    <a:pt x="49353" y="2011680"/>
                  </a:cubicBezTo>
                  <a:cubicBezTo>
                    <a:pt x="52606" y="2034450"/>
                    <a:pt x="56644" y="2057262"/>
                    <a:pt x="56973" y="2080260"/>
                  </a:cubicBezTo>
                  <a:cubicBezTo>
                    <a:pt x="59186" y="2235184"/>
                    <a:pt x="56973" y="2390140"/>
                    <a:pt x="56973" y="254508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54B215FB-1FBE-40BA-9B05-5EBB629A1A9F}"/>
                </a:ext>
              </a:extLst>
            </p:cNvPr>
            <p:cNvGrpSpPr/>
            <p:nvPr/>
          </p:nvGrpSpPr>
          <p:grpSpPr>
            <a:xfrm rot="19907583">
              <a:off x="5675829" y="1826322"/>
              <a:ext cx="680716" cy="395526"/>
              <a:chOff x="1558292" y="3033474"/>
              <a:chExt cx="680716" cy="395526"/>
            </a:xfrm>
          </p:grpSpPr>
          <p:cxnSp>
            <p:nvCxnSpPr>
              <p:cNvPr id="33" name="Straight Arrow Connector 32">
                <a:extLst>
                  <a:ext uri="{FF2B5EF4-FFF2-40B4-BE49-F238E27FC236}">
                    <a16:creationId xmlns:a16="http://schemas.microsoft.com/office/drawing/2014/main" id="{A19CF381-2463-45B9-9218-6B664D300207}"/>
                  </a:ext>
                </a:extLst>
              </p:cNvPr>
              <p:cNvCxnSpPr>
                <a:cxnSpLocks/>
              </p:cNvCxnSpPr>
              <p:nvPr/>
            </p:nvCxnSpPr>
            <p:spPr>
              <a:xfrm flipV="1">
                <a:off x="1898650" y="3033474"/>
                <a:ext cx="0" cy="3955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D8D2991-7A17-43A8-8E26-435E2A14C881}"/>
                  </a:ext>
                </a:extLst>
              </p:cNvPr>
              <p:cNvSpPr/>
              <p:nvPr/>
            </p:nvSpPr>
            <p:spPr>
              <a:xfrm>
                <a:off x="1558292" y="3224343"/>
                <a:ext cx="68071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8EBA63F-0F1B-463A-940B-EC6F95B3E2BF}"/>
                  </a:ext>
                </a:extLst>
              </p:cNvPr>
              <p:cNvSpPr/>
              <p:nvPr/>
            </p:nvSpPr>
            <p:spPr>
              <a:xfrm>
                <a:off x="1654521" y="3310800"/>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FC1FD0-42DC-480B-8FB6-ADC710F56E23}"/>
                  </a:ext>
                </a:extLst>
              </p:cNvPr>
              <p:cNvSpPr/>
              <p:nvPr/>
            </p:nvSpPr>
            <p:spPr>
              <a:xfrm>
                <a:off x="1654521" y="3137886"/>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936D428-43D3-48C4-B60B-4E3297649AC5}"/>
                </a:ext>
              </a:extLst>
            </p:cNvPr>
            <p:cNvGrpSpPr/>
            <p:nvPr/>
          </p:nvGrpSpPr>
          <p:grpSpPr>
            <a:xfrm rot="21416394">
              <a:off x="6830252" y="2835710"/>
              <a:ext cx="680716" cy="395526"/>
              <a:chOff x="1558292" y="3033474"/>
              <a:chExt cx="680716" cy="395526"/>
            </a:xfrm>
          </p:grpSpPr>
          <p:cxnSp>
            <p:nvCxnSpPr>
              <p:cNvPr id="41" name="Straight Arrow Connector 40">
                <a:extLst>
                  <a:ext uri="{FF2B5EF4-FFF2-40B4-BE49-F238E27FC236}">
                    <a16:creationId xmlns:a16="http://schemas.microsoft.com/office/drawing/2014/main" id="{0E33A594-FBB9-4D6E-BF46-F4F059B9F4E6}"/>
                  </a:ext>
                </a:extLst>
              </p:cNvPr>
              <p:cNvCxnSpPr>
                <a:cxnSpLocks/>
              </p:cNvCxnSpPr>
              <p:nvPr/>
            </p:nvCxnSpPr>
            <p:spPr>
              <a:xfrm flipV="1">
                <a:off x="1898650" y="3033474"/>
                <a:ext cx="0" cy="3955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02DF977-A8EE-42F3-B37C-FD0D45370B0E}"/>
                  </a:ext>
                </a:extLst>
              </p:cNvPr>
              <p:cNvSpPr/>
              <p:nvPr/>
            </p:nvSpPr>
            <p:spPr>
              <a:xfrm>
                <a:off x="1558292" y="3224343"/>
                <a:ext cx="68071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B7086D6-5B9C-4C37-9B0D-DFF606CCDF29}"/>
                  </a:ext>
                </a:extLst>
              </p:cNvPr>
              <p:cNvSpPr/>
              <p:nvPr/>
            </p:nvSpPr>
            <p:spPr>
              <a:xfrm>
                <a:off x="1654521" y="3310800"/>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A8257D9-4ECD-4F48-A74E-DFFDC0BCF15B}"/>
                  </a:ext>
                </a:extLst>
              </p:cNvPr>
              <p:cNvSpPr/>
              <p:nvPr/>
            </p:nvSpPr>
            <p:spPr>
              <a:xfrm>
                <a:off x="1654521" y="3137886"/>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13FD5A42-5C06-4E3E-8A22-D144A13623DE}"/>
                </a:ext>
              </a:extLst>
            </p:cNvPr>
            <p:cNvGrpSpPr/>
            <p:nvPr/>
          </p:nvGrpSpPr>
          <p:grpSpPr>
            <a:xfrm rot="18970331">
              <a:off x="6548868" y="1876020"/>
              <a:ext cx="680716" cy="395526"/>
              <a:chOff x="1558292" y="3033474"/>
              <a:chExt cx="680716" cy="395526"/>
            </a:xfrm>
          </p:grpSpPr>
          <p:cxnSp>
            <p:nvCxnSpPr>
              <p:cNvPr id="46" name="Straight Arrow Connector 45">
                <a:extLst>
                  <a:ext uri="{FF2B5EF4-FFF2-40B4-BE49-F238E27FC236}">
                    <a16:creationId xmlns:a16="http://schemas.microsoft.com/office/drawing/2014/main" id="{8AA42F99-B208-4990-9CCA-DE0EF35F60D4}"/>
                  </a:ext>
                </a:extLst>
              </p:cNvPr>
              <p:cNvCxnSpPr>
                <a:cxnSpLocks/>
              </p:cNvCxnSpPr>
              <p:nvPr/>
            </p:nvCxnSpPr>
            <p:spPr>
              <a:xfrm flipV="1">
                <a:off x="1898650" y="3033474"/>
                <a:ext cx="0" cy="3955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5B2BA39-7314-496E-B3BF-06477D5CA7D8}"/>
                  </a:ext>
                </a:extLst>
              </p:cNvPr>
              <p:cNvSpPr/>
              <p:nvPr/>
            </p:nvSpPr>
            <p:spPr>
              <a:xfrm>
                <a:off x="1558292" y="3224343"/>
                <a:ext cx="68071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418F6D5-0577-45C5-994D-23A2A1C85B6D}"/>
                  </a:ext>
                </a:extLst>
              </p:cNvPr>
              <p:cNvSpPr/>
              <p:nvPr/>
            </p:nvSpPr>
            <p:spPr>
              <a:xfrm>
                <a:off x="1654521" y="3310800"/>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BFFFC0C-9FB2-40CC-99B0-468B784CD2D3}"/>
                  </a:ext>
                </a:extLst>
              </p:cNvPr>
              <p:cNvSpPr/>
              <p:nvPr/>
            </p:nvSpPr>
            <p:spPr>
              <a:xfrm>
                <a:off x="1654521" y="3137886"/>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reeform: Shape 50">
              <a:extLst>
                <a:ext uri="{FF2B5EF4-FFF2-40B4-BE49-F238E27FC236}">
                  <a16:creationId xmlns:a16="http://schemas.microsoft.com/office/drawing/2014/main" id="{D5589724-6B86-4E39-9F6A-474A07F4E546}"/>
                </a:ext>
              </a:extLst>
            </p:cNvPr>
            <p:cNvSpPr/>
            <p:nvPr/>
          </p:nvSpPr>
          <p:spPr>
            <a:xfrm rot="4329395">
              <a:off x="6868721" y="2324779"/>
              <a:ext cx="188782" cy="567042"/>
            </a:xfrm>
            <a:custGeom>
              <a:avLst/>
              <a:gdLst>
                <a:gd name="connsiteX0" fmla="*/ 137160 w 230662"/>
                <a:gd name="connsiteY0" fmla="*/ 0 h 906780"/>
                <a:gd name="connsiteX1" fmla="*/ 129540 w 230662"/>
                <a:gd name="connsiteY1" fmla="*/ 251460 h 906780"/>
                <a:gd name="connsiteX2" fmla="*/ 114300 w 230662"/>
                <a:gd name="connsiteY2" fmla="*/ 274320 h 906780"/>
                <a:gd name="connsiteX3" fmla="*/ 106680 w 230662"/>
                <a:gd name="connsiteY3" fmla="*/ 304800 h 906780"/>
                <a:gd name="connsiteX4" fmla="*/ 99060 w 230662"/>
                <a:gd name="connsiteY4" fmla="*/ 327660 h 906780"/>
                <a:gd name="connsiteX5" fmla="*/ 106680 w 230662"/>
                <a:gd name="connsiteY5" fmla="*/ 419100 h 906780"/>
                <a:gd name="connsiteX6" fmla="*/ 121920 w 230662"/>
                <a:gd name="connsiteY6" fmla="*/ 487680 h 906780"/>
                <a:gd name="connsiteX7" fmla="*/ 144780 w 230662"/>
                <a:gd name="connsiteY7" fmla="*/ 274320 h 906780"/>
                <a:gd name="connsiteX8" fmla="*/ 129540 w 230662"/>
                <a:gd name="connsiteY8" fmla="*/ 243840 h 906780"/>
                <a:gd name="connsiteX9" fmla="*/ 121920 w 230662"/>
                <a:gd name="connsiteY9" fmla="*/ 297180 h 906780"/>
                <a:gd name="connsiteX10" fmla="*/ 106680 w 230662"/>
                <a:gd name="connsiteY10" fmla="*/ 434340 h 906780"/>
                <a:gd name="connsiteX11" fmla="*/ 114300 w 230662"/>
                <a:gd name="connsiteY11" fmla="*/ 480060 h 906780"/>
                <a:gd name="connsiteX12" fmla="*/ 137160 w 230662"/>
                <a:gd name="connsiteY12" fmla="*/ 396240 h 906780"/>
                <a:gd name="connsiteX13" fmla="*/ 121920 w 230662"/>
                <a:gd name="connsiteY13" fmla="*/ 304800 h 906780"/>
                <a:gd name="connsiteX14" fmla="*/ 114300 w 230662"/>
                <a:gd name="connsiteY14" fmla="*/ 327660 h 906780"/>
                <a:gd name="connsiteX15" fmla="*/ 106680 w 230662"/>
                <a:gd name="connsiteY15" fmla="*/ 373380 h 906780"/>
                <a:gd name="connsiteX16" fmla="*/ 129540 w 230662"/>
                <a:gd name="connsiteY16" fmla="*/ 342900 h 906780"/>
                <a:gd name="connsiteX17" fmla="*/ 160020 w 230662"/>
                <a:gd name="connsiteY17" fmla="*/ 297180 h 906780"/>
                <a:gd name="connsiteX18" fmla="*/ 205740 w 230662"/>
                <a:gd name="connsiteY18" fmla="*/ 274320 h 906780"/>
                <a:gd name="connsiteX19" fmla="*/ 228600 w 230662"/>
                <a:gd name="connsiteY19" fmla="*/ 259080 h 906780"/>
                <a:gd name="connsiteX20" fmla="*/ 190500 w 230662"/>
                <a:gd name="connsiteY20" fmla="*/ 274320 h 906780"/>
                <a:gd name="connsiteX21" fmla="*/ 160020 w 230662"/>
                <a:gd name="connsiteY21" fmla="*/ 304800 h 906780"/>
                <a:gd name="connsiteX22" fmla="*/ 144780 w 230662"/>
                <a:gd name="connsiteY22" fmla="*/ 350520 h 906780"/>
                <a:gd name="connsiteX23" fmla="*/ 152400 w 230662"/>
                <a:gd name="connsiteY23" fmla="*/ 396240 h 906780"/>
                <a:gd name="connsiteX24" fmla="*/ 175260 w 230662"/>
                <a:gd name="connsiteY24" fmla="*/ 411480 h 906780"/>
                <a:gd name="connsiteX25" fmla="*/ 213360 w 230662"/>
                <a:gd name="connsiteY25" fmla="*/ 441960 h 906780"/>
                <a:gd name="connsiteX26" fmla="*/ 220980 w 230662"/>
                <a:gd name="connsiteY26" fmla="*/ 472440 h 906780"/>
                <a:gd name="connsiteX27" fmla="*/ 198120 w 230662"/>
                <a:gd name="connsiteY27" fmla="*/ 457200 h 906780"/>
                <a:gd name="connsiteX28" fmla="*/ 152400 w 230662"/>
                <a:gd name="connsiteY28" fmla="*/ 419100 h 906780"/>
                <a:gd name="connsiteX29" fmla="*/ 68580 w 230662"/>
                <a:gd name="connsiteY29" fmla="*/ 434340 h 906780"/>
                <a:gd name="connsiteX30" fmla="*/ 22860 w 230662"/>
                <a:gd name="connsiteY30" fmla="*/ 480060 h 906780"/>
                <a:gd name="connsiteX31" fmla="*/ 0 w 230662"/>
                <a:gd name="connsiteY31" fmla="*/ 495300 h 906780"/>
                <a:gd name="connsiteX32" fmla="*/ 7620 w 230662"/>
                <a:gd name="connsiteY32" fmla="*/ 472440 h 906780"/>
                <a:gd name="connsiteX33" fmla="*/ 30480 w 230662"/>
                <a:gd name="connsiteY33" fmla="*/ 464820 h 906780"/>
                <a:gd name="connsiteX34" fmla="*/ 106680 w 230662"/>
                <a:gd name="connsiteY34" fmla="*/ 403860 h 906780"/>
                <a:gd name="connsiteX35" fmla="*/ 99060 w 230662"/>
                <a:gd name="connsiteY35" fmla="*/ 320040 h 906780"/>
                <a:gd name="connsiteX36" fmla="*/ 60960 w 230662"/>
                <a:gd name="connsiteY36" fmla="*/ 327660 h 906780"/>
                <a:gd name="connsiteX37" fmla="*/ 83820 w 230662"/>
                <a:gd name="connsiteY37" fmla="*/ 335280 h 906780"/>
                <a:gd name="connsiteX38" fmla="*/ 106680 w 230662"/>
                <a:gd name="connsiteY38" fmla="*/ 358140 h 906780"/>
                <a:gd name="connsiteX39" fmla="*/ 121920 w 230662"/>
                <a:gd name="connsiteY39" fmla="*/ 411480 h 906780"/>
                <a:gd name="connsiteX40" fmla="*/ 114300 w 230662"/>
                <a:gd name="connsiteY40" fmla="*/ 754380 h 906780"/>
                <a:gd name="connsiteX41" fmla="*/ 106680 w 230662"/>
                <a:gd name="connsiteY41" fmla="*/ 792480 h 906780"/>
                <a:gd name="connsiteX42" fmla="*/ 99060 w 230662"/>
                <a:gd name="connsiteY42" fmla="*/ 906780 h 9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0662" h="906780">
                  <a:moveTo>
                    <a:pt x="137160" y="0"/>
                  </a:moveTo>
                  <a:cubicBezTo>
                    <a:pt x="134620" y="83820"/>
                    <a:pt x="136504" y="167891"/>
                    <a:pt x="129540" y="251460"/>
                  </a:cubicBezTo>
                  <a:cubicBezTo>
                    <a:pt x="128779" y="260586"/>
                    <a:pt x="117908" y="265902"/>
                    <a:pt x="114300" y="274320"/>
                  </a:cubicBezTo>
                  <a:cubicBezTo>
                    <a:pt x="110175" y="283946"/>
                    <a:pt x="109557" y="294730"/>
                    <a:pt x="106680" y="304800"/>
                  </a:cubicBezTo>
                  <a:cubicBezTo>
                    <a:pt x="104473" y="312523"/>
                    <a:pt x="101600" y="320040"/>
                    <a:pt x="99060" y="327660"/>
                  </a:cubicBezTo>
                  <a:cubicBezTo>
                    <a:pt x="101600" y="358140"/>
                    <a:pt x="103106" y="388724"/>
                    <a:pt x="106680" y="419100"/>
                  </a:cubicBezTo>
                  <a:cubicBezTo>
                    <a:pt x="108830" y="437373"/>
                    <a:pt x="117243" y="468971"/>
                    <a:pt x="121920" y="487680"/>
                  </a:cubicBezTo>
                  <a:cubicBezTo>
                    <a:pt x="163485" y="383769"/>
                    <a:pt x="163829" y="414015"/>
                    <a:pt x="144780" y="274320"/>
                  </a:cubicBezTo>
                  <a:cubicBezTo>
                    <a:pt x="143245" y="263065"/>
                    <a:pt x="134620" y="254000"/>
                    <a:pt x="129540" y="243840"/>
                  </a:cubicBezTo>
                  <a:cubicBezTo>
                    <a:pt x="94852" y="313217"/>
                    <a:pt x="121920" y="241119"/>
                    <a:pt x="121920" y="297180"/>
                  </a:cubicBezTo>
                  <a:cubicBezTo>
                    <a:pt x="121920" y="366087"/>
                    <a:pt x="117426" y="380608"/>
                    <a:pt x="106680" y="434340"/>
                  </a:cubicBezTo>
                  <a:cubicBezTo>
                    <a:pt x="109220" y="449580"/>
                    <a:pt x="99643" y="484946"/>
                    <a:pt x="114300" y="480060"/>
                  </a:cubicBezTo>
                  <a:cubicBezTo>
                    <a:pt x="116771" y="479236"/>
                    <a:pt x="133917" y="409214"/>
                    <a:pt x="137160" y="396240"/>
                  </a:cubicBezTo>
                  <a:cubicBezTo>
                    <a:pt x="132080" y="365760"/>
                    <a:pt x="131692" y="334115"/>
                    <a:pt x="121920" y="304800"/>
                  </a:cubicBezTo>
                  <a:cubicBezTo>
                    <a:pt x="119380" y="297180"/>
                    <a:pt x="116042" y="319819"/>
                    <a:pt x="114300" y="327660"/>
                  </a:cubicBezTo>
                  <a:cubicBezTo>
                    <a:pt x="110948" y="342742"/>
                    <a:pt x="95755" y="362455"/>
                    <a:pt x="106680" y="373380"/>
                  </a:cubicBezTo>
                  <a:cubicBezTo>
                    <a:pt x="115660" y="382360"/>
                    <a:pt x="122257" y="353304"/>
                    <a:pt x="129540" y="342900"/>
                  </a:cubicBezTo>
                  <a:cubicBezTo>
                    <a:pt x="140044" y="327895"/>
                    <a:pt x="144780" y="307340"/>
                    <a:pt x="160020" y="297180"/>
                  </a:cubicBezTo>
                  <a:cubicBezTo>
                    <a:pt x="225534" y="253504"/>
                    <a:pt x="142644" y="305868"/>
                    <a:pt x="205740" y="274320"/>
                  </a:cubicBezTo>
                  <a:cubicBezTo>
                    <a:pt x="213931" y="270224"/>
                    <a:pt x="237758" y="259080"/>
                    <a:pt x="228600" y="259080"/>
                  </a:cubicBezTo>
                  <a:cubicBezTo>
                    <a:pt x="214922" y="259080"/>
                    <a:pt x="203200" y="269240"/>
                    <a:pt x="190500" y="274320"/>
                  </a:cubicBezTo>
                  <a:cubicBezTo>
                    <a:pt x="180340" y="284480"/>
                    <a:pt x="167412" y="292479"/>
                    <a:pt x="160020" y="304800"/>
                  </a:cubicBezTo>
                  <a:cubicBezTo>
                    <a:pt x="151755" y="318575"/>
                    <a:pt x="144780" y="350520"/>
                    <a:pt x="144780" y="350520"/>
                  </a:cubicBezTo>
                  <a:cubicBezTo>
                    <a:pt x="147320" y="365760"/>
                    <a:pt x="145490" y="382421"/>
                    <a:pt x="152400" y="396240"/>
                  </a:cubicBezTo>
                  <a:cubicBezTo>
                    <a:pt x="156496" y="404431"/>
                    <a:pt x="168784" y="405004"/>
                    <a:pt x="175260" y="411480"/>
                  </a:cubicBezTo>
                  <a:cubicBezTo>
                    <a:pt x="209727" y="445947"/>
                    <a:pt x="168856" y="427125"/>
                    <a:pt x="213360" y="441960"/>
                  </a:cubicBezTo>
                  <a:cubicBezTo>
                    <a:pt x="215900" y="452120"/>
                    <a:pt x="228385" y="465035"/>
                    <a:pt x="220980" y="472440"/>
                  </a:cubicBezTo>
                  <a:cubicBezTo>
                    <a:pt x="214504" y="478916"/>
                    <a:pt x="204596" y="463676"/>
                    <a:pt x="198120" y="457200"/>
                  </a:cubicBezTo>
                  <a:cubicBezTo>
                    <a:pt x="155038" y="414118"/>
                    <a:pt x="217790" y="451795"/>
                    <a:pt x="152400" y="419100"/>
                  </a:cubicBezTo>
                  <a:cubicBezTo>
                    <a:pt x="124460" y="424180"/>
                    <a:pt x="94275" y="422248"/>
                    <a:pt x="68580" y="434340"/>
                  </a:cubicBezTo>
                  <a:cubicBezTo>
                    <a:pt x="49079" y="443517"/>
                    <a:pt x="40793" y="468105"/>
                    <a:pt x="22860" y="480060"/>
                  </a:cubicBezTo>
                  <a:lnTo>
                    <a:pt x="0" y="495300"/>
                  </a:lnTo>
                  <a:cubicBezTo>
                    <a:pt x="2540" y="487680"/>
                    <a:pt x="1940" y="478120"/>
                    <a:pt x="7620" y="472440"/>
                  </a:cubicBezTo>
                  <a:cubicBezTo>
                    <a:pt x="13300" y="466760"/>
                    <a:pt x="23459" y="468721"/>
                    <a:pt x="30480" y="464820"/>
                  </a:cubicBezTo>
                  <a:cubicBezTo>
                    <a:pt x="73736" y="440789"/>
                    <a:pt x="74560" y="435980"/>
                    <a:pt x="106680" y="403860"/>
                  </a:cubicBezTo>
                  <a:cubicBezTo>
                    <a:pt x="109595" y="386373"/>
                    <a:pt x="126195" y="335546"/>
                    <a:pt x="99060" y="320040"/>
                  </a:cubicBezTo>
                  <a:cubicBezTo>
                    <a:pt x="87815" y="313614"/>
                    <a:pt x="73660" y="325120"/>
                    <a:pt x="60960" y="327660"/>
                  </a:cubicBezTo>
                  <a:cubicBezTo>
                    <a:pt x="68580" y="330200"/>
                    <a:pt x="77137" y="330825"/>
                    <a:pt x="83820" y="335280"/>
                  </a:cubicBezTo>
                  <a:cubicBezTo>
                    <a:pt x="92786" y="341258"/>
                    <a:pt x="100702" y="349174"/>
                    <a:pt x="106680" y="358140"/>
                  </a:cubicBezTo>
                  <a:cubicBezTo>
                    <a:pt x="111053" y="364699"/>
                    <a:pt x="120904" y="407415"/>
                    <a:pt x="121920" y="411480"/>
                  </a:cubicBezTo>
                  <a:cubicBezTo>
                    <a:pt x="119380" y="525780"/>
                    <a:pt x="118869" y="640143"/>
                    <a:pt x="114300" y="754380"/>
                  </a:cubicBezTo>
                  <a:cubicBezTo>
                    <a:pt x="113782" y="767321"/>
                    <a:pt x="107969" y="779593"/>
                    <a:pt x="106680" y="792480"/>
                  </a:cubicBezTo>
                  <a:cubicBezTo>
                    <a:pt x="102880" y="830475"/>
                    <a:pt x="99060" y="906780"/>
                    <a:pt x="99060" y="90678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946D172C-0438-4E63-83B4-A109BB9A592F}"/>
                </a:ext>
              </a:extLst>
            </p:cNvPr>
            <p:cNvSpPr/>
            <p:nvPr/>
          </p:nvSpPr>
          <p:spPr>
            <a:xfrm>
              <a:off x="6344239" y="2017336"/>
              <a:ext cx="537328" cy="622210"/>
            </a:xfrm>
            <a:custGeom>
              <a:avLst/>
              <a:gdLst>
                <a:gd name="connsiteX0" fmla="*/ 0 w 537328"/>
                <a:gd name="connsiteY0" fmla="*/ 0 h 622210"/>
                <a:gd name="connsiteX1" fmla="*/ 47134 w 537328"/>
                <a:gd name="connsiteY1" fmla="*/ 28280 h 622210"/>
                <a:gd name="connsiteX2" fmla="*/ 122549 w 537328"/>
                <a:gd name="connsiteY2" fmla="*/ 56561 h 622210"/>
                <a:gd name="connsiteX3" fmla="*/ 169683 w 537328"/>
                <a:gd name="connsiteY3" fmla="*/ 84841 h 622210"/>
                <a:gd name="connsiteX4" fmla="*/ 235670 w 537328"/>
                <a:gd name="connsiteY4" fmla="*/ 131975 h 622210"/>
                <a:gd name="connsiteX5" fmla="*/ 273377 w 537328"/>
                <a:gd name="connsiteY5" fmla="*/ 150829 h 622210"/>
                <a:gd name="connsiteX6" fmla="*/ 311085 w 537328"/>
                <a:gd name="connsiteY6" fmla="*/ 179109 h 622210"/>
                <a:gd name="connsiteX7" fmla="*/ 339365 w 537328"/>
                <a:gd name="connsiteY7" fmla="*/ 197963 h 622210"/>
                <a:gd name="connsiteX8" fmla="*/ 405353 w 537328"/>
                <a:gd name="connsiteY8" fmla="*/ 263951 h 622210"/>
                <a:gd name="connsiteX9" fmla="*/ 433633 w 537328"/>
                <a:gd name="connsiteY9" fmla="*/ 320511 h 622210"/>
                <a:gd name="connsiteX10" fmla="*/ 471340 w 537328"/>
                <a:gd name="connsiteY10" fmla="*/ 443060 h 622210"/>
                <a:gd name="connsiteX11" fmla="*/ 499621 w 537328"/>
                <a:gd name="connsiteY11" fmla="*/ 546755 h 622210"/>
                <a:gd name="connsiteX12" fmla="*/ 509048 w 537328"/>
                <a:gd name="connsiteY12" fmla="*/ 584462 h 622210"/>
                <a:gd name="connsiteX13" fmla="*/ 537328 w 537328"/>
                <a:gd name="connsiteY13" fmla="*/ 622169 h 6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328" h="622210">
                  <a:moveTo>
                    <a:pt x="0" y="0"/>
                  </a:moveTo>
                  <a:cubicBezTo>
                    <a:pt x="15711" y="9427"/>
                    <a:pt x="30391" y="20839"/>
                    <a:pt x="47134" y="28280"/>
                  </a:cubicBezTo>
                  <a:cubicBezTo>
                    <a:pt x="165597" y="80930"/>
                    <a:pt x="446" y="-11273"/>
                    <a:pt x="122549" y="56561"/>
                  </a:cubicBezTo>
                  <a:cubicBezTo>
                    <a:pt x="138566" y="65459"/>
                    <a:pt x="154438" y="74678"/>
                    <a:pt x="169683" y="84841"/>
                  </a:cubicBezTo>
                  <a:cubicBezTo>
                    <a:pt x="200047" y="105084"/>
                    <a:pt x="206148" y="115105"/>
                    <a:pt x="235670" y="131975"/>
                  </a:cubicBezTo>
                  <a:cubicBezTo>
                    <a:pt x="247871" y="138947"/>
                    <a:pt x="261460" y="143381"/>
                    <a:pt x="273377" y="150829"/>
                  </a:cubicBezTo>
                  <a:cubicBezTo>
                    <a:pt x="286700" y="159156"/>
                    <a:pt x="298300" y="169977"/>
                    <a:pt x="311085" y="179109"/>
                  </a:cubicBezTo>
                  <a:cubicBezTo>
                    <a:pt x="320304" y="185694"/>
                    <a:pt x="331354" y="189952"/>
                    <a:pt x="339365" y="197963"/>
                  </a:cubicBezTo>
                  <a:cubicBezTo>
                    <a:pt x="417736" y="276335"/>
                    <a:pt x="341419" y="221328"/>
                    <a:pt x="405353" y="263951"/>
                  </a:cubicBezTo>
                  <a:cubicBezTo>
                    <a:pt x="414780" y="282804"/>
                    <a:pt x="427346" y="300392"/>
                    <a:pt x="433633" y="320511"/>
                  </a:cubicBezTo>
                  <a:cubicBezTo>
                    <a:pt x="477025" y="459364"/>
                    <a:pt x="426822" y="376280"/>
                    <a:pt x="471340" y="443060"/>
                  </a:cubicBezTo>
                  <a:cubicBezTo>
                    <a:pt x="489758" y="571982"/>
                    <a:pt x="466401" y="458170"/>
                    <a:pt x="499621" y="546755"/>
                  </a:cubicBezTo>
                  <a:cubicBezTo>
                    <a:pt x="504170" y="558886"/>
                    <a:pt x="504499" y="572331"/>
                    <a:pt x="509048" y="584462"/>
                  </a:cubicBezTo>
                  <a:cubicBezTo>
                    <a:pt x="524242" y="624980"/>
                    <a:pt x="514981" y="622169"/>
                    <a:pt x="537328" y="62216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AC47654-4B64-416E-A8ED-1625BC79AD41}"/>
                </a:ext>
              </a:extLst>
            </p:cNvPr>
            <p:cNvGrpSpPr/>
            <p:nvPr/>
          </p:nvGrpSpPr>
          <p:grpSpPr>
            <a:xfrm rot="16524717">
              <a:off x="5345337" y="2591303"/>
              <a:ext cx="680716" cy="395526"/>
              <a:chOff x="1558292" y="3033474"/>
              <a:chExt cx="680716" cy="395526"/>
            </a:xfrm>
          </p:grpSpPr>
          <p:cxnSp>
            <p:nvCxnSpPr>
              <p:cNvPr id="55" name="Straight Arrow Connector 54">
                <a:extLst>
                  <a:ext uri="{FF2B5EF4-FFF2-40B4-BE49-F238E27FC236}">
                    <a16:creationId xmlns:a16="http://schemas.microsoft.com/office/drawing/2014/main" id="{D5BBF030-A6FF-4E5B-8300-890610600BD9}"/>
                  </a:ext>
                </a:extLst>
              </p:cNvPr>
              <p:cNvCxnSpPr>
                <a:cxnSpLocks/>
              </p:cNvCxnSpPr>
              <p:nvPr/>
            </p:nvCxnSpPr>
            <p:spPr>
              <a:xfrm flipV="1">
                <a:off x="1898650" y="3033474"/>
                <a:ext cx="0" cy="3955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E6DE72-AE9C-4157-BB2E-37CEC553DA77}"/>
                  </a:ext>
                </a:extLst>
              </p:cNvPr>
              <p:cNvSpPr/>
              <p:nvPr/>
            </p:nvSpPr>
            <p:spPr>
              <a:xfrm>
                <a:off x="1558292" y="3224343"/>
                <a:ext cx="68071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65B219D-0687-4A40-A5FD-D91089CD6226}"/>
                  </a:ext>
                </a:extLst>
              </p:cNvPr>
              <p:cNvSpPr/>
              <p:nvPr/>
            </p:nvSpPr>
            <p:spPr>
              <a:xfrm>
                <a:off x="1654521" y="3310800"/>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D1F96B1-A4DD-44ED-8643-4C74BB42F81E}"/>
                  </a:ext>
                </a:extLst>
              </p:cNvPr>
              <p:cNvSpPr/>
              <p:nvPr/>
            </p:nvSpPr>
            <p:spPr>
              <a:xfrm>
                <a:off x="1654521" y="3137886"/>
                <a:ext cx="493876" cy="63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12F8D52F-885A-4743-A0AB-B999C1B841F5}"/>
                </a:ext>
              </a:extLst>
            </p:cNvPr>
            <p:cNvSpPr/>
            <p:nvPr/>
          </p:nvSpPr>
          <p:spPr>
            <a:xfrm>
              <a:off x="7381306" y="2126088"/>
              <a:ext cx="685800" cy="685800"/>
            </a:xfrm>
            <a:prstGeom prst="ellipse">
              <a:avLst/>
            </a:prstGeom>
            <a:solidFill>
              <a:schemeClr val="accent1">
                <a:lumMod val="20000"/>
                <a:lumOff val="80000"/>
                <a:alpha val="82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kern="1200" dirty="0">
                  <a:solidFill>
                    <a:schemeClr val="tx1"/>
                  </a:solidFill>
                  <a:latin typeface="Calibri"/>
                  <a:sym typeface="Mathematica1"/>
                </a:rPr>
                <a:t>T</a:t>
              </a:r>
              <a:endParaRPr kumimoji="0" lang="en-US" sz="3600" b="1" i="0" u="none" strike="noStrike" kern="1200" cap="none" spc="0" normalizeH="0" baseline="0" noProof="0" dirty="0">
                <a:ln>
                  <a:noFill/>
                </a:ln>
                <a:solidFill>
                  <a:schemeClr val="tx1"/>
                </a:solidFill>
                <a:effectLst/>
                <a:uLnTx/>
                <a:uFillTx/>
                <a:latin typeface="Calibri"/>
                <a:ea typeface="+mn-ea"/>
                <a:cs typeface="+mn-cs"/>
              </a:endParaRPr>
            </a:p>
          </p:txBody>
        </p:sp>
        <p:sp>
          <p:nvSpPr>
            <p:cNvPr id="67" name="Oval 66">
              <a:extLst>
                <a:ext uri="{FF2B5EF4-FFF2-40B4-BE49-F238E27FC236}">
                  <a16:creationId xmlns:a16="http://schemas.microsoft.com/office/drawing/2014/main" id="{532DA891-3FF0-4063-A075-38FA9B010BED}"/>
                </a:ext>
              </a:extLst>
            </p:cNvPr>
            <p:cNvSpPr/>
            <p:nvPr/>
          </p:nvSpPr>
          <p:spPr>
            <a:xfrm>
              <a:off x="4504764" y="2102219"/>
              <a:ext cx="685800" cy="685800"/>
            </a:xfrm>
            <a:prstGeom prst="ellipse">
              <a:avLst/>
            </a:prstGeom>
            <a:solidFill>
              <a:schemeClr val="accent1">
                <a:lumMod val="20000"/>
                <a:lumOff val="80000"/>
                <a:alpha val="82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Calibri"/>
                  <a:ea typeface="+mn-ea"/>
                  <a:cs typeface="+mn-cs"/>
                  <a:sym typeface="Mathematica1"/>
                </a:rPr>
                <a:t>R</a:t>
              </a:r>
              <a:endParaRPr kumimoji="0" lang="en-US" sz="3600" b="1" i="0" u="none" strike="noStrike" kern="1200" cap="none" spc="0" normalizeH="0" baseline="0" noProof="0" dirty="0">
                <a:ln>
                  <a:noFill/>
                </a:ln>
                <a:solidFill>
                  <a:schemeClr val="tx1"/>
                </a:solidFill>
                <a:effectLst/>
                <a:uLnTx/>
                <a:uFillTx/>
                <a:latin typeface="Calibri"/>
                <a:ea typeface="+mn-ea"/>
                <a:cs typeface="+mn-cs"/>
              </a:endParaRPr>
            </a:p>
          </p:txBody>
        </p:sp>
      </p:grpSp>
      <p:sp>
        <p:nvSpPr>
          <p:cNvPr id="70" name="TextBox 69">
            <a:extLst>
              <a:ext uri="{FF2B5EF4-FFF2-40B4-BE49-F238E27FC236}">
                <a16:creationId xmlns:a16="http://schemas.microsoft.com/office/drawing/2014/main" id="{D4488AF8-B9F3-4EAF-AB55-CB2D69CC4A6F}"/>
              </a:ext>
            </a:extLst>
          </p:cNvPr>
          <p:cNvSpPr txBox="1"/>
          <p:nvPr/>
        </p:nvSpPr>
        <p:spPr>
          <a:xfrm>
            <a:off x="339378" y="1588671"/>
            <a:ext cx="3303225" cy="3416320"/>
          </a:xfrm>
          <a:prstGeom prst="rect">
            <a:avLst/>
          </a:prstGeom>
          <a:solidFill>
            <a:schemeClr val="accent1">
              <a:lumMod val="20000"/>
              <a:lumOff val="80000"/>
            </a:schemeClr>
          </a:solidFill>
        </p:spPr>
        <p:txBody>
          <a:bodyPr wrap="square" rtlCol="0">
            <a:spAutoFit/>
          </a:bodyPr>
          <a:lstStyle/>
          <a:p>
            <a:pPr marL="342900" indent="-342900">
              <a:lnSpc>
                <a:spcPct val="100000"/>
              </a:lnSpc>
              <a:spcBef>
                <a:spcPts val="0"/>
              </a:spcBef>
              <a:buClr>
                <a:srgbClr val="000000"/>
              </a:buClr>
              <a:buSzPct val="120000"/>
              <a:buFont typeface="Calibri" panose="020F0502020204030204" pitchFamily="34" charset="0"/>
              <a:buChar char="•"/>
            </a:pPr>
            <a:r>
              <a:rPr lang="en-US" sz="2400" dirty="0">
                <a:solidFill>
                  <a:srgbClr val="000000"/>
                </a:solidFill>
                <a:latin typeface="+mn-lt"/>
                <a:cs typeface="Arial"/>
              </a:rPr>
              <a:t>Practically, head is not spherical and all orientation of current dipole can generate magnetic field </a:t>
            </a:r>
          </a:p>
          <a:p>
            <a:pPr marL="342900" indent="-342900">
              <a:buSzPct val="120000"/>
              <a:buFont typeface="Calibri" panose="020F0502020204030204" pitchFamily="34" charset="0"/>
              <a:buChar char="•"/>
            </a:pPr>
            <a:r>
              <a:rPr lang="en-US" sz="2400" dirty="0">
                <a:solidFill>
                  <a:srgbClr val="000000"/>
                </a:solidFill>
                <a:latin typeface="+mn-lt"/>
                <a:cs typeface="Arial"/>
              </a:rPr>
              <a:t>Theoretically radial dipole produce zero magnetic field on out of a spherical shell</a:t>
            </a:r>
          </a:p>
        </p:txBody>
      </p:sp>
    </p:spTree>
    <p:extLst>
      <p:ext uri="{BB962C8B-B14F-4D97-AF65-F5344CB8AC3E}">
        <p14:creationId xmlns:p14="http://schemas.microsoft.com/office/powerpoint/2010/main" val="365767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3C91-7A68-4647-A0A2-B70AAFD78E41}"/>
              </a:ext>
            </a:extLst>
          </p:cNvPr>
          <p:cNvSpPr>
            <a:spLocks noGrp="1"/>
          </p:cNvSpPr>
          <p:nvPr>
            <p:ph type="title"/>
          </p:nvPr>
        </p:nvSpPr>
        <p:spPr>
          <a:xfrm>
            <a:off x="-51903" y="-54779"/>
            <a:ext cx="9148182" cy="1325563"/>
          </a:xfrm>
        </p:spPr>
        <p:txBody>
          <a:bodyPr>
            <a:normAutofit/>
          </a:bodyPr>
          <a:lstStyle/>
          <a:p>
            <a:r>
              <a:rPr lang="en-US" dirty="0">
                <a:solidFill>
                  <a:srgbClr val="000000"/>
                </a:solidFill>
              </a:rPr>
              <a:t>Vibrating Sample Magnetometer (VSM)</a:t>
            </a:r>
            <a:endParaRPr lang="en-IN" dirty="0"/>
          </a:p>
        </p:txBody>
      </p:sp>
      <p:sp>
        <p:nvSpPr>
          <p:cNvPr id="4" name="Date Placeholder 3">
            <a:extLst>
              <a:ext uri="{FF2B5EF4-FFF2-40B4-BE49-F238E27FC236}">
                <a16:creationId xmlns:a16="http://schemas.microsoft.com/office/drawing/2014/main" id="{4B756185-E7EC-4F52-A52C-6E9611908FBA}"/>
              </a:ext>
            </a:extLst>
          </p:cNvPr>
          <p:cNvSpPr>
            <a:spLocks noGrp="1"/>
          </p:cNvSpPr>
          <p:nvPr>
            <p:ph type="dt" sz="half" idx="10"/>
          </p:nvPr>
        </p:nvSpPr>
        <p:spPr/>
        <p:txBody>
          <a:bodyPr/>
          <a:lstStyle/>
          <a:p>
            <a:r>
              <a:rPr lang="en-US"/>
              <a:t>M Mohanlal Naik</a:t>
            </a:r>
            <a:endParaRPr lang="en-US" dirty="0"/>
          </a:p>
        </p:txBody>
      </p:sp>
      <p:sp>
        <p:nvSpPr>
          <p:cNvPr id="5" name="Footer Placeholder 4">
            <a:extLst>
              <a:ext uri="{FF2B5EF4-FFF2-40B4-BE49-F238E27FC236}">
                <a16:creationId xmlns:a16="http://schemas.microsoft.com/office/drawing/2014/main" id="{93B22F78-7E52-42D4-9C6E-CE6808EC6FC0}"/>
              </a:ext>
            </a:extLst>
          </p:cNvPr>
          <p:cNvSpPr>
            <a:spLocks noGrp="1"/>
          </p:cNvSpPr>
          <p:nvPr>
            <p:ph type="ftr" sz="quarter" idx="11"/>
          </p:nvPr>
        </p:nvSpPr>
        <p:spPr/>
        <p:txBody>
          <a:bodyPr/>
          <a:lstStyle/>
          <a:p>
            <a:r>
              <a:rPr lang="en-US"/>
              <a:t>IISER Bhopal</a:t>
            </a:r>
            <a:endParaRPr lang="en-US" dirty="0"/>
          </a:p>
        </p:txBody>
      </p:sp>
      <p:sp>
        <p:nvSpPr>
          <p:cNvPr id="6" name="Slide Number Placeholder 5">
            <a:extLst>
              <a:ext uri="{FF2B5EF4-FFF2-40B4-BE49-F238E27FC236}">
                <a16:creationId xmlns:a16="http://schemas.microsoft.com/office/drawing/2014/main" id="{DF2EEC69-C12D-4924-992A-7745EDFB70C6}"/>
              </a:ext>
            </a:extLst>
          </p:cNvPr>
          <p:cNvSpPr>
            <a:spLocks noGrp="1"/>
          </p:cNvSpPr>
          <p:nvPr>
            <p:ph type="sldNum" sz="quarter" idx="12"/>
          </p:nvPr>
        </p:nvSpPr>
        <p:spPr/>
        <p:txBody>
          <a:bodyPr/>
          <a:lstStyle/>
          <a:p>
            <a:fld id="{4E3495D0-1C20-4D5C-AE9D-42F7DC54160D}" type="slidenum">
              <a:rPr lang="en-US" smtClean="0"/>
              <a:t>87</a:t>
            </a:fld>
            <a:endParaRPr lang="en-US"/>
          </a:p>
        </p:txBody>
      </p:sp>
      <p:sp>
        <p:nvSpPr>
          <p:cNvPr id="9" name="Arc 8">
            <a:extLst>
              <a:ext uri="{FF2B5EF4-FFF2-40B4-BE49-F238E27FC236}">
                <a16:creationId xmlns:a16="http://schemas.microsoft.com/office/drawing/2014/main" id="{FB0475F9-0266-416C-A7D2-B15CAFE11FB6}"/>
              </a:ext>
            </a:extLst>
          </p:cNvPr>
          <p:cNvSpPr/>
          <p:nvPr/>
        </p:nvSpPr>
        <p:spPr>
          <a:xfrm rot="6386534">
            <a:off x="558807" y="1528488"/>
            <a:ext cx="492245" cy="112788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8246E40-5ED6-4071-A129-26F06D7C745A}"/>
              </a:ext>
            </a:extLst>
          </p:cNvPr>
          <p:cNvCxnSpPr>
            <a:cxnSpLocks/>
          </p:cNvCxnSpPr>
          <p:nvPr/>
        </p:nvCxnSpPr>
        <p:spPr>
          <a:xfrm rot="19586534" flipV="1">
            <a:off x="623700" y="1943215"/>
            <a:ext cx="362460" cy="324133"/>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B58611F2-72A6-42A9-AD09-CB5308B6DEA0}"/>
              </a:ext>
            </a:extLst>
          </p:cNvPr>
          <p:cNvSpPr/>
          <p:nvPr/>
        </p:nvSpPr>
        <p:spPr>
          <a:xfrm rot="17166339">
            <a:off x="546893" y="1524587"/>
            <a:ext cx="492246" cy="112788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2" name="Straight Connector 11">
            <a:extLst>
              <a:ext uri="{FF2B5EF4-FFF2-40B4-BE49-F238E27FC236}">
                <a16:creationId xmlns:a16="http://schemas.microsoft.com/office/drawing/2014/main" id="{9E58479E-E8FB-4506-8244-03F4CBF13741}"/>
              </a:ext>
            </a:extLst>
          </p:cNvPr>
          <p:cNvCxnSpPr>
            <a:cxnSpLocks/>
          </p:cNvCxnSpPr>
          <p:nvPr/>
        </p:nvCxnSpPr>
        <p:spPr>
          <a:xfrm>
            <a:off x="253213" y="2023271"/>
            <a:ext cx="1039600" cy="222218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401147-2923-434E-A0CD-DB0A644D98C2}"/>
              </a:ext>
            </a:extLst>
          </p:cNvPr>
          <p:cNvCxnSpPr>
            <a:cxnSpLocks/>
          </p:cNvCxnSpPr>
          <p:nvPr/>
        </p:nvCxnSpPr>
        <p:spPr>
          <a:xfrm>
            <a:off x="1311318" y="2105281"/>
            <a:ext cx="373136" cy="7849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B9FBB815-F419-4906-BF19-C09F58115510}"/>
              </a:ext>
            </a:extLst>
          </p:cNvPr>
          <p:cNvSpPr/>
          <p:nvPr/>
        </p:nvSpPr>
        <p:spPr>
          <a:xfrm rot="6386534">
            <a:off x="876458" y="2219767"/>
            <a:ext cx="492245" cy="112788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2EE22D7D-B098-4B1B-9A78-0F88BC9426BB}"/>
              </a:ext>
            </a:extLst>
          </p:cNvPr>
          <p:cNvCxnSpPr>
            <a:cxnSpLocks/>
          </p:cNvCxnSpPr>
          <p:nvPr/>
        </p:nvCxnSpPr>
        <p:spPr>
          <a:xfrm rot="19586534" flipV="1">
            <a:off x="935006" y="2621309"/>
            <a:ext cx="362460" cy="324133"/>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FA365B-082A-4E47-A49E-10BBD24BD4C0}"/>
              </a:ext>
            </a:extLst>
          </p:cNvPr>
          <p:cNvCxnSpPr>
            <a:cxnSpLocks/>
          </p:cNvCxnSpPr>
          <p:nvPr/>
        </p:nvCxnSpPr>
        <p:spPr>
          <a:xfrm>
            <a:off x="1172730" y="2538958"/>
            <a:ext cx="715953" cy="15513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28C286-17EF-4585-9313-5D9A90FE6C81}"/>
              </a:ext>
            </a:extLst>
          </p:cNvPr>
          <p:cNvCxnSpPr>
            <a:cxnSpLocks/>
          </p:cNvCxnSpPr>
          <p:nvPr/>
        </p:nvCxnSpPr>
        <p:spPr>
          <a:xfrm flipV="1">
            <a:off x="1786312" y="4090900"/>
            <a:ext cx="103801" cy="474145"/>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FE5149F6-6C91-468C-871E-AD62C9047831}"/>
              </a:ext>
            </a:extLst>
          </p:cNvPr>
          <p:cNvSpPr/>
          <p:nvPr/>
        </p:nvSpPr>
        <p:spPr>
          <a:xfrm rot="17166339">
            <a:off x="1572569" y="3749308"/>
            <a:ext cx="492246" cy="1127886"/>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B7729CA0-CF56-4CD0-AF92-0058E4DCA16A}"/>
              </a:ext>
            </a:extLst>
          </p:cNvPr>
          <p:cNvCxnSpPr>
            <a:cxnSpLocks/>
            <a:endCxn id="18" idx="0"/>
          </p:cNvCxnSpPr>
          <p:nvPr/>
        </p:nvCxnSpPr>
        <p:spPr>
          <a:xfrm>
            <a:off x="1059663" y="3016697"/>
            <a:ext cx="712194" cy="153900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Cube 19">
            <a:extLst>
              <a:ext uri="{FF2B5EF4-FFF2-40B4-BE49-F238E27FC236}">
                <a16:creationId xmlns:a16="http://schemas.microsoft.com/office/drawing/2014/main" id="{A479FCBF-1F5A-4A15-829D-403EB26EDAC9}"/>
              </a:ext>
            </a:extLst>
          </p:cNvPr>
          <p:cNvSpPr/>
          <p:nvPr/>
        </p:nvSpPr>
        <p:spPr>
          <a:xfrm rot="303401">
            <a:off x="1337147" y="3079666"/>
            <a:ext cx="271037" cy="891955"/>
          </a:xfrm>
          <a:prstGeom prst="cube">
            <a:avLst>
              <a:gd name="adj" fmla="val 70754"/>
            </a:avLst>
          </a:prstGeom>
          <a:solidFill>
            <a:schemeClr val="bg1">
              <a:lumMod val="50000"/>
            </a:schemeClr>
          </a:solidFill>
          <a:ln w="31750">
            <a:solidFill>
              <a:schemeClr val="tx1"/>
            </a:solidFill>
          </a:ln>
          <a:scene3d>
            <a:camera prst="orthographicFront">
              <a:rot lat="959563" lon="20485383" rev="189978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1" name="Straight Arrow Connector 20">
            <a:extLst>
              <a:ext uri="{FF2B5EF4-FFF2-40B4-BE49-F238E27FC236}">
                <a16:creationId xmlns:a16="http://schemas.microsoft.com/office/drawing/2014/main" id="{97F78342-81C4-4737-BF4C-7A7F17C8632B}"/>
              </a:ext>
            </a:extLst>
          </p:cNvPr>
          <p:cNvCxnSpPr>
            <a:cxnSpLocks/>
          </p:cNvCxnSpPr>
          <p:nvPr/>
        </p:nvCxnSpPr>
        <p:spPr>
          <a:xfrm flipH="1" flipV="1">
            <a:off x="1519923" y="2124206"/>
            <a:ext cx="342079" cy="72071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886753B-50C8-4FD7-9EF5-CDFCEBCBEB6A}"/>
              </a:ext>
            </a:extLst>
          </p:cNvPr>
          <p:cNvSpPr txBox="1"/>
          <p:nvPr/>
        </p:nvSpPr>
        <p:spPr>
          <a:xfrm>
            <a:off x="660510" y="1262433"/>
            <a:ext cx="859413" cy="461665"/>
          </a:xfrm>
          <a:prstGeom prst="rect">
            <a:avLst/>
          </a:prstGeom>
          <a:noFill/>
        </p:spPr>
        <p:txBody>
          <a:bodyPr wrap="square" rtlCol="0">
            <a:spAutoFit/>
          </a:bodyPr>
          <a:lstStyle/>
          <a:p>
            <a:r>
              <a:rPr lang="en-US" sz="2400" dirty="0">
                <a:solidFill>
                  <a:prstClr val="black"/>
                </a:solidFill>
              </a:rPr>
              <a:t>θ=0</a:t>
            </a:r>
            <a:r>
              <a:rPr lang="en-US" sz="2400" baseline="30000" dirty="0">
                <a:solidFill>
                  <a:prstClr val="black"/>
                </a:solidFill>
              </a:rPr>
              <a:t>o</a:t>
            </a:r>
            <a:endParaRPr lang="en-IN" sz="2400" dirty="0"/>
          </a:p>
        </p:txBody>
      </p:sp>
      <p:sp>
        <p:nvSpPr>
          <p:cNvPr id="23" name="TextBox 22">
            <a:extLst>
              <a:ext uri="{FF2B5EF4-FFF2-40B4-BE49-F238E27FC236}">
                <a16:creationId xmlns:a16="http://schemas.microsoft.com/office/drawing/2014/main" id="{E3632632-6AC5-4CE5-BC48-5BBCB149A172}"/>
              </a:ext>
            </a:extLst>
          </p:cNvPr>
          <p:cNvSpPr txBox="1"/>
          <p:nvPr/>
        </p:nvSpPr>
        <p:spPr>
          <a:xfrm>
            <a:off x="1690963" y="2340357"/>
            <a:ext cx="269984" cy="461665"/>
          </a:xfrm>
          <a:prstGeom prst="rect">
            <a:avLst/>
          </a:prstGeom>
          <a:noFill/>
        </p:spPr>
        <p:txBody>
          <a:bodyPr wrap="square" rtlCol="0">
            <a:spAutoFit/>
          </a:bodyPr>
          <a:lstStyle/>
          <a:p>
            <a:r>
              <a:rPr lang="en-US" sz="2400" dirty="0">
                <a:solidFill>
                  <a:prstClr val="black"/>
                </a:solidFill>
              </a:rPr>
              <a:t>H</a:t>
            </a:r>
            <a:endParaRPr lang="en-IN" sz="2400" dirty="0"/>
          </a:p>
        </p:txBody>
      </p:sp>
      <p:sp>
        <p:nvSpPr>
          <p:cNvPr id="24" name="TextBox 23">
            <a:extLst>
              <a:ext uri="{FF2B5EF4-FFF2-40B4-BE49-F238E27FC236}">
                <a16:creationId xmlns:a16="http://schemas.microsoft.com/office/drawing/2014/main" id="{E900CBAF-D0E8-426B-A0E5-DC84CC884363}"/>
              </a:ext>
            </a:extLst>
          </p:cNvPr>
          <p:cNvSpPr txBox="1"/>
          <p:nvPr/>
        </p:nvSpPr>
        <p:spPr>
          <a:xfrm>
            <a:off x="1660962" y="3360705"/>
            <a:ext cx="269984" cy="461665"/>
          </a:xfrm>
          <a:prstGeom prst="rect">
            <a:avLst/>
          </a:prstGeom>
          <a:noFill/>
        </p:spPr>
        <p:txBody>
          <a:bodyPr wrap="square" rtlCol="0">
            <a:spAutoFit/>
          </a:bodyPr>
          <a:lstStyle/>
          <a:p>
            <a:r>
              <a:rPr lang="en-US" sz="2400" dirty="0">
                <a:solidFill>
                  <a:prstClr val="black"/>
                </a:solidFill>
              </a:rPr>
              <a:t>M</a:t>
            </a:r>
            <a:endParaRPr lang="en-IN" sz="2400" dirty="0"/>
          </a:p>
        </p:txBody>
      </p:sp>
      <p:cxnSp>
        <p:nvCxnSpPr>
          <p:cNvPr id="25" name="Straight Arrow Connector 24">
            <a:extLst>
              <a:ext uri="{FF2B5EF4-FFF2-40B4-BE49-F238E27FC236}">
                <a16:creationId xmlns:a16="http://schemas.microsoft.com/office/drawing/2014/main" id="{D76E6EB9-C3C5-400F-8608-9B9F2B0E8A02}"/>
              </a:ext>
            </a:extLst>
          </p:cNvPr>
          <p:cNvCxnSpPr>
            <a:cxnSpLocks/>
          </p:cNvCxnSpPr>
          <p:nvPr/>
        </p:nvCxnSpPr>
        <p:spPr>
          <a:xfrm flipH="1" flipV="1">
            <a:off x="1257588" y="3088883"/>
            <a:ext cx="457112" cy="901665"/>
          </a:xfrm>
          <a:prstGeom prst="straightConnector1">
            <a:avLst/>
          </a:prstGeom>
          <a:ln w="25400">
            <a:solidFill>
              <a:srgbClr val="C0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66DC400-98BF-4AF8-8678-2F60CB166C5D}"/>
              </a:ext>
            </a:extLst>
          </p:cNvPr>
          <p:cNvGrpSpPr/>
          <p:nvPr/>
        </p:nvGrpSpPr>
        <p:grpSpPr>
          <a:xfrm>
            <a:off x="2527694" y="1919073"/>
            <a:ext cx="1491168" cy="1157413"/>
            <a:chOff x="5750762" y="3866595"/>
            <a:chExt cx="1905875" cy="1479300"/>
          </a:xfrm>
        </p:grpSpPr>
        <p:grpSp>
          <p:nvGrpSpPr>
            <p:cNvPr id="27" name="Group 26">
              <a:extLst>
                <a:ext uri="{FF2B5EF4-FFF2-40B4-BE49-F238E27FC236}">
                  <a16:creationId xmlns:a16="http://schemas.microsoft.com/office/drawing/2014/main" id="{A4A81F20-4725-4D8A-9B22-624859C56DE5}"/>
                </a:ext>
              </a:extLst>
            </p:cNvPr>
            <p:cNvGrpSpPr/>
            <p:nvPr/>
          </p:nvGrpSpPr>
          <p:grpSpPr>
            <a:xfrm>
              <a:off x="5750762" y="3866595"/>
              <a:ext cx="1905875" cy="1479300"/>
              <a:chOff x="3934684" y="1563699"/>
              <a:chExt cx="1905875" cy="1479300"/>
            </a:xfrm>
          </p:grpSpPr>
          <p:cxnSp>
            <p:nvCxnSpPr>
              <p:cNvPr id="29" name="Straight Connector 28">
                <a:extLst>
                  <a:ext uri="{FF2B5EF4-FFF2-40B4-BE49-F238E27FC236}">
                    <a16:creationId xmlns:a16="http://schemas.microsoft.com/office/drawing/2014/main" id="{528E3D32-59E3-4292-832D-02881A27B196}"/>
                  </a:ext>
                </a:extLst>
              </p:cNvPr>
              <p:cNvCxnSpPr>
                <a:cxnSpLocks/>
              </p:cNvCxnSpPr>
              <p:nvPr/>
            </p:nvCxnSpPr>
            <p:spPr>
              <a:xfrm flipV="1">
                <a:off x="4632177" y="2027837"/>
                <a:ext cx="289193" cy="101516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CBA967-45DC-4491-96CC-6F901D52E557}"/>
                  </a:ext>
                </a:extLst>
              </p:cNvPr>
              <p:cNvCxnSpPr>
                <a:cxnSpLocks/>
              </p:cNvCxnSpPr>
              <p:nvPr/>
            </p:nvCxnSpPr>
            <p:spPr>
              <a:xfrm flipH="1">
                <a:off x="4614475" y="2555163"/>
                <a:ext cx="855333" cy="487836"/>
              </a:xfrm>
              <a:prstGeom prst="line">
                <a:avLst/>
              </a:prstGeom>
              <a:ln w="25400">
                <a:head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0FB306-D48C-4B77-8078-0D09BC81A4D5}"/>
                  </a:ext>
                </a:extLst>
              </p:cNvPr>
              <p:cNvSpPr txBox="1"/>
              <p:nvPr/>
            </p:nvSpPr>
            <p:spPr>
              <a:xfrm>
                <a:off x="3934684" y="1610163"/>
                <a:ext cx="377846" cy="590058"/>
              </a:xfrm>
              <a:prstGeom prst="rect">
                <a:avLst/>
              </a:prstGeom>
              <a:noFill/>
            </p:spPr>
            <p:txBody>
              <a:bodyPr wrap="square" rtlCol="0">
                <a:spAutoFit/>
              </a:bodyPr>
              <a:lstStyle/>
              <a:p>
                <a:r>
                  <a:rPr lang="en-US" sz="2400" dirty="0">
                    <a:solidFill>
                      <a:prstClr val="black"/>
                    </a:solidFill>
                  </a:rPr>
                  <a:t>z</a:t>
                </a:r>
                <a:endParaRPr lang="en-IN" sz="2400" dirty="0"/>
              </a:p>
            </p:txBody>
          </p:sp>
          <p:sp>
            <p:nvSpPr>
              <p:cNvPr id="32" name="TextBox 31">
                <a:extLst>
                  <a:ext uri="{FF2B5EF4-FFF2-40B4-BE49-F238E27FC236}">
                    <a16:creationId xmlns:a16="http://schemas.microsoft.com/office/drawing/2014/main" id="{33E8E13A-450C-435D-9753-F9D150017122}"/>
                  </a:ext>
                </a:extLst>
              </p:cNvPr>
              <p:cNvSpPr txBox="1"/>
              <p:nvPr/>
            </p:nvSpPr>
            <p:spPr>
              <a:xfrm>
                <a:off x="4786366" y="1563699"/>
                <a:ext cx="377846" cy="590058"/>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33" name="TextBox 32">
                <a:extLst>
                  <a:ext uri="{FF2B5EF4-FFF2-40B4-BE49-F238E27FC236}">
                    <a16:creationId xmlns:a16="http://schemas.microsoft.com/office/drawing/2014/main" id="{52D4147B-D465-4FC9-A39F-E369CD9E0F71}"/>
                  </a:ext>
                </a:extLst>
              </p:cNvPr>
              <p:cNvSpPr txBox="1"/>
              <p:nvPr/>
            </p:nvSpPr>
            <p:spPr>
              <a:xfrm>
                <a:off x="5462713" y="2259447"/>
                <a:ext cx="377846" cy="590058"/>
              </a:xfrm>
              <a:prstGeom prst="rect">
                <a:avLst/>
              </a:prstGeom>
              <a:noFill/>
            </p:spPr>
            <p:txBody>
              <a:bodyPr wrap="square" rtlCol="0">
                <a:spAutoFit/>
              </a:bodyPr>
              <a:lstStyle/>
              <a:p>
                <a:r>
                  <a:rPr lang="en-US" sz="2400" dirty="0">
                    <a:solidFill>
                      <a:prstClr val="black"/>
                    </a:solidFill>
                  </a:rPr>
                  <a:t>x</a:t>
                </a:r>
                <a:endParaRPr lang="en-IN" sz="2400" dirty="0"/>
              </a:p>
            </p:txBody>
          </p:sp>
          <p:cxnSp>
            <p:nvCxnSpPr>
              <p:cNvPr id="34" name="Straight Arrow Connector 33">
                <a:extLst>
                  <a:ext uri="{FF2B5EF4-FFF2-40B4-BE49-F238E27FC236}">
                    <a16:creationId xmlns:a16="http://schemas.microsoft.com/office/drawing/2014/main" id="{A289C5F1-305D-4D3F-9750-65C6D0FDE561}"/>
                  </a:ext>
                </a:extLst>
              </p:cNvPr>
              <p:cNvCxnSpPr>
                <a:cxnSpLocks/>
              </p:cNvCxnSpPr>
              <p:nvPr/>
            </p:nvCxnSpPr>
            <p:spPr>
              <a:xfrm flipH="1" flipV="1">
                <a:off x="4157400" y="2034348"/>
                <a:ext cx="478744" cy="100865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sp>
          <p:nvSpPr>
            <p:cNvPr id="28" name="Cube 27">
              <a:extLst>
                <a:ext uri="{FF2B5EF4-FFF2-40B4-BE49-F238E27FC236}">
                  <a16:creationId xmlns:a16="http://schemas.microsoft.com/office/drawing/2014/main" id="{E2005FFD-9BD8-4628-A441-8E690142F5E0}"/>
                </a:ext>
              </a:extLst>
            </p:cNvPr>
            <p:cNvSpPr/>
            <p:nvPr/>
          </p:nvSpPr>
          <p:spPr>
            <a:xfrm rot="303401">
              <a:off x="6307813" y="4692950"/>
              <a:ext cx="186978" cy="645962"/>
            </a:xfrm>
            <a:prstGeom prst="cube">
              <a:avLst>
                <a:gd name="adj" fmla="val 70754"/>
              </a:avLst>
            </a:prstGeom>
            <a:solidFill>
              <a:schemeClr val="bg1">
                <a:lumMod val="50000"/>
              </a:schemeClr>
            </a:solidFill>
            <a:ln w="31750">
              <a:solidFill>
                <a:schemeClr val="tx1"/>
              </a:solidFill>
            </a:ln>
            <a:scene3d>
              <a:camera prst="orthographicFront">
                <a:rot lat="959563" lon="20485383" rev="189978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5" name="TextBox 34">
            <a:extLst>
              <a:ext uri="{FF2B5EF4-FFF2-40B4-BE49-F238E27FC236}">
                <a16:creationId xmlns:a16="http://schemas.microsoft.com/office/drawing/2014/main" id="{7784D217-D6EA-4014-886A-7630FAFB7916}"/>
              </a:ext>
            </a:extLst>
          </p:cNvPr>
          <p:cNvSpPr txBox="1"/>
          <p:nvPr/>
        </p:nvSpPr>
        <p:spPr>
          <a:xfrm>
            <a:off x="296708" y="4696403"/>
            <a:ext cx="2732241" cy="461665"/>
          </a:xfrm>
          <a:prstGeom prst="rect">
            <a:avLst/>
          </a:prstGeom>
          <a:solidFill>
            <a:schemeClr val="bg1">
              <a:lumMod val="85000"/>
            </a:schemeClr>
          </a:solidFill>
        </p:spPr>
        <p:txBody>
          <a:bodyPr wrap="square" rtlCol="0">
            <a:spAutoFit/>
          </a:bodyPr>
          <a:lstStyle/>
          <a:p>
            <a:pPr algn="ctr"/>
            <a:r>
              <a:rPr lang="en-US" sz="2400" dirty="0">
                <a:solidFill>
                  <a:prstClr val="black"/>
                </a:solidFill>
              </a:rPr>
              <a:t>In-plane sample</a:t>
            </a:r>
            <a:endParaRPr lang="en-IN" sz="2400" dirty="0"/>
          </a:p>
        </p:txBody>
      </p:sp>
      <p:grpSp>
        <p:nvGrpSpPr>
          <p:cNvPr id="54" name="Group 53">
            <a:extLst>
              <a:ext uri="{FF2B5EF4-FFF2-40B4-BE49-F238E27FC236}">
                <a16:creationId xmlns:a16="http://schemas.microsoft.com/office/drawing/2014/main" id="{45D8C11A-DAFF-4EAB-95FB-915EBC8EDFE3}"/>
              </a:ext>
            </a:extLst>
          </p:cNvPr>
          <p:cNvGrpSpPr/>
          <p:nvPr/>
        </p:nvGrpSpPr>
        <p:grpSpPr>
          <a:xfrm>
            <a:off x="4915617" y="1782899"/>
            <a:ext cx="1634141" cy="1268386"/>
            <a:chOff x="5803795" y="4284002"/>
            <a:chExt cx="1905875" cy="1479300"/>
          </a:xfrm>
        </p:grpSpPr>
        <p:grpSp>
          <p:nvGrpSpPr>
            <p:cNvPr id="55" name="Group 54">
              <a:extLst>
                <a:ext uri="{FF2B5EF4-FFF2-40B4-BE49-F238E27FC236}">
                  <a16:creationId xmlns:a16="http://schemas.microsoft.com/office/drawing/2014/main" id="{5535F1AE-D6D9-40F9-8DD6-3E3789B75A15}"/>
                </a:ext>
              </a:extLst>
            </p:cNvPr>
            <p:cNvGrpSpPr/>
            <p:nvPr/>
          </p:nvGrpSpPr>
          <p:grpSpPr>
            <a:xfrm>
              <a:off x="5803795" y="4284002"/>
              <a:ext cx="1905875" cy="1479300"/>
              <a:chOff x="3934684" y="1563699"/>
              <a:chExt cx="1905875" cy="1479300"/>
            </a:xfrm>
          </p:grpSpPr>
          <p:cxnSp>
            <p:nvCxnSpPr>
              <p:cNvPr id="57" name="Straight Connector 56">
                <a:extLst>
                  <a:ext uri="{FF2B5EF4-FFF2-40B4-BE49-F238E27FC236}">
                    <a16:creationId xmlns:a16="http://schemas.microsoft.com/office/drawing/2014/main" id="{BFF6060D-8479-46A8-A98F-7EEC734CE495}"/>
                  </a:ext>
                </a:extLst>
              </p:cNvPr>
              <p:cNvCxnSpPr>
                <a:cxnSpLocks/>
              </p:cNvCxnSpPr>
              <p:nvPr/>
            </p:nvCxnSpPr>
            <p:spPr>
              <a:xfrm flipV="1">
                <a:off x="4632177" y="2027837"/>
                <a:ext cx="289193" cy="101516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06A05C1-525C-41E8-B9B0-D148D9FFDF73}"/>
                  </a:ext>
                </a:extLst>
              </p:cNvPr>
              <p:cNvCxnSpPr>
                <a:cxnSpLocks/>
              </p:cNvCxnSpPr>
              <p:nvPr/>
            </p:nvCxnSpPr>
            <p:spPr>
              <a:xfrm flipH="1">
                <a:off x="4614475" y="2555163"/>
                <a:ext cx="855333" cy="487836"/>
              </a:xfrm>
              <a:prstGeom prst="line">
                <a:avLst/>
              </a:prstGeom>
              <a:ln w="25400">
                <a:headEnd type="arrow"/>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DE8C1CB-8AE4-44C4-8AF8-7F90E9BA558A}"/>
                  </a:ext>
                </a:extLst>
              </p:cNvPr>
              <p:cNvSpPr txBox="1"/>
              <p:nvPr/>
            </p:nvSpPr>
            <p:spPr>
              <a:xfrm>
                <a:off x="3934684" y="1610164"/>
                <a:ext cx="377846" cy="538433"/>
              </a:xfrm>
              <a:prstGeom prst="rect">
                <a:avLst/>
              </a:prstGeom>
              <a:noFill/>
            </p:spPr>
            <p:txBody>
              <a:bodyPr wrap="square" rtlCol="0">
                <a:spAutoFit/>
              </a:bodyPr>
              <a:lstStyle/>
              <a:p>
                <a:r>
                  <a:rPr lang="en-US" sz="2400" dirty="0">
                    <a:solidFill>
                      <a:prstClr val="black"/>
                    </a:solidFill>
                  </a:rPr>
                  <a:t>z</a:t>
                </a:r>
                <a:endParaRPr lang="en-IN" sz="2400" dirty="0"/>
              </a:p>
            </p:txBody>
          </p:sp>
          <p:sp>
            <p:nvSpPr>
              <p:cNvPr id="60" name="TextBox 59">
                <a:extLst>
                  <a:ext uri="{FF2B5EF4-FFF2-40B4-BE49-F238E27FC236}">
                    <a16:creationId xmlns:a16="http://schemas.microsoft.com/office/drawing/2014/main" id="{99F9AC58-36ED-4F14-9D51-37B5A3DA0A59}"/>
                  </a:ext>
                </a:extLst>
              </p:cNvPr>
              <p:cNvSpPr txBox="1"/>
              <p:nvPr/>
            </p:nvSpPr>
            <p:spPr>
              <a:xfrm>
                <a:off x="4786366" y="1563699"/>
                <a:ext cx="377846" cy="538433"/>
              </a:xfrm>
              <a:prstGeom prst="rect">
                <a:avLst/>
              </a:prstGeom>
              <a:noFill/>
            </p:spPr>
            <p:txBody>
              <a:bodyPr wrap="square" rtlCol="0">
                <a:spAutoFit/>
              </a:bodyPr>
              <a:lstStyle/>
              <a:p>
                <a:r>
                  <a:rPr lang="en-US" sz="2400" dirty="0">
                    <a:solidFill>
                      <a:prstClr val="black"/>
                    </a:solidFill>
                  </a:rPr>
                  <a:t>y</a:t>
                </a:r>
                <a:endParaRPr lang="en-IN" sz="2400" dirty="0"/>
              </a:p>
            </p:txBody>
          </p:sp>
          <p:sp>
            <p:nvSpPr>
              <p:cNvPr id="61" name="TextBox 60">
                <a:extLst>
                  <a:ext uri="{FF2B5EF4-FFF2-40B4-BE49-F238E27FC236}">
                    <a16:creationId xmlns:a16="http://schemas.microsoft.com/office/drawing/2014/main" id="{8AB8A9E5-F817-487F-9285-5488179BC0C2}"/>
                  </a:ext>
                </a:extLst>
              </p:cNvPr>
              <p:cNvSpPr txBox="1"/>
              <p:nvPr/>
            </p:nvSpPr>
            <p:spPr>
              <a:xfrm>
                <a:off x="5462713" y="2259447"/>
                <a:ext cx="377846" cy="538433"/>
              </a:xfrm>
              <a:prstGeom prst="rect">
                <a:avLst/>
              </a:prstGeom>
              <a:noFill/>
            </p:spPr>
            <p:txBody>
              <a:bodyPr wrap="square" rtlCol="0">
                <a:spAutoFit/>
              </a:bodyPr>
              <a:lstStyle/>
              <a:p>
                <a:r>
                  <a:rPr lang="en-US" sz="2400" dirty="0">
                    <a:solidFill>
                      <a:prstClr val="black"/>
                    </a:solidFill>
                  </a:rPr>
                  <a:t>x</a:t>
                </a:r>
                <a:endParaRPr lang="en-IN" sz="2400" dirty="0"/>
              </a:p>
            </p:txBody>
          </p:sp>
          <p:cxnSp>
            <p:nvCxnSpPr>
              <p:cNvPr id="62" name="Straight Arrow Connector 61">
                <a:extLst>
                  <a:ext uri="{FF2B5EF4-FFF2-40B4-BE49-F238E27FC236}">
                    <a16:creationId xmlns:a16="http://schemas.microsoft.com/office/drawing/2014/main" id="{C5A5C763-1346-4DF6-AC63-22BE88CB9AFF}"/>
                  </a:ext>
                </a:extLst>
              </p:cNvPr>
              <p:cNvCxnSpPr>
                <a:cxnSpLocks/>
              </p:cNvCxnSpPr>
              <p:nvPr/>
            </p:nvCxnSpPr>
            <p:spPr>
              <a:xfrm flipH="1" flipV="1">
                <a:off x="4157400" y="2034348"/>
                <a:ext cx="478744" cy="100865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sp>
          <p:nvSpPr>
            <p:cNvPr id="56" name="Cube 55">
              <a:extLst>
                <a:ext uri="{FF2B5EF4-FFF2-40B4-BE49-F238E27FC236}">
                  <a16:creationId xmlns:a16="http://schemas.microsoft.com/office/drawing/2014/main" id="{01EC089A-0FEF-4969-8561-D40045B9ECBD}"/>
                </a:ext>
              </a:extLst>
            </p:cNvPr>
            <p:cNvSpPr/>
            <p:nvPr/>
          </p:nvSpPr>
          <p:spPr>
            <a:xfrm rot="303401">
              <a:off x="6377724" y="5290278"/>
              <a:ext cx="555506" cy="352101"/>
            </a:xfrm>
            <a:prstGeom prst="cube">
              <a:avLst>
                <a:gd name="adj" fmla="val 73701"/>
              </a:avLst>
            </a:prstGeom>
            <a:solidFill>
              <a:schemeClr val="bg1">
                <a:lumMod val="50000"/>
                <a:alpha val="30000"/>
              </a:schemeClr>
            </a:solidFill>
            <a:ln w="31750">
              <a:solidFill>
                <a:schemeClr val="tx1"/>
              </a:solidFill>
            </a:ln>
            <a:scene3d>
              <a:camera prst="orthographicFront">
                <a:rot lat="959563" lon="20485383" rev="189978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3" name="TextBox 62">
            <a:extLst>
              <a:ext uri="{FF2B5EF4-FFF2-40B4-BE49-F238E27FC236}">
                <a16:creationId xmlns:a16="http://schemas.microsoft.com/office/drawing/2014/main" id="{65AC133B-AEE9-47D6-AE85-32CFDD439D50}"/>
              </a:ext>
            </a:extLst>
          </p:cNvPr>
          <p:cNvSpPr txBox="1"/>
          <p:nvPr/>
        </p:nvSpPr>
        <p:spPr>
          <a:xfrm>
            <a:off x="5688937" y="4800259"/>
            <a:ext cx="3336931" cy="461665"/>
          </a:xfrm>
          <a:prstGeom prst="rect">
            <a:avLst/>
          </a:prstGeom>
          <a:solidFill>
            <a:schemeClr val="bg1">
              <a:lumMod val="85000"/>
            </a:schemeClr>
          </a:solidFill>
        </p:spPr>
        <p:txBody>
          <a:bodyPr wrap="square" rtlCol="0">
            <a:spAutoFit/>
          </a:bodyPr>
          <a:lstStyle/>
          <a:p>
            <a:pPr algn="ctr"/>
            <a:r>
              <a:rPr lang="en-US" sz="2400" dirty="0">
                <a:solidFill>
                  <a:prstClr val="black"/>
                </a:solidFill>
              </a:rPr>
              <a:t>Perpendicular sample</a:t>
            </a:r>
            <a:endParaRPr lang="en-IN" sz="2400" dirty="0"/>
          </a:p>
        </p:txBody>
      </p:sp>
      <p:grpSp>
        <p:nvGrpSpPr>
          <p:cNvPr id="64" name="Group 63">
            <a:extLst>
              <a:ext uri="{FF2B5EF4-FFF2-40B4-BE49-F238E27FC236}">
                <a16:creationId xmlns:a16="http://schemas.microsoft.com/office/drawing/2014/main" id="{9866B65D-C174-4913-9096-8A99D34C1A0F}"/>
              </a:ext>
            </a:extLst>
          </p:cNvPr>
          <p:cNvGrpSpPr/>
          <p:nvPr/>
        </p:nvGrpSpPr>
        <p:grpSpPr>
          <a:xfrm>
            <a:off x="6661175" y="1260318"/>
            <a:ext cx="2293837" cy="3508122"/>
            <a:chOff x="457534" y="1759172"/>
            <a:chExt cx="3013939" cy="4609423"/>
          </a:xfrm>
        </p:grpSpPr>
        <p:sp>
          <p:nvSpPr>
            <p:cNvPr id="65" name="Arc 64">
              <a:extLst>
                <a:ext uri="{FF2B5EF4-FFF2-40B4-BE49-F238E27FC236}">
                  <a16:creationId xmlns:a16="http://schemas.microsoft.com/office/drawing/2014/main" id="{D89F5E51-121F-489C-BF3B-2FC319711DF0}"/>
                </a:ext>
              </a:extLst>
            </p:cNvPr>
            <p:cNvSpPr/>
            <p:nvPr/>
          </p:nvSpPr>
          <p:spPr>
            <a:xfrm rot="6386534">
              <a:off x="919001" y="2118892"/>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66" name="Straight Connector 65">
              <a:extLst>
                <a:ext uri="{FF2B5EF4-FFF2-40B4-BE49-F238E27FC236}">
                  <a16:creationId xmlns:a16="http://schemas.microsoft.com/office/drawing/2014/main" id="{B40EC039-B777-482B-A1DA-95DA4120C063}"/>
                </a:ext>
              </a:extLst>
            </p:cNvPr>
            <p:cNvCxnSpPr>
              <a:cxnSpLocks/>
            </p:cNvCxnSpPr>
            <p:nvPr/>
          </p:nvCxnSpPr>
          <p:spPr>
            <a:xfrm rot="19586534" flipV="1">
              <a:off x="1009820" y="2699308"/>
              <a:ext cx="507267" cy="453629"/>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67" name="Arc 66">
              <a:extLst>
                <a:ext uri="{FF2B5EF4-FFF2-40B4-BE49-F238E27FC236}">
                  <a16:creationId xmlns:a16="http://schemas.microsoft.com/office/drawing/2014/main" id="{C5C6415A-53C0-4378-BCB8-61B308AC69C5}"/>
                </a:ext>
              </a:extLst>
            </p:cNvPr>
            <p:cNvSpPr/>
            <p:nvPr/>
          </p:nvSpPr>
          <p:spPr>
            <a:xfrm rot="17166339">
              <a:off x="902327" y="2113433"/>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68" name="Straight Connector 67">
              <a:extLst>
                <a:ext uri="{FF2B5EF4-FFF2-40B4-BE49-F238E27FC236}">
                  <a16:creationId xmlns:a16="http://schemas.microsoft.com/office/drawing/2014/main" id="{C2D21CC6-FB08-4B17-A594-38A0FA1BE1DE}"/>
                </a:ext>
              </a:extLst>
            </p:cNvPr>
            <p:cNvCxnSpPr>
              <a:cxnSpLocks/>
            </p:cNvCxnSpPr>
            <p:nvPr/>
          </p:nvCxnSpPr>
          <p:spPr>
            <a:xfrm>
              <a:off x="491318" y="2811347"/>
              <a:ext cx="1454934" cy="31099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A693FD7-9979-431A-B9D4-7DD754CCE684}"/>
                </a:ext>
              </a:extLst>
            </p:cNvPr>
            <p:cNvCxnSpPr>
              <a:cxnSpLocks/>
            </p:cNvCxnSpPr>
            <p:nvPr/>
          </p:nvCxnSpPr>
          <p:spPr>
            <a:xfrm>
              <a:off x="1972151" y="2926122"/>
              <a:ext cx="522209" cy="109861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0" name="Arc 69">
              <a:extLst>
                <a:ext uri="{FF2B5EF4-FFF2-40B4-BE49-F238E27FC236}">
                  <a16:creationId xmlns:a16="http://schemas.microsoft.com/office/drawing/2014/main" id="{F7ED9B22-62F9-4613-A238-B332FFED719A}"/>
                </a:ext>
              </a:extLst>
            </p:cNvPr>
            <p:cNvSpPr/>
            <p:nvPr/>
          </p:nvSpPr>
          <p:spPr>
            <a:xfrm rot="6386534">
              <a:off x="1363558" y="3086347"/>
              <a:ext cx="688904"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71" name="Straight Connector 70">
              <a:extLst>
                <a:ext uri="{FF2B5EF4-FFF2-40B4-BE49-F238E27FC236}">
                  <a16:creationId xmlns:a16="http://schemas.microsoft.com/office/drawing/2014/main" id="{BC976F30-500E-48A5-A5DB-504E7A031D0E}"/>
                </a:ext>
              </a:extLst>
            </p:cNvPr>
            <p:cNvCxnSpPr>
              <a:cxnSpLocks/>
            </p:cNvCxnSpPr>
            <p:nvPr/>
          </p:nvCxnSpPr>
          <p:spPr>
            <a:xfrm rot="19586534" flipV="1">
              <a:off x="1445498" y="3648310"/>
              <a:ext cx="507267" cy="453629"/>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9A5F248-51ED-4894-ACE8-B3B8C8AEDDD5}"/>
                </a:ext>
              </a:extLst>
            </p:cNvPr>
            <p:cNvCxnSpPr>
              <a:cxnSpLocks/>
            </p:cNvCxnSpPr>
            <p:nvPr/>
          </p:nvCxnSpPr>
          <p:spPr>
            <a:xfrm>
              <a:off x="1780196" y="3533956"/>
              <a:ext cx="1001986" cy="21710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D82E8A-8006-4B42-B374-DE7A1248E9FE}"/>
                </a:ext>
              </a:extLst>
            </p:cNvPr>
            <p:cNvCxnSpPr>
              <a:cxnSpLocks/>
            </p:cNvCxnSpPr>
            <p:nvPr/>
          </p:nvCxnSpPr>
          <p:spPr>
            <a:xfrm flipV="1">
              <a:off x="2636911" y="5705023"/>
              <a:ext cx="145271" cy="663572"/>
            </a:xfrm>
            <a:prstGeom prst="line">
              <a:avLst/>
            </a:prstGeom>
            <a:ln w="25400"/>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74" name="Arc 73">
              <a:extLst>
                <a:ext uri="{FF2B5EF4-FFF2-40B4-BE49-F238E27FC236}">
                  <a16:creationId xmlns:a16="http://schemas.microsoft.com/office/drawing/2014/main" id="{A4F9E874-2C8B-4BF6-A4BA-15D658E1C0F4}"/>
                </a:ext>
              </a:extLst>
            </p:cNvPr>
            <p:cNvSpPr/>
            <p:nvPr/>
          </p:nvSpPr>
          <p:spPr>
            <a:xfrm rot="17166339">
              <a:off x="2337775" y="5226960"/>
              <a:ext cx="688905" cy="1578491"/>
            </a:xfrm>
            <a:prstGeom prst="arc">
              <a:avLst>
                <a:gd name="adj1" fmla="val 10489640"/>
                <a:gd name="adj2" fmla="val 387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5" name="Straight Connector 74">
              <a:extLst>
                <a:ext uri="{FF2B5EF4-FFF2-40B4-BE49-F238E27FC236}">
                  <a16:creationId xmlns:a16="http://schemas.microsoft.com/office/drawing/2014/main" id="{38E8E43D-D0EF-43B1-BD93-ADF6C1340B34}"/>
                </a:ext>
              </a:extLst>
            </p:cNvPr>
            <p:cNvCxnSpPr>
              <a:cxnSpLocks/>
              <a:endCxn id="74" idx="0"/>
            </p:cNvCxnSpPr>
            <p:nvPr/>
          </p:nvCxnSpPr>
          <p:spPr>
            <a:xfrm>
              <a:off x="1619957" y="4201660"/>
              <a:ext cx="996725" cy="21538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F5693F8-BE3B-4D45-A50F-8C6862816D96}"/>
                </a:ext>
              </a:extLst>
            </p:cNvPr>
            <p:cNvCxnSpPr>
              <a:cxnSpLocks/>
            </p:cNvCxnSpPr>
            <p:nvPr/>
          </p:nvCxnSpPr>
          <p:spPr>
            <a:xfrm flipH="1" flipV="1">
              <a:off x="2264098" y="2952607"/>
              <a:ext cx="478744" cy="100865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95F160F-FFD0-4645-B4BF-DEEF9139CB13}"/>
                </a:ext>
              </a:extLst>
            </p:cNvPr>
            <p:cNvSpPr txBox="1"/>
            <p:nvPr/>
          </p:nvSpPr>
          <p:spPr>
            <a:xfrm>
              <a:off x="694195" y="1759172"/>
              <a:ext cx="1406409" cy="606595"/>
            </a:xfrm>
            <a:prstGeom prst="rect">
              <a:avLst/>
            </a:prstGeom>
            <a:noFill/>
          </p:spPr>
          <p:txBody>
            <a:bodyPr wrap="square" rtlCol="0">
              <a:spAutoFit/>
            </a:bodyPr>
            <a:lstStyle/>
            <a:p>
              <a:r>
                <a:rPr lang="en-US" sz="2400" dirty="0">
                  <a:solidFill>
                    <a:prstClr val="black"/>
                  </a:solidFill>
                </a:rPr>
                <a:t>θ=0</a:t>
              </a:r>
              <a:r>
                <a:rPr lang="en-US" sz="2400" baseline="30000" dirty="0">
                  <a:solidFill>
                    <a:prstClr val="black"/>
                  </a:solidFill>
                </a:rPr>
                <a:t>o</a:t>
              </a:r>
              <a:endParaRPr lang="en-IN" sz="2400" dirty="0"/>
            </a:p>
          </p:txBody>
        </p:sp>
        <p:sp>
          <p:nvSpPr>
            <p:cNvPr id="78" name="TextBox 77">
              <a:extLst>
                <a:ext uri="{FF2B5EF4-FFF2-40B4-BE49-F238E27FC236}">
                  <a16:creationId xmlns:a16="http://schemas.microsoft.com/office/drawing/2014/main" id="{2D440761-390A-46B0-B9F1-AA0307EDABEF}"/>
                </a:ext>
              </a:extLst>
            </p:cNvPr>
            <p:cNvSpPr txBox="1"/>
            <p:nvPr/>
          </p:nvSpPr>
          <p:spPr>
            <a:xfrm>
              <a:off x="2503470" y="3255113"/>
              <a:ext cx="377847" cy="606595"/>
            </a:xfrm>
            <a:prstGeom prst="rect">
              <a:avLst/>
            </a:prstGeom>
            <a:noFill/>
          </p:spPr>
          <p:txBody>
            <a:bodyPr wrap="square" rtlCol="0">
              <a:spAutoFit/>
            </a:bodyPr>
            <a:lstStyle/>
            <a:p>
              <a:r>
                <a:rPr lang="en-US" sz="2400" dirty="0">
                  <a:solidFill>
                    <a:prstClr val="black"/>
                  </a:solidFill>
                </a:rPr>
                <a:t>H</a:t>
              </a:r>
              <a:endParaRPr lang="en-IN" sz="2400" dirty="0"/>
            </a:p>
          </p:txBody>
        </p:sp>
        <p:sp>
          <p:nvSpPr>
            <p:cNvPr id="79" name="TextBox 78">
              <a:extLst>
                <a:ext uri="{FF2B5EF4-FFF2-40B4-BE49-F238E27FC236}">
                  <a16:creationId xmlns:a16="http://schemas.microsoft.com/office/drawing/2014/main" id="{FB069CFC-5927-4672-822F-9C7DA385DDC9}"/>
                </a:ext>
              </a:extLst>
            </p:cNvPr>
            <p:cNvSpPr txBox="1"/>
            <p:nvPr/>
          </p:nvSpPr>
          <p:spPr>
            <a:xfrm>
              <a:off x="2606365" y="5038213"/>
              <a:ext cx="377847" cy="606595"/>
            </a:xfrm>
            <a:prstGeom prst="rect">
              <a:avLst/>
            </a:prstGeom>
            <a:noFill/>
          </p:spPr>
          <p:txBody>
            <a:bodyPr wrap="square" rtlCol="0">
              <a:spAutoFit/>
            </a:bodyPr>
            <a:lstStyle/>
            <a:p>
              <a:r>
                <a:rPr lang="en-US" sz="2400" dirty="0">
                  <a:solidFill>
                    <a:prstClr val="black"/>
                  </a:solidFill>
                </a:rPr>
                <a:t>M</a:t>
              </a:r>
              <a:endParaRPr lang="en-IN" sz="2400" dirty="0"/>
            </a:p>
          </p:txBody>
        </p:sp>
        <p:cxnSp>
          <p:nvCxnSpPr>
            <p:cNvPr id="80" name="Straight Arrow Connector 79">
              <a:extLst>
                <a:ext uri="{FF2B5EF4-FFF2-40B4-BE49-F238E27FC236}">
                  <a16:creationId xmlns:a16="http://schemas.microsoft.com/office/drawing/2014/main" id="{4ED08070-7C1E-4621-94FC-9B3F7C48F3BB}"/>
                </a:ext>
              </a:extLst>
            </p:cNvPr>
            <p:cNvCxnSpPr>
              <a:cxnSpLocks/>
            </p:cNvCxnSpPr>
            <p:nvPr/>
          </p:nvCxnSpPr>
          <p:spPr>
            <a:xfrm flipH="1" flipV="1">
              <a:off x="2024971" y="4533888"/>
              <a:ext cx="478744" cy="1008651"/>
            </a:xfrm>
            <a:prstGeom prst="straightConnector1">
              <a:avLst/>
            </a:prstGeom>
            <a:ln w="25400">
              <a:solidFill>
                <a:srgbClr val="C00000">
                  <a:alpha val="5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05C01466-6EC7-44F1-9E64-42BE3AC71718}"/>
                </a:ext>
              </a:extLst>
            </p:cNvPr>
            <p:cNvGrpSpPr/>
            <p:nvPr/>
          </p:nvGrpSpPr>
          <p:grpSpPr>
            <a:xfrm>
              <a:off x="1986236" y="4798530"/>
              <a:ext cx="667383" cy="458412"/>
              <a:chOff x="4121502" y="4189165"/>
              <a:chExt cx="889134" cy="529723"/>
            </a:xfrm>
          </p:grpSpPr>
          <p:sp>
            <p:nvSpPr>
              <p:cNvPr id="82" name="Cube 81">
                <a:extLst>
                  <a:ext uri="{FF2B5EF4-FFF2-40B4-BE49-F238E27FC236}">
                    <a16:creationId xmlns:a16="http://schemas.microsoft.com/office/drawing/2014/main" id="{B0686784-B825-4CFF-9006-344F7CA55F48}"/>
                  </a:ext>
                </a:extLst>
              </p:cNvPr>
              <p:cNvSpPr/>
              <p:nvPr/>
            </p:nvSpPr>
            <p:spPr>
              <a:xfrm>
                <a:off x="4685820" y="4284002"/>
                <a:ext cx="324816" cy="254673"/>
              </a:xfrm>
              <a:prstGeom prst="cube">
                <a:avLst>
                  <a:gd name="adj" fmla="val 50000"/>
                </a:avLst>
              </a:prstGeom>
              <a:solidFill>
                <a:schemeClr val="accent3">
                  <a:lumMod val="75000"/>
                </a:schemeClr>
              </a:solidFill>
              <a:ln>
                <a:noFill/>
              </a:ln>
              <a:scene3d>
                <a:camera prst="orthographicFront">
                  <a:rot lat="2400000" lon="0" rev="2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Cube 82">
                <a:extLst>
                  <a:ext uri="{FF2B5EF4-FFF2-40B4-BE49-F238E27FC236}">
                    <a16:creationId xmlns:a16="http://schemas.microsoft.com/office/drawing/2014/main" id="{4B8FDB55-CE80-4367-B63B-B670EB243015}"/>
                  </a:ext>
                </a:extLst>
              </p:cNvPr>
              <p:cNvSpPr/>
              <p:nvPr/>
            </p:nvSpPr>
            <p:spPr>
              <a:xfrm rot="303401">
                <a:off x="4168604" y="4189165"/>
                <a:ext cx="834876" cy="529723"/>
              </a:xfrm>
              <a:prstGeom prst="cube">
                <a:avLst>
                  <a:gd name="adj" fmla="val 73701"/>
                </a:avLst>
              </a:prstGeom>
              <a:solidFill>
                <a:schemeClr val="bg1">
                  <a:lumMod val="50000"/>
                  <a:alpha val="40000"/>
                </a:schemeClr>
              </a:solidFill>
              <a:ln w="31750">
                <a:solidFill>
                  <a:schemeClr val="tx1"/>
                </a:solidFill>
              </a:ln>
              <a:scene3d>
                <a:camera prst="orthographicFront">
                  <a:rot lat="959563" lon="20485383" rev="189978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Cube 83">
                <a:extLst>
                  <a:ext uri="{FF2B5EF4-FFF2-40B4-BE49-F238E27FC236}">
                    <a16:creationId xmlns:a16="http://schemas.microsoft.com/office/drawing/2014/main" id="{21BF2ACE-6B2F-4362-9E22-21034168EE95}"/>
                  </a:ext>
                </a:extLst>
              </p:cNvPr>
              <p:cNvSpPr/>
              <p:nvPr/>
            </p:nvSpPr>
            <p:spPr>
              <a:xfrm>
                <a:off x="4121502" y="4339221"/>
                <a:ext cx="324816" cy="254673"/>
              </a:xfrm>
              <a:prstGeom prst="cube">
                <a:avLst>
                  <a:gd name="adj" fmla="val 50000"/>
                </a:avLst>
              </a:prstGeom>
              <a:solidFill>
                <a:schemeClr val="accent3">
                  <a:lumMod val="75000"/>
                </a:schemeClr>
              </a:solidFill>
              <a:ln>
                <a:noFill/>
              </a:ln>
              <a:scene3d>
                <a:camera prst="orthographicFront">
                  <a:rot lat="2400000" lon="0" rev="2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85" name="TextBox 84">
            <a:extLst>
              <a:ext uri="{FF2B5EF4-FFF2-40B4-BE49-F238E27FC236}">
                <a16:creationId xmlns:a16="http://schemas.microsoft.com/office/drawing/2014/main" id="{F8AAF897-2EC2-4A59-8628-03469104C4EB}"/>
              </a:ext>
            </a:extLst>
          </p:cNvPr>
          <p:cNvSpPr txBox="1"/>
          <p:nvPr/>
        </p:nvSpPr>
        <p:spPr>
          <a:xfrm>
            <a:off x="2697119" y="3616620"/>
            <a:ext cx="3153258" cy="830997"/>
          </a:xfrm>
          <a:prstGeom prst="rect">
            <a:avLst/>
          </a:prstGeom>
          <a:noFill/>
        </p:spPr>
        <p:txBody>
          <a:bodyPr wrap="square" rtlCol="0">
            <a:spAutoFit/>
          </a:bodyPr>
          <a:lstStyle/>
          <a:p>
            <a:pPr algn="ctr" defTabSz="457200">
              <a:defRPr/>
            </a:pPr>
            <a:r>
              <a:rPr lang="en-US" sz="2400" dirty="0">
                <a:solidFill>
                  <a:prstClr val="black"/>
                </a:solidFill>
              </a:rPr>
              <a:t>For </a:t>
            </a:r>
            <a:r>
              <a:rPr lang="en-US" sz="2400" dirty="0"/>
              <a:t>Փ variation, rotate rod</a:t>
            </a:r>
            <a:r>
              <a:rPr lang="en-US" sz="2400" dirty="0">
                <a:solidFill>
                  <a:prstClr val="black"/>
                </a:solidFill>
              </a:rPr>
              <a:t> in anti-clockwise</a:t>
            </a:r>
          </a:p>
        </p:txBody>
      </p:sp>
      <p:sp>
        <p:nvSpPr>
          <p:cNvPr id="86" name="TextBox 85">
            <a:extLst>
              <a:ext uri="{FF2B5EF4-FFF2-40B4-BE49-F238E27FC236}">
                <a16:creationId xmlns:a16="http://schemas.microsoft.com/office/drawing/2014/main" id="{ABC55AEB-5E2B-4D20-8E74-4BFDC45927A7}"/>
              </a:ext>
            </a:extLst>
          </p:cNvPr>
          <p:cNvSpPr txBox="1"/>
          <p:nvPr/>
        </p:nvSpPr>
        <p:spPr>
          <a:xfrm>
            <a:off x="252738" y="5212109"/>
            <a:ext cx="2788456" cy="1200329"/>
          </a:xfrm>
          <a:prstGeom prst="rect">
            <a:avLst/>
          </a:prstGeom>
          <a:solidFill>
            <a:schemeClr val="accent1">
              <a:lumMod val="20000"/>
              <a:lumOff val="80000"/>
            </a:schemeClr>
          </a:solidFill>
        </p:spPr>
        <p:txBody>
          <a:bodyPr wrap="square" rtlCol="0">
            <a:spAutoFit/>
          </a:bodyPr>
          <a:lstStyle/>
          <a:p>
            <a:pPr algn="ctr"/>
            <a:r>
              <a:rPr lang="en-US" sz="2400" dirty="0">
                <a:solidFill>
                  <a:prstClr val="black"/>
                </a:solidFill>
              </a:rPr>
              <a:t>For θ variation rotate sample in clockwise direction </a:t>
            </a:r>
            <a:endParaRPr lang="en-IN" sz="2400" dirty="0"/>
          </a:p>
        </p:txBody>
      </p:sp>
      <p:sp>
        <p:nvSpPr>
          <p:cNvPr id="87" name="TextBox 86">
            <a:extLst>
              <a:ext uri="{FF2B5EF4-FFF2-40B4-BE49-F238E27FC236}">
                <a16:creationId xmlns:a16="http://schemas.microsoft.com/office/drawing/2014/main" id="{B42747F5-E0ED-4051-80EA-0012D14D1258}"/>
              </a:ext>
            </a:extLst>
          </p:cNvPr>
          <p:cNvSpPr txBox="1"/>
          <p:nvPr/>
        </p:nvSpPr>
        <p:spPr>
          <a:xfrm>
            <a:off x="5718800" y="5327272"/>
            <a:ext cx="3285362" cy="1200329"/>
          </a:xfrm>
          <a:prstGeom prst="rect">
            <a:avLst/>
          </a:prstGeom>
          <a:solidFill>
            <a:schemeClr val="accent1">
              <a:lumMod val="20000"/>
              <a:lumOff val="80000"/>
            </a:schemeClr>
          </a:solidFill>
        </p:spPr>
        <p:txBody>
          <a:bodyPr wrap="square" rtlCol="0">
            <a:spAutoFit/>
          </a:bodyPr>
          <a:lstStyle/>
          <a:p>
            <a:pPr algn="ctr"/>
            <a:r>
              <a:rPr lang="en-US" sz="2400" dirty="0">
                <a:solidFill>
                  <a:prstClr val="black"/>
                </a:solidFill>
              </a:rPr>
              <a:t>For θ variation tilt the sample by using glass pieces  </a:t>
            </a:r>
            <a:endParaRPr lang="en-IN" sz="2400" dirty="0"/>
          </a:p>
        </p:txBody>
      </p:sp>
    </p:spTree>
    <p:extLst>
      <p:ext uri="{BB962C8B-B14F-4D97-AF65-F5344CB8AC3E}">
        <p14:creationId xmlns:p14="http://schemas.microsoft.com/office/powerpoint/2010/main" val="943627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687D-C7B5-4E35-B8B4-8FC201A1B354}"/>
              </a:ext>
            </a:extLst>
          </p:cNvPr>
          <p:cNvSpPr>
            <a:spLocks noGrp="1"/>
          </p:cNvSpPr>
          <p:nvPr>
            <p:ph type="title"/>
          </p:nvPr>
        </p:nvSpPr>
        <p:spPr/>
        <p:txBody>
          <a:bodyPr/>
          <a:lstStyle/>
          <a:p>
            <a:r>
              <a:rPr lang="en-US" dirty="0"/>
              <a:t>In-plane _ OK</a:t>
            </a:r>
          </a:p>
        </p:txBody>
      </p:sp>
      <p:sp>
        <p:nvSpPr>
          <p:cNvPr id="4" name="Date Placeholder 3">
            <a:extLst>
              <a:ext uri="{FF2B5EF4-FFF2-40B4-BE49-F238E27FC236}">
                <a16:creationId xmlns:a16="http://schemas.microsoft.com/office/drawing/2014/main" id="{8DE5FA8F-E838-4800-B180-5931912DEB9F}"/>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74BF85CB-39EE-4D7B-B29E-2F0AA36219F8}"/>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3D780B00-1338-44E2-A877-C18CDA23EF03}"/>
              </a:ext>
            </a:extLst>
          </p:cNvPr>
          <p:cNvSpPr>
            <a:spLocks noGrp="1"/>
          </p:cNvSpPr>
          <p:nvPr>
            <p:ph type="sldNum" sz="quarter" idx="12"/>
          </p:nvPr>
        </p:nvSpPr>
        <p:spPr/>
        <p:txBody>
          <a:bodyPr/>
          <a:lstStyle/>
          <a:p>
            <a:fld id="{ABF20D17-0043-4445-9B8B-9F103D2306E2}" type="slidenum">
              <a:rPr lang="en-IN" smtClean="0"/>
              <a:pPr/>
              <a:t>88</a:t>
            </a:fld>
            <a:endParaRPr lang="en-IN" dirty="0"/>
          </a:p>
        </p:txBody>
      </p:sp>
      <p:grpSp>
        <p:nvGrpSpPr>
          <p:cNvPr id="25" name="Group 24">
            <a:extLst>
              <a:ext uri="{FF2B5EF4-FFF2-40B4-BE49-F238E27FC236}">
                <a16:creationId xmlns:a16="http://schemas.microsoft.com/office/drawing/2014/main" id="{77BCDBFA-A50A-4A18-A3EB-AF96E4C6E4E0}"/>
              </a:ext>
            </a:extLst>
          </p:cNvPr>
          <p:cNvGrpSpPr/>
          <p:nvPr/>
        </p:nvGrpSpPr>
        <p:grpSpPr>
          <a:xfrm>
            <a:off x="368031" y="1879996"/>
            <a:ext cx="612203" cy="3661996"/>
            <a:chOff x="174991" y="1727596"/>
            <a:chExt cx="612203" cy="3661996"/>
          </a:xfrm>
        </p:grpSpPr>
        <p:grpSp>
          <p:nvGrpSpPr>
            <p:cNvPr id="26" name="Group 25">
              <a:extLst>
                <a:ext uri="{FF2B5EF4-FFF2-40B4-BE49-F238E27FC236}">
                  <a16:creationId xmlns:a16="http://schemas.microsoft.com/office/drawing/2014/main" id="{04639D0D-CE5B-4B56-ABF6-000D613A024A}"/>
                </a:ext>
              </a:extLst>
            </p:cNvPr>
            <p:cNvGrpSpPr/>
            <p:nvPr/>
          </p:nvGrpSpPr>
          <p:grpSpPr>
            <a:xfrm>
              <a:off x="218401" y="1727596"/>
              <a:ext cx="398958" cy="3661996"/>
              <a:chOff x="235986" y="1727596"/>
              <a:chExt cx="398958" cy="3661996"/>
            </a:xfrm>
          </p:grpSpPr>
          <p:sp>
            <p:nvSpPr>
              <p:cNvPr id="28" name="Cube 27">
                <a:extLst>
                  <a:ext uri="{FF2B5EF4-FFF2-40B4-BE49-F238E27FC236}">
                    <a16:creationId xmlns:a16="http://schemas.microsoft.com/office/drawing/2014/main" id="{FC82C7DD-1F4C-4738-B0B4-19698EA404F0}"/>
                  </a:ext>
                </a:extLst>
              </p:cNvPr>
              <p:cNvSpPr/>
              <p:nvPr/>
            </p:nvSpPr>
            <p:spPr>
              <a:xfrm>
                <a:off x="235986" y="1727596"/>
                <a:ext cx="272234" cy="3661996"/>
              </a:xfrm>
              <a:prstGeom prst="cube">
                <a:avLst>
                  <a:gd name="adj" fmla="val 50610"/>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B31F463A-9D76-41BD-997C-DA82AF2D0E64}"/>
                  </a:ext>
                </a:extLst>
              </p:cNvPr>
              <p:cNvSpPr/>
              <p:nvPr/>
            </p:nvSpPr>
            <p:spPr>
              <a:xfrm>
                <a:off x="388746" y="3320050"/>
                <a:ext cx="111073" cy="390826"/>
              </a:xfrm>
              <a:prstGeom prst="cube">
                <a:avLst>
                  <a:gd name="adj" fmla="val 83499"/>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Arrow Connector 29">
                <a:extLst>
                  <a:ext uri="{FF2B5EF4-FFF2-40B4-BE49-F238E27FC236}">
                    <a16:creationId xmlns:a16="http://schemas.microsoft.com/office/drawing/2014/main" id="{EF5CE357-A900-42E0-8CD5-D7C0FD7FE9F7}"/>
                  </a:ext>
                </a:extLst>
              </p:cNvPr>
              <p:cNvCxnSpPr/>
              <p:nvPr/>
            </p:nvCxnSpPr>
            <p:spPr>
              <a:xfrm flipV="1">
                <a:off x="634944" y="3106306"/>
                <a:ext cx="0" cy="90457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F88D1D36-5B03-4E08-9F53-A9B4E6531E25}"/>
                </a:ext>
              </a:extLst>
            </p:cNvPr>
            <p:cNvSpPr/>
            <p:nvPr/>
          </p:nvSpPr>
          <p:spPr>
            <a:xfrm>
              <a:off x="174991" y="3034745"/>
              <a:ext cx="612203" cy="106989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913FFEC9-A2AD-4AE5-8407-7EC9397EA21E}"/>
              </a:ext>
            </a:extLst>
          </p:cNvPr>
          <p:cNvSpPr txBox="1"/>
          <p:nvPr/>
        </p:nvSpPr>
        <p:spPr>
          <a:xfrm>
            <a:off x="96926" y="5685734"/>
            <a:ext cx="4480607" cy="830997"/>
          </a:xfrm>
          <a:prstGeom prst="rect">
            <a:avLst/>
          </a:prstGeom>
          <a:noFill/>
        </p:spPr>
        <p:txBody>
          <a:bodyPr wrap="square" rtlCol="0">
            <a:spAutoFit/>
          </a:bodyPr>
          <a:lstStyle/>
          <a:p>
            <a:pPr algn="ctr"/>
            <a:r>
              <a:rPr lang="en-US" sz="2400" dirty="0">
                <a:latin typeface="+mn-lt"/>
              </a:rPr>
              <a:t>In-plane theta = 0-180</a:t>
            </a:r>
            <a:r>
              <a:rPr lang="en-US" sz="2400" baseline="30000" dirty="0">
                <a:latin typeface="+mn-lt"/>
              </a:rPr>
              <a:t>o</a:t>
            </a:r>
            <a:r>
              <a:rPr lang="en-US" sz="2400" dirty="0">
                <a:latin typeface="+mn-lt"/>
              </a:rPr>
              <a:t>, phi = 90</a:t>
            </a:r>
            <a:r>
              <a:rPr lang="en-US" sz="2400" baseline="30000" dirty="0">
                <a:latin typeface="+mn-lt"/>
              </a:rPr>
              <a:t>o</a:t>
            </a:r>
          </a:p>
          <a:p>
            <a:pPr algn="ctr"/>
            <a:r>
              <a:rPr lang="en-US" sz="2400" dirty="0">
                <a:latin typeface="+mn-lt"/>
              </a:rPr>
              <a:t> comes when theta = 90</a:t>
            </a:r>
            <a:r>
              <a:rPr lang="en-US" sz="2400" baseline="30000" dirty="0">
                <a:latin typeface="+mn-lt"/>
              </a:rPr>
              <a:t>o</a:t>
            </a:r>
          </a:p>
        </p:txBody>
      </p:sp>
      <p:sp>
        <p:nvSpPr>
          <p:cNvPr id="62" name="TextBox 61">
            <a:extLst>
              <a:ext uri="{FF2B5EF4-FFF2-40B4-BE49-F238E27FC236}">
                <a16:creationId xmlns:a16="http://schemas.microsoft.com/office/drawing/2014/main" id="{DB388430-EFFD-4EDB-A126-D0EFA567289C}"/>
              </a:ext>
            </a:extLst>
          </p:cNvPr>
          <p:cNvSpPr txBox="1"/>
          <p:nvPr/>
        </p:nvSpPr>
        <p:spPr>
          <a:xfrm>
            <a:off x="5594216" y="5703620"/>
            <a:ext cx="2841118" cy="830997"/>
          </a:xfrm>
          <a:prstGeom prst="rect">
            <a:avLst/>
          </a:prstGeom>
          <a:noFill/>
        </p:spPr>
        <p:txBody>
          <a:bodyPr wrap="square" rtlCol="0">
            <a:spAutoFit/>
          </a:bodyPr>
          <a:lstStyle/>
          <a:p>
            <a:pPr algn="ctr"/>
            <a:r>
              <a:rPr lang="en-US" sz="2400" dirty="0">
                <a:latin typeface="+mn-lt"/>
              </a:rPr>
              <a:t>In-plane phi = 0-360</a:t>
            </a:r>
            <a:r>
              <a:rPr lang="en-US" sz="2400" baseline="30000" dirty="0">
                <a:latin typeface="+mn-lt"/>
              </a:rPr>
              <a:t>o</a:t>
            </a:r>
            <a:r>
              <a:rPr lang="en-US" sz="2400" dirty="0">
                <a:latin typeface="+mn-lt"/>
              </a:rPr>
              <a:t> at theta = 90</a:t>
            </a:r>
            <a:r>
              <a:rPr lang="en-US" sz="2400" baseline="30000" dirty="0">
                <a:latin typeface="+mn-lt"/>
              </a:rPr>
              <a:t>o</a:t>
            </a:r>
          </a:p>
        </p:txBody>
      </p:sp>
      <p:grpSp>
        <p:nvGrpSpPr>
          <p:cNvPr id="13" name="Group 12">
            <a:extLst>
              <a:ext uri="{FF2B5EF4-FFF2-40B4-BE49-F238E27FC236}">
                <a16:creationId xmlns:a16="http://schemas.microsoft.com/office/drawing/2014/main" id="{DF73ABF9-39B0-43B9-A4D2-21FE7F9D4AE5}"/>
              </a:ext>
            </a:extLst>
          </p:cNvPr>
          <p:cNvGrpSpPr/>
          <p:nvPr/>
        </p:nvGrpSpPr>
        <p:grpSpPr>
          <a:xfrm>
            <a:off x="4666726" y="1888450"/>
            <a:ext cx="597781" cy="3661996"/>
            <a:chOff x="5268609" y="1888450"/>
            <a:chExt cx="597781" cy="3661996"/>
          </a:xfrm>
        </p:grpSpPr>
        <p:sp>
          <p:nvSpPr>
            <p:cNvPr id="34" name="Cube 33">
              <a:extLst>
                <a:ext uri="{FF2B5EF4-FFF2-40B4-BE49-F238E27FC236}">
                  <a16:creationId xmlns:a16="http://schemas.microsoft.com/office/drawing/2014/main" id="{A0BEC993-ABDA-493E-B1F8-10DFC47009DF}"/>
                </a:ext>
              </a:extLst>
            </p:cNvPr>
            <p:cNvSpPr/>
            <p:nvPr/>
          </p:nvSpPr>
          <p:spPr>
            <a:xfrm>
              <a:off x="5310572" y="1888450"/>
              <a:ext cx="272234" cy="3661996"/>
            </a:xfrm>
            <a:prstGeom prst="cube">
              <a:avLst>
                <a:gd name="adj" fmla="val 50610"/>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CEA19621-F859-4226-A6A3-FBB7E2E50064}"/>
                </a:ext>
              </a:extLst>
            </p:cNvPr>
            <p:cNvSpPr/>
            <p:nvPr/>
          </p:nvSpPr>
          <p:spPr>
            <a:xfrm>
              <a:off x="5459549" y="3617867"/>
              <a:ext cx="269334" cy="155010"/>
            </a:xfrm>
            <a:prstGeom prst="cube">
              <a:avLst>
                <a:gd name="adj" fmla="val 83499"/>
              </a:avLst>
            </a:prstGeom>
            <a:solidFill>
              <a:schemeClr val="accent2">
                <a:lumMod val="20000"/>
                <a:lumOff val="80000"/>
              </a:schemeClr>
            </a:solidFill>
            <a:ln>
              <a:solidFill>
                <a:srgbClr val="FF0000"/>
              </a:solidFill>
            </a:ln>
            <a:scene3d>
              <a:camera prst="orthographicFront">
                <a:rot lat="3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EE475F19-8D80-4011-86F2-A187A4D89E26}"/>
                </a:ext>
              </a:extLst>
            </p:cNvPr>
            <p:cNvSpPr/>
            <p:nvPr/>
          </p:nvSpPr>
          <p:spPr>
            <a:xfrm>
              <a:off x="5268609" y="3186968"/>
              <a:ext cx="597781" cy="106989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B29C0F44-7DAB-4572-AF8B-DCAF53B58285}"/>
                </a:ext>
              </a:extLst>
            </p:cNvPr>
            <p:cNvCxnSpPr/>
            <p:nvPr/>
          </p:nvCxnSpPr>
          <p:spPr>
            <a:xfrm flipV="1">
              <a:off x="5687199" y="3279026"/>
              <a:ext cx="0" cy="90457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8846A4B-E1A0-41CC-A496-E8DCCDE48209}"/>
              </a:ext>
            </a:extLst>
          </p:cNvPr>
          <p:cNvGrpSpPr/>
          <p:nvPr/>
        </p:nvGrpSpPr>
        <p:grpSpPr>
          <a:xfrm>
            <a:off x="869567" y="2124155"/>
            <a:ext cx="2052867" cy="3261172"/>
            <a:chOff x="1588895" y="2124155"/>
            <a:chExt cx="2052867" cy="3261172"/>
          </a:xfrm>
        </p:grpSpPr>
        <p:sp>
          <p:nvSpPr>
            <p:cNvPr id="8" name="Rectangle 7">
              <a:extLst>
                <a:ext uri="{FF2B5EF4-FFF2-40B4-BE49-F238E27FC236}">
                  <a16:creationId xmlns:a16="http://schemas.microsoft.com/office/drawing/2014/main" id="{0686D63E-CDC3-4E33-8967-CDFE38BA6560}"/>
                </a:ext>
              </a:extLst>
            </p:cNvPr>
            <p:cNvSpPr/>
            <p:nvPr/>
          </p:nvSpPr>
          <p:spPr>
            <a:xfrm>
              <a:off x="1758223" y="2124155"/>
              <a:ext cx="1371600" cy="3082669"/>
            </a:xfrm>
            <a:prstGeom prst="rect">
              <a:avLst/>
            </a:prstGeom>
            <a:solidFill>
              <a:schemeClr val="accent5">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9D5C3C-6276-4D64-87AE-BB94F6E789DA}"/>
                </a:ext>
              </a:extLst>
            </p:cNvPr>
            <p:cNvSpPr/>
            <p:nvPr/>
          </p:nvSpPr>
          <p:spPr>
            <a:xfrm>
              <a:off x="2227673" y="3176203"/>
              <a:ext cx="520694" cy="1090997"/>
            </a:xfrm>
            <a:prstGeom prst="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2FA42CA-BEEF-46B9-9BC9-3B4C2A0E30B0}"/>
                </a:ext>
              </a:extLst>
            </p:cNvPr>
            <p:cNvCxnSpPr>
              <a:cxnSpLocks/>
            </p:cNvCxnSpPr>
            <p:nvPr/>
          </p:nvCxnSpPr>
          <p:spPr>
            <a:xfrm>
              <a:off x="2472748" y="2774505"/>
              <a:ext cx="33993" cy="1835679"/>
            </a:xfrm>
            <a:prstGeom prst="line">
              <a:avLst/>
            </a:prstGeom>
            <a:ln>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96DB5A-1861-4D1F-B009-598964BED883}"/>
                </a:ext>
              </a:extLst>
            </p:cNvPr>
            <p:cNvCxnSpPr>
              <a:cxnSpLocks/>
            </p:cNvCxnSpPr>
            <p:nvPr/>
          </p:nvCxnSpPr>
          <p:spPr>
            <a:xfrm flipV="1">
              <a:off x="2123440" y="2937065"/>
              <a:ext cx="0" cy="1492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A5DD97B-CBFE-420F-A2BA-67F121AA90FE}"/>
                </a:ext>
              </a:extLst>
            </p:cNvPr>
            <p:cNvCxnSpPr>
              <a:cxnSpLocks/>
            </p:cNvCxnSpPr>
            <p:nvPr/>
          </p:nvCxnSpPr>
          <p:spPr>
            <a:xfrm flipV="1">
              <a:off x="2125980" y="4424680"/>
              <a:ext cx="13106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B12F8FB-3574-46EF-B4C0-225AB7BDD8C8}"/>
                </a:ext>
              </a:extLst>
            </p:cNvPr>
            <p:cNvCxnSpPr>
              <a:cxnSpLocks/>
            </p:cNvCxnSpPr>
            <p:nvPr/>
          </p:nvCxnSpPr>
          <p:spPr>
            <a:xfrm flipH="1">
              <a:off x="1611276" y="4424045"/>
              <a:ext cx="508848" cy="761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1B9F7A-E863-406E-971A-AB9E742C42F1}"/>
                </a:ext>
              </a:extLst>
            </p:cNvPr>
            <p:cNvSpPr txBox="1"/>
            <p:nvPr/>
          </p:nvSpPr>
          <p:spPr>
            <a:xfrm>
              <a:off x="2684199" y="4017697"/>
              <a:ext cx="957563" cy="400110"/>
            </a:xfrm>
            <a:prstGeom prst="rect">
              <a:avLst/>
            </a:prstGeom>
            <a:noFill/>
          </p:spPr>
          <p:txBody>
            <a:bodyPr wrap="square" rtlCol="0">
              <a:spAutoFit/>
            </a:bodyPr>
            <a:lstStyle/>
            <a:p>
              <a:pPr algn="ctr"/>
              <a:r>
                <a:rPr lang="en-US" sz="2000" dirty="0">
                  <a:latin typeface="+mn-lt"/>
                </a:rPr>
                <a:t>y- axis </a:t>
              </a:r>
            </a:p>
          </p:txBody>
        </p:sp>
        <p:sp>
          <p:nvSpPr>
            <p:cNvPr id="23" name="TextBox 22">
              <a:extLst>
                <a:ext uri="{FF2B5EF4-FFF2-40B4-BE49-F238E27FC236}">
                  <a16:creationId xmlns:a16="http://schemas.microsoft.com/office/drawing/2014/main" id="{B9A00437-334B-4256-A307-10C05D471E4C}"/>
                </a:ext>
              </a:extLst>
            </p:cNvPr>
            <p:cNvSpPr txBox="1"/>
            <p:nvPr/>
          </p:nvSpPr>
          <p:spPr>
            <a:xfrm>
              <a:off x="1611276" y="2590297"/>
              <a:ext cx="853631" cy="400110"/>
            </a:xfrm>
            <a:prstGeom prst="rect">
              <a:avLst/>
            </a:prstGeom>
            <a:noFill/>
          </p:spPr>
          <p:txBody>
            <a:bodyPr wrap="square" rtlCol="0">
              <a:spAutoFit/>
            </a:bodyPr>
            <a:lstStyle/>
            <a:p>
              <a:pPr algn="ctr"/>
              <a:r>
                <a:rPr lang="en-US" sz="2000" dirty="0">
                  <a:latin typeface="+mn-lt"/>
                </a:rPr>
                <a:t>z- axis </a:t>
              </a:r>
            </a:p>
          </p:txBody>
        </p:sp>
        <p:sp>
          <p:nvSpPr>
            <p:cNvPr id="24" name="TextBox 23">
              <a:extLst>
                <a:ext uri="{FF2B5EF4-FFF2-40B4-BE49-F238E27FC236}">
                  <a16:creationId xmlns:a16="http://schemas.microsoft.com/office/drawing/2014/main" id="{016D6089-1C2E-41A2-A3F2-1F7BB50E718D}"/>
                </a:ext>
              </a:extLst>
            </p:cNvPr>
            <p:cNvSpPr txBox="1"/>
            <p:nvPr/>
          </p:nvSpPr>
          <p:spPr>
            <a:xfrm>
              <a:off x="1588895" y="4985217"/>
              <a:ext cx="959833" cy="400110"/>
            </a:xfrm>
            <a:prstGeom prst="rect">
              <a:avLst/>
            </a:prstGeom>
            <a:noFill/>
          </p:spPr>
          <p:txBody>
            <a:bodyPr wrap="square" rtlCol="0">
              <a:spAutoFit/>
            </a:bodyPr>
            <a:lstStyle/>
            <a:p>
              <a:pPr algn="ctr"/>
              <a:r>
                <a:rPr lang="en-US" sz="2000" dirty="0">
                  <a:latin typeface="+mn-lt"/>
                </a:rPr>
                <a:t>x- axis</a:t>
              </a:r>
            </a:p>
          </p:txBody>
        </p:sp>
        <p:sp>
          <p:nvSpPr>
            <p:cNvPr id="71" name="Arrow: Curved Down 70">
              <a:extLst>
                <a:ext uri="{FF2B5EF4-FFF2-40B4-BE49-F238E27FC236}">
                  <a16:creationId xmlns:a16="http://schemas.microsoft.com/office/drawing/2014/main" id="{C89C7298-1932-489D-853A-32E6687634AA}"/>
                </a:ext>
              </a:extLst>
            </p:cNvPr>
            <p:cNvSpPr/>
            <p:nvPr/>
          </p:nvSpPr>
          <p:spPr>
            <a:xfrm rot="5400000">
              <a:off x="2623673" y="3522856"/>
              <a:ext cx="883186" cy="333002"/>
            </a:xfrm>
            <a:prstGeom prst="curvedDownArrow">
              <a:avLst>
                <a:gd name="adj1" fmla="val 0"/>
                <a:gd name="adj2" fmla="val 20323"/>
                <a:gd name="adj3" fmla="val 38009"/>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7" name="Group 16">
            <a:extLst>
              <a:ext uri="{FF2B5EF4-FFF2-40B4-BE49-F238E27FC236}">
                <a16:creationId xmlns:a16="http://schemas.microsoft.com/office/drawing/2014/main" id="{8D7A52E2-AA61-4611-AEFE-E024A8B923E8}"/>
              </a:ext>
            </a:extLst>
          </p:cNvPr>
          <p:cNvGrpSpPr/>
          <p:nvPr/>
        </p:nvGrpSpPr>
        <p:grpSpPr>
          <a:xfrm>
            <a:off x="5561896" y="2187965"/>
            <a:ext cx="2038442" cy="3082669"/>
            <a:chOff x="6441572" y="2187965"/>
            <a:chExt cx="2038442" cy="3082669"/>
          </a:xfrm>
        </p:grpSpPr>
        <p:grpSp>
          <p:nvGrpSpPr>
            <p:cNvPr id="3" name="Group 2">
              <a:extLst>
                <a:ext uri="{FF2B5EF4-FFF2-40B4-BE49-F238E27FC236}">
                  <a16:creationId xmlns:a16="http://schemas.microsoft.com/office/drawing/2014/main" id="{E403E5D6-8213-46EE-ADC9-23E4834ABAAA}"/>
                </a:ext>
              </a:extLst>
            </p:cNvPr>
            <p:cNvGrpSpPr/>
            <p:nvPr/>
          </p:nvGrpSpPr>
          <p:grpSpPr>
            <a:xfrm>
              <a:off x="6441572" y="2187965"/>
              <a:ext cx="2038442" cy="3082669"/>
              <a:chOff x="6441570" y="2187965"/>
              <a:chExt cx="2038442" cy="3082669"/>
            </a:xfrm>
          </p:grpSpPr>
          <p:sp>
            <p:nvSpPr>
              <p:cNvPr id="47" name="Rectangle 46">
                <a:extLst>
                  <a:ext uri="{FF2B5EF4-FFF2-40B4-BE49-F238E27FC236}">
                    <a16:creationId xmlns:a16="http://schemas.microsoft.com/office/drawing/2014/main" id="{E574801C-940A-4818-BD1D-5B24FC6D5678}"/>
                  </a:ext>
                </a:extLst>
              </p:cNvPr>
              <p:cNvSpPr/>
              <p:nvPr/>
            </p:nvSpPr>
            <p:spPr>
              <a:xfrm>
                <a:off x="6660476" y="2187965"/>
                <a:ext cx="1371600" cy="3082669"/>
              </a:xfrm>
              <a:prstGeom prst="rect">
                <a:avLst/>
              </a:prstGeom>
              <a:solidFill>
                <a:schemeClr val="accent5">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6D137B10-8E05-463D-8501-3B7B84E3474D}"/>
                  </a:ext>
                </a:extLst>
              </p:cNvPr>
              <p:cNvSpPr/>
              <p:nvPr/>
            </p:nvSpPr>
            <p:spPr>
              <a:xfrm>
                <a:off x="6801763" y="3587375"/>
                <a:ext cx="1088136" cy="178373"/>
              </a:xfrm>
              <a:prstGeom prst="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F615DDC2-A10D-48DD-BB5D-33D21618C34A}"/>
                  </a:ext>
                </a:extLst>
              </p:cNvPr>
              <p:cNvCxnSpPr>
                <a:cxnSpLocks/>
              </p:cNvCxnSpPr>
              <p:nvPr/>
            </p:nvCxnSpPr>
            <p:spPr>
              <a:xfrm flipH="1">
                <a:off x="6518299" y="3676561"/>
                <a:ext cx="1623500" cy="0"/>
              </a:xfrm>
              <a:prstGeom prst="line">
                <a:avLst/>
              </a:prstGeom>
              <a:ln>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10502B1-F077-4285-8D1B-42C590CDB080}"/>
                  </a:ext>
                </a:extLst>
              </p:cNvPr>
              <p:cNvCxnSpPr>
                <a:cxnSpLocks/>
              </p:cNvCxnSpPr>
              <p:nvPr/>
            </p:nvCxnSpPr>
            <p:spPr>
              <a:xfrm flipV="1">
                <a:off x="6961690" y="2891925"/>
                <a:ext cx="0" cy="1492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F94333-8413-40C7-8EBB-C0599B6946CD}"/>
                  </a:ext>
                </a:extLst>
              </p:cNvPr>
              <p:cNvCxnSpPr>
                <a:cxnSpLocks/>
              </p:cNvCxnSpPr>
              <p:nvPr/>
            </p:nvCxnSpPr>
            <p:spPr>
              <a:xfrm flipV="1">
                <a:off x="6964230" y="4379540"/>
                <a:ext cx="13106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04FC85D-35F9-40AE-8065-593009352A7A}"/>
                  </a:ext>
                </a:extLst>
              </p:cNvPr>
              <p:cNvCxnSpPr>
                <a:cxnSpLocks/>
              </p:cNvCxnSpPr>
              <p:nvPr/>
            </p:nvCxnSpPr>
            <p:spPr>
              <a:xfrm flipH="1">
                <a:off x="6449526" y="4378905"/>
                <a:ext cx="508848" cy="761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3066A89-C8D2-4A6C-A086-C3EF9EF70870}"/>
                  </a:ext>
                </a:extLst>
              </p:cNvPr>
              <p:cNvSpPr txBox="1"/>
              <p:nvPr/>
            </p:nvSpPr>
            <p:spPr>
              <a:xfrm>
                <a:off x="7522449" y="3972557"/>
                <a:ext cx="957563" cy="400110"/>
              </a:xfrm>
              <a:prstGeom prst="rect">
                <a:avLst/>
              </a:prstGeom>
              <a:noFill/>
            </p:spPr>
            <p:txBody>
              <a:bodyPr wrap="square" rtlCol="0">
                <a:spAutoFit/>
              </a:bodyPr>
              <a:lstStyle/>
              <a:p>
                <a:pPr algn="ctr"/>
                <a:r>
                  <a:rPr lang="en-US" sz="2000" dirty="0">
                    <a:latin typeface="+mn-lt"/>
                  </a:rPr>
                  <a:t>z- axis </a:t>
                </a:r>
              </a:p>
            </p:txBody>
          </p:sp>
          <p:sp>
            <p:nvSpPr>
              <p:cNvPr id="54" name="TextBox 53">
                <a:extLst>
                  <a:ext uri="{FF2B5EF4-FFF2-40B4-BE49-F238E27FC236}">
                    <a16:creationId xmlns:a16="http://schemas.microsoft.com/office/drawing/2014/main" id="{EEA464BD-A7AD-4125-80DA-D8054895EE06}"/>
                  </a:ext>
                </a:extLst>
              </p:cNvPr>
              <p:cNvSpPr txBox="1"/>
              <p:nvPr/>
            </p:nvSpPr>
            <p:spPr>
              <a:xfrm>
                <a:off x="6449526" y="2545157"/>
                <a:ext cx="853631" cy="400110"/>
              </a:xfrm>
              <a:prstGeom prst="rect">
                <a:avLst/>
              </a:prstGeom>
              <a:noFill/>
            </p:spPr>
            <p:txBody>
              <a:bodyPr wrap="square" rtlCol="0">
                <a:spAutoFit/>
              </a:bodyPr>
              <a:lstStyle/>
              <a:p>
                <a:pPr algn="ctr"/>
                <a:r>
                  <a:rPr lang="en-US" sz="2000" dirty="0">
                    <a:latin typeface="+mn-lt"/>
                  </a:rPr>
                  <a:t>x- axis </a:t>
                </a:r>
              </a:p>
            </p:txBody>
          </p:sp>
          <p:sp>
            <p:nvSpPr>
              <p:cNvPr id="55" name="TextBox 54">
                <a:extLst>
                  <a:ext uri="{FF2B5EF4-FFF2-40B4-BE49-F238E27FC236}">
                    <a16:creationId xmlns:a16="http://schemas.microsoft.com/office/drawing/2014/main" id="{29F36CF8-9A64-4611-9EA4-02EF1AEED98B}"/>
                  </a:ext>
                </a:extLst>
              </p:cNvPr>
              <p:cNvSpPr txBox="1"/>
              <p:nvPr/>
            </p:nvSpPr>
            <p:spPr>
              <a:xfrm>
                <a:off x="6441570" y="4842531"/>
                <a:ext cx="959833" cy="400110"/>
              </a:xfrm>
              <a:prstGeom prst="rect">
                <a:avLst/>
              </a:prstGeom>
              <a:noFill/>
            </p:spPr>
            <p:txBody>
              <a:bodyPr wrap="square" rtlCol="0">
                <a:spAutoFit/>
              </a:bodyPr>
              <a:lstStyle/>
              <a:p>
                <a:pPr algn="ctr"/>
                <a:r>
                  <a:rPr lang="en-US" sz="2000" dirty="0">
                    <a:latin typeface="+mn-lt"/>
                  </a:rPr>
                  <a:t>y- axis</a:t>
                </a:r>
              </a:p>
            </p:txBody>
          </p:sp>
        </p:grpSp>
        <p:sp>
          <p:nvSpPr>
            <p:cNvPr id="72" name="Arrow: Curved Down 71">
              <a:extLst>
                <a:ext uri="{FF2B5EF4-FFF2-40B4-BE49-F238E27FC236}">
                  <a16:creationId xmlns:a16="http://schemas.microsoft.com/office/drawing/2014/main" id="{48657342-BAEF-41A8-8444-098761EC69D9}"/>
                </a:ext>
              </a:extLst>
            </p:cNvPr>
            <p:cNvSpPr/>
            <p:nvPr/>
          </p:nvSpPr>
          <p:spPr>
            <a:xfrm rot="253739" flipH="1">
              <a:off x="8002282" y="3540069"/>
              <a:ext cx="218510" cy="198929"/>
            </a:xfrm>
            <a:prstGeom prst="curvedDownArrow">
              <a:avLst>
                <a:gd name="adj1" fmla="val 0"/>
                <a:gd name="adj2" fmla="val 20323"/>
                <a:gd name="adj3" fmla="val 38009"/>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58" name="TextBox 57">
            <a:extLst>
              <a:ext uri="{FF2B5EF4-FFF2-40B4-BE49-F238E27FC236}">
                <a16:creationId xmlns:a16="http://schemas.microsoft.com/office/drawing/2014/main" id="{4550C202-2C43-427C-A777-174D8F1EE3DA}"/>
              </a:ext>
            </a:extLst>
          </p:cNvPr>
          <p:cNvSpPr txBox="1"/>
          <p:nvPr/>
        </p:nvSpPr>
        <p:spPr>
          <a:xfrm>
            <a:off x="534023" y="1139335"/>
            <a:ext cx="3427274" cy="461665"/>
          </a:xfrm>
          <a:prstGeom prst="rect">
            <a:avLst/>
          </a:prstGeom>
          <a:solidFill>
            <a:schemeClr val="accent2">
              <a:lumMod val="20000"/>
              <a:lumOff val="80000"/>
            </a:schemeClr>
          </a:solidFill>
        </p:spPr>
        <p:txBody>
          <a:bodyPr wrap="square" rtlCol="0">
            <a:spAutoFit/>
          </a:bodyPr>
          <a:lstStyle/>
          <a:p>
            <a:r>
              <a:rPr lang="en-US" sz="2400" dirty="0">
                <a:latin typeface="+mn-lt"/>
              </a:rPr>
              <a:t>Position shows theta = 0</a:t>
            </a:r>
            <a:r>
              <a:rPr lang="en-US" sz="2400" baseline="30000" dirty="0">
                <a:latin typeface="+mn-lt"/>
              </a:rPr>
              <a:t>o</a:t>
            </a:r>
          </a:p>
        </p:txBody>
      </p:sp>
      <p:sp>
        <p:nvSpPr>
          <p:cNvPr id="65" name="TextBox 64">
            <a:extLst>
              <a:ext uri="{FF2B5EF4-FFF2-40B4-BE49-F238E27FC236}">
                <a16:creationId xmlns:a16="http://schemas.microsoft.com/office/drawing/2014/main" id="{54B4863B-0ED9-487D-A3F5-1E9766FD6999}"/>
              </a:ext>
            </a:extLst>
          </p:cNvPr>
          <p:cNvSpPr txBox="1"/>
          <p:nvPr/>
        </p:nvSpPr>
        <p:spPr>
          <a:xfrm>
            <a:off x="5279491" y="1139335"/>
            <a:ext cx="3071949" cy="461665"/>
          </a:xfrm>
          <a:prstGeom prst="rect">
            <a:avLst/>
          </a:prstGeom>
          <a:solidFill>
            <a:schemeClr val="accent2">
              <a:lumMod val="20000"/>
              <a:lumOff val="80000"/>
            </a:schemeClr>
          </a:solidFill>
        </p:spPr>
        <p:txBody>
          <a:bodyPr wrap="square" rtlCol="0">
            <a:spAutoFit/>
          </a:bodyPr>
          <a:lstStyle/>
          <a:p>
            <a:r>
              <a:rPr lang="en-US" sz="2400" dirty="0">
                <a:latin typeface="+mn-lt"/>
              </a:rPr>
              <a:t>Position shows phi = 0</a:t>
            </a:r>
            <a:r>
              <a:rPr lang="en-US" sz="2400" baseline="30000" dirty="0">
                <a:latin typeface="+mn-lt"/>
              </a:rPr>
              <a:t>o</a:t>
            </a:r>
          </a:p>
        </p:txBody>
      </p:sp>
      <mc:AlternateContent xmlns:mc="http://schemas.openxmlformats.org/markup-compatibility/2006">
        <mc:Choice xmlns:am3d="http://schemas.microsoft.com/office/drawing/2017/model3d" Requires="am3d">
          <p:graphicFrame>
            <p:nvGraphicFramePr>
              <p:cNvPr id="56" name="3D Model 55">
                <a:extLst>
                  <a:ext uri="{FF2B5EF4-FFF2-40B4-BE49-F238E27FC236}">
                    <a16:creationId xmlns:a16="http://schemas.microsoft.com/office/drawing/2014/main" id="{B5F9A198-2081-4D63-95FC-F9C7B9A4BAC8}"/>
                  </a:ext>
                </a:extLst>
              </p:cNvPr>
              <p:cNvGraphicFramePr>
                <a:graphicFrameLocks noChangeAspect="1"/>
              </p:cNvGraphicFramePr>
              <p:nvPr>
                <p:extLst>
                  <p:ext uri="{D42A27DB-BD31-4B8C-83A1-F6EECF244321}">
                    <p14:modId xmlns:p14="http://schemas.microsoft.com/office/powerpoint/2010/main" val="4037309296"/>
                  </p:ext>
                </p:extLst>
              </p:nvPr>
            </p:nvGraphicFramePr>
            <p:xfrm>
              <a:off x="3197118" y="1668569"/>
              <a:ext cx="699404" cy="4015980"/>
            </p:xfrm>
            <a:graphic>
              <a:graphicData uri="http://schemas.microsoft.com/office/drawing/2017/model3d">
                <am3d:model3d r:embed="rId2">
                  <am3d:spPr>
                    <a:xfrm>
                      <a:off x="0" y="0"/>
                      <a:ext cx="699404" cy="4015980"/>
                    </a:xfrm>
                    <a:prstGeom prst="rect">
                      <a:avLst/>
                    </a:prstGeom>
                  </am3d:spPr>
                  <am3d:camera>
                    <am3d:pos x="0" y="0" z="47817443"/>
                    <am3d:up dx="0" dy="36000000" dz="0"/>
                    <am3d:lookAt x="0" y="0" z="0"/>
                    <am3d:perspective fov="2700000"/>
                  </am3d:camera>
                  <am3d:trans>
                    <am3d:meterPerModelUnit n="3489459" d="1000000"/>
                    <am3d:preTrans dx="21235282" dy="2504843" dz="-25193085"/>
                    <am3d:scale>
                      <am3d:sx n="1000000" d="1000000"/>
                      <am3d:sy n="1000000" d="1000000"/>
                      <am3d:sz n="1000000" d="1000000"/>
                    </am3d:scale>
                    <am3d:rot ax="667486" ay="2442715" az="438530"/>
                    <am3d:postTrans dx="0" dy="0" dz="0"/>
                  </am3d:trans>
                  <am3d:raster rName="Office3DRenderer" rVer="16.0.8326">
                    <am3d:blip r:embed="rId3"/>
                  </am3d:raster>
                  <am3d:objViewport viewportSz="4063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 Model 55">
                <a:extLst>
                  <a:ext uri="{FF2B5EF4-FFF2-40B4-BE49-F238E27FC236}">
                    <a16:creationId xmlns:a16="http://schemas.microsoft.com/office/drawing/2014/main" id="{B5F9A198-2081-4D63-95FC-F9C7B9A4BAC8}"/>
                  </a:ext>
                </a:extLst>
              </p:cNvPr>
              <p:cNvPicPr>
                <a:picLocks noGrp="1" noRot="1" noChangeAspect="1" noMove="1" noResize="1" noEditPoints="1" noAdjustHandles="1" noChangeArrowheads="1" noChangeShapeType="1" noCrop="1"/>
              </p:cNvPicPr>
              <p:nvPr/>
            </p:nvPicPr>
            <p:blipFill>
              <a:blip r:embed="rId3"/>
              <a:stretch>
                <a:fillRect/>
              </a:stretch>
            </p:blipFill>
            <p:spPr>
              <a:xfrm>
                <a:off x="3197118" y="1668569"/>
                <a:ext cx="699404" cy="40159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7" name="3D Model 56">
                <a:extLst>
                  <a:ext uri="{FF2B5EF4-FFF2-40B4-BE49-F238E27FC236}">
                    <a16:creationId xmlns:a16="http://schemas.microsoft.com/office/drawing/2014/main" id="{A7B85E78-620C-41B1-A8CA-426F427C6CA8}"/>
                  </a:ext>
                </a:extLst>
              </p:cNvPr>
              <p:cNvGraphicFramePr>
                <a:graphicFrameLocks noChangeAspect="1"/>
              </p:cNvGraphicFramePr>
              <p:nvPr>
                <p:extLst>
                  <p:ext uri="{D42A27DB-BD31-4B8C-83A1-F6EECF244321}">
                    <p14:modId xmlns:p14="http://schemas.microsoft.com/office/powerpoint/2010/main" val="1175054970"/>
                  </p:ext>
                </p:extLst>
              </p:nvPr>
            </p:nvGraphicFramePr>
            <p:xfrm>
              <a:off x="7963285" y="1878227"/>
              <a:ext cx="856721" cy="3726579"/>
            </p:xfrm>
            <a:graphic>
              <a:graphicData uri="http://schemas.microsoft.com/office/drawing/2017/model3d">
                <am3d:model3d r:embed="rId4">
                  <am3d:spPr>
                    <a:xfrm>
                      <a:off x="0" y="0"/>
                      <a:ext cx="856721" cy="3726579"/>
                    </a:xfrm>
                    <a:prstGeom prst="rect">
                      <a:avLst/>
                    </a:prstGeom>
                  </am3d:spPr>
                  <am3d:camera>
                    <am3d:pos x="0" y="0" z="48626041"/>
                    <am3d:up dx="0" dy="36000000" dz="0"/>
                    <am3d:lookAt x="0" y="0" z="0"/>
                    <am3d:perspective fov="2700000"/>
                  </am3d:camera>
                  <am3d:trans>
                    <am3d:meterPerModelUnit n="1949727" d="1000000"/>
                    <am3d:preTrans dx="-1515381" dy="-493787" dz="-13900477"/>
                    <am3d:scale>
                      <am3d:sx n="1000000" d="1000000"/>
                      <am3d:sy n="1000000" d="1000000"/>
                      <am3d:sz n="1000000" d="1000000"/>
                    </am3d:scale>
                    <am3d:rot ax="594738" ay="-3768645" az="-530127"/>
                    <am3d:postTrans dx="0" dy="0" dz="0"/>
                  </am3d:trans>
                  <am3d:raster rName="Office3DRenderer" rVer="16.0.8326">
                    <am3d:blip r:embed="rId5"/>
                  </am3d:raster>
                  <am3d:objViewport viewportSz="40639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3D Model 56">
                <a:extLst>
                  <a:ext uri="{FF2B5EF4-FFF2-40B4-BE49-F238E27FC236}">
                    <a16:creationId xmlns:a16="http://schemas.microsoft.com/office/drawing/2014/main" id="{A7B85E78-620C-41B1-A8CA-426F427C6CA8}"/>
                  </a:ext>
                </a:extLst>
              </p:cNvPr>
              <p:cNvPicPr>
                <a:picLocks noGrp="1" noRot="1" noChangeAspect="1" noMove="1" noResize="1" noEditPoints="1" noAdjustHandles="1" noChangeArrowheads="1" noChangeShapeType="1" noCrop="1"/>
              </p:cNvPicPr>
              <p:nvPr/>
            </p:nvPicPr>
            <p:blipFill>
              <a:blip r:embed="rId5"/>
              <a:stretch>
                <a:fillRect/>
              </a:stretch>
            </p:blipFill>
            <p:spPr>
              <a:xfrm>
                <a:off x="7963285" y="1878227"/>
                <a:ext cx="856721" cy="3726579"/>
              </a:xfrm>
              <a:prstGeom prst="rect">
                <a:avLst/>
              </a:prstGeom>
            </p:spPr>
          </p:pic>
        </mc:Fallback>
      </mc:AlternateContent>
    </p:spTree>
    <p:extLst>
      <p:ext uri="{BB962C8B-B14F-4D97-AF65-F5344CB8AC3E}">
        <p14:creationId xmlns:p14="http://schemas.microsoft.com/office/powerpoint/2010/main" val="539641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9E9359-2C67-4532-B909-957892111327}"/>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344F51A4-F264-4950-9E15-6EA4B0A514C9}"/>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5292AC12-5425-4AD3-B4B3-F5F8FFE817E5}"/>
              </a:ext>
            </a:extLst>
          </p:cNvPr>
          <p:cNvSpPr>
            <a:spLocks noGrp="1"/>
          </p:cNvSpPr>
          <p:nvPr>
            <p:ph type="sldNum" sz="quarter" idx="12"/>
          </p:nvPr>
        </p:nvSpPr>
        <p:spPr/>
        <p:txBody>
          <a:bodyPr/>
          <a:lstStyle/>
          <a:p>
            <a:fld id="{ABF20D17-0043-4445-9B8B-9F103D2306E2}" type="slidenum">
              <a:rPr lang="en-IN" smtClean="0"/>
              <a:pPr/>
              <a:t>89</a:t>
            </a:fld>
            <a:endParaRPr lang="en-IN" dirty="0"/>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C3C52C4-2B4F-49B8-BE1C-2260C1B181EA}"/>
                  </a:ext>
                </a:extLst>
              </p:cNvPr>
              <p:cNvGraphicFramePr>
                <a:graphicFrameLocks noChangeAspect="1"/>
              </p:cNvGraphicFramePr>
              <p:nvPr>
                <p:extLst>
                  <p:ext uri="{D42A27DB-BD31-4B8C-83A1-F6EECF244321}">
                    <p14:modId xmlns:p14="http://schemas.microsoft.com/office/powerpoint/2010/main" val="1439123826"/>
                  </p:ext>
                </p:extLst>
              </p:nvPr>
            </p:nvGraphicFramePr>
            <p:xfrm>
              <a:off x="465913" y="1491144"/>
              <a:ext cx="607413" cy="3875711"/>
            </p:xfrm>
            <a:graphic>
              <a:graphicData uri="http://schemas.microsoft.com/office/drawing/2017/model3d">
                <am3d:model3d r:embed="rId2">
                  <am3d:spPr>
                    <a:xfrm>
                      <a:off x="0" y="0"/>
                      <a:ext cx="607413" cy="3875711"/>
                    </a:xfrm>
                    <a:prstGeom prst="rect">
                      <a:avLst/>
                    </a:prstGeom>
                  </am3d:spPr>
                  <am3d:camera>
                    <am3d:pos x="0" y="0" z="48123391"/>
                    <am3d:up dx="0" dy="36000000" dz="0"/>
                    <am3d:lookAt x="0" y="0" z="0"/>
                    <am3d:perspective fov="2700000"/>
                  </am3d:camera>
                  <am3d:trans>
                    <am3d:meterPerModelUnit n="2151999" d="1000000"/>
                    <am3d:preTrans dx="19589740" dy="-418203" dz="-15261262"/>
                    <am3d:scale>
                      <am3d:sx n="1000000" d="1000000"/>
                      <am3d:sy n="1000000" d="1000000"/>
                      <am3d:sz n="1000000" d="1000000"/>
                    </am3d:scale>
                    <am3d:rot/>
                    <am3d:postTrans dx="0" dy="0" dz="0"/>
                  </am3d:trans>
                  <am3d:raster rName="Office3DRenderer" rVer="16.0.8326">
                    <am3d:blip r:embed="rId3"/>
                  </am3d:raster>
                  <am3d:objViewport viewportSz="40639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C3C52C4-2B4F-49B8-BE1C-2260C1B181EA}"/>
                  </a:ext>
                </a:extLst>
              </p:cNvPr>
              <p:cNvPicPr>
                <a:picLocks noGrp="1" noRot="1" noChangeAspect="1" noMove="1" noResize="1" noEditPoints="1" noAdjustHandles="1" noChangeArrowheads="1" noChangeShapeType="1" noCrop="1"/>
              </p:cNvPicPr>
              <p:nvPr/>
            </p:nvPicPr>
            <p:blipFill>
              <a:blip r:embed="rId3"/>
              <a:stretch>
                <a:fillRect/>
              </a:stretch>
            </p:blipFill>
            <p:spPr>
              <a:xfrm>
                <a:off x="465913" y="1491144"/>
                <a:ext cx="607413" cy="38757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74028E2E-F99E-4725-9CC0-CF0CEDA057B6}"/>
                  </a:ext>
                </a:extLst>
              </p:cNvPr>
              <p:cNvGraphicFramePr>
                <a:graphicFrameLocks noChangeAspect="1"/>
              </p:cNvGraphicFramePr>
              <p:nvPr>
                <p:extLst>
                  <p:ext uri="{D42A27DB-BD31-4B8C-83A1-F6EECF244321}">
                    <p14:modId xmlns:p14="http://schemas.microsoft.com/office/powerpoint/2010/main" val="1724886096"/>
                  </p:ext>
                </p:extLst>
              </p:nvPr>
            </p:nvGraphicFramePr>
            <p:xfrm>
              <a:off x="1637711" y="1492979"/>
              <a:ext cx="610777" cy="3872041"/>
            </p:xfrm>
            <a:graphic>
              <a:graphicData uri="http://schemas.microsoft.com/office/drawing/2017/model3d">
                <am3d:model3d r:embed="rId4">
                  <am3d:spPr>
                    <a:xfrm>
                      <a:off x="0" y="0"/>
                      <a:ext cx="610777" cy="3872041"/>
                    </a:xfrm>
                    <a:prstGeom prst="rect">
                      <a:avLst/>
                    </a:prstGeom>
                  </am3d:spPr>
                  <am3d:camera>
                    <am3d:pos x="0" y="0" z="48113250"/>
                    <am3d:up dx="0" dy="36000000" dz="0"/>
                    <am3d:lookAt x="0" y="0" z="0"/>
                    <am3d:perspective fov="2700000"/>
                  </am3d:camera>
                  <am3d:trans>
                    <am3d:meterPerModelUnit n="2151999" d="1000000"/>
                    <am3d:preTrans dx="6358027" dy="-114368" dz="-15031328"/>
                    <am3d:scale>
                      <am3d:sx n="1000000" d="1000000"/>
                      <am3d:sy n="1000000" d="1000000"/>
                      <am3d:sz n="1000000" d="1000000"/>
                    </am3d:scale>
                    <am3d:rot/>
                    <am3d:postTrans dx="0" dy="0" dz="0"/>
                  </am3d:trans>
                  <am3d:raster rName="Office3DRenderer" rVer="16.0.8326">
                    <am3d:blip r:embed="rId5"/>
                  </am3d:raster>
                  <am3d:objViewport viewportSz="40640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74028E2E-F99E-4725-9CC0-CF0CEDA057B6}"/>
                  </a:ext>
                </a:extLst>
              </p:cNvPr>
              <p:cNvPicPr>
                <a:picLocks noGrp="1" noRot="1" noChangeAspect="1" noMove="1" noResize="1" noEditPoints="1" noAdjustHandles="1" noChangeArrowheads="1" noChangeShapeType="1" noCrop="1"/>
              </p:cNvPicPr>
              <p:nvPr/>
            </p:nvPicPr>
            <p:blipFill>
              <a:blip r:embed="rId5"/>
              <a:stretch>
                <a:fillRect/>
              </a:stretch>
            </p:blipFill>
            <p:spPr>
              <a:xfrm>
                <a:off x="1637711" y="1492979"/>
                <a:ext cx="610777" cy="38720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594889BB-F91C-43A7-A4E3-8E937E1F57DA}"/>
                  </a:ext>
                </a:extLst>
              </p:cNvPr>
              <p:cNvGraphicFramePr>
                <a:graphicFrameLocks noChangeAspect="1"/>
              </p:cNvGraphicFramePr>
              <p:nvPr>
                <p:extLst>
                  <p:ext uri="{D42A27DB-BD31-4B8C-83A1-F6EECF244321}">
                    <p14:modId xmlns:p14="http://schemas.microsoft.com/office/powerpoint/2010/main" val="3075492901"/>
                  </p:ext>
                </p:extLst>
              </p:nvPr>
            </p:nvGraphicFramePr>
            <p:xfrm>
              <a:off x="2689271" y="1492979"/>
              <a:ext cx="610777" cy="3872041"/>
            </p:xfrm>
            <a:graphic>
              <a:graphicData uri="http://schemas.microsoft.com/office/drawing/2017/model3d">
                <am3d:model3d r:embed="rId6">
                  <am3d:spPr>
                    <a:xfrm>
                      <a:off x="0" y="0"/>
                      <a:ext cx="610777" cy="3872041"/>
                    </a:xfrm>
                    <a:prstGeom prst="rect">
                      <a:avLst/>
                    </a:prstGeom>
                  </am3d:spPr>
                  <am3d:camera>
                    <am3d:pos x="0" y="0" z="48113250"/>
                    <am3d:up dx="0" dy="36000000" dz="0"/>
                    <am3d:lookAt x="0" y="0" z="0"/>
                    <am3d:perspective fov="2700000"/>
                  </am3d:camera>
                  <am3d:trans>
                    <am3d:meterPerModelUnit n="2151999" d="1000000"/>
                    <am3d:preTrans dx="-5668404" dy="-113968" dz="-15031327"/>
                    <am3d:scale>
                      <am3d:sx n="1000000" d="1000000"/>
                      <am3d:sy n="1000000" d="1000000"/>
                      <am3d:sz n="1000000" d="1000000"/>
                    </am3d:scale>
                    <am3d:rot/>
                    <am3d:postTrans dx="0" dy="0" dz="0"/>
                  </am3d:trans>
                  <am3d:raster rName="Office3DRenderer" rVer="16.0.8326">
                    <am3d:blip r:embed="rId7"/>
                  </am3d:raster>
                  <am3d:objViewport viewportSz="40640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594889BB-F91C-43A7-A4E3-8E937E1F57DA}"/>
                  </a:ext>
                </a:extLst>
              </p:cNvPr>
              <p:cNvPicPr>
                <a:picLocks noGrp="1" noRot="1" noChangeAspect="1" noMove="1" noResize="1" noEditPoints="1" noAdjustHandles="1" noChangeArrowheads="1" noChangeShapeType="1" noCrop="1"/>
              </p:cNvPicPr>
              <p:nvPr/>
            </p:nvPicPr>
            <p:blipFill>
              <a:blip r:embed="rId7"/>
              <a:stretch>
                <a:fillRect/>
              </a:stretch>
            </p:blipFill>
            <p:spPr>
              <a:xfrm>
                <a:off x="2689271" y="1492979"/>
                <a:ext cx="610777" cy="38720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302C6471-EA77-4CF0-995F-5919F91E785D}"/>
                  </a:ext>
                </a:extLst>
              </p:cNvPr>
              <p:cNvGraphicFramePr>
                <a:graphicFrameLocks noChangeAspect="1"/>
              </p:cNvGraphicFramePr>
              <p:nvPr>
                <p:extLst>
                  <p:ext uri="{D42A27DB-BD31-4B8C-83A1-F6EECF244321}">
                    <p14:modId xmlns:p14="http://schemas.microsoft.com/office/powerpoint/2010/main" val="2672625797"/>
                  </p:ext>
                </p:extLst>
              </p:nvPr>
            </p:nvGraphicFramePr>
            <p:xfrm>
              <a:off x="5213632" y="1493913"/>
              <a:ext cx="758894" cy="3870172"/>
            </p:xfrm>
            <a:graphic>
              <a:graphicData uri="http://schemas.microsoft.com/office/drawing/2017/model3d">
                <am3d:model3d r:embed="rId8">
                  <am3d:spPr>
                    <a:xfrm>
                      <a:off x="0" y="0"/>
                      <a:ext cx="758894" cy="3870172"/>
                    </a:xfrm>
                    <a:prstGeom prst="rect">
                      <a:avLst/>
                    </a:prstGeom>
                  </am3d:spPr>
                  <am3d:camera>
                    <am3d:pos x="0" y="0" z="48070807"/>
                    <am3d:up dx="0" dy="36000000" dz="0"/>
                    <am3d:lookAt x="0" y="0" z="0"/>
                    <am3d:perspective fov="2700000"/>
                  </am3d:camera>
                  <am3d:trans>
                    <am3d:meterPerModelUnit n="2151332" d="1000000"/>
                    <am3d:preTrans dx="16250431" dy="-516574" dz="-15138926"/>
                    <am3d:scale>
                      <am3d:sx n="1000000" d="1000000"/>
                      <am3d:sy n="1000000" d="1000000"/>
                      <am3d:sz n="1000000" d="1000000"/>
                    </am3d:scale>
                    <am3d:rot ax="101762" ay="-2234886" az="-61602"/>
                    <am3d:postTrans dx="0" dy="0" dz="0"/>
                  </am3d:trans>
                  <am3d:raster rName="Office3DRenderer" rVer="16.0.8326">
                    <am3d:blip r:embed="rId9"/>
                  </am3d:raster>
                  <am3d:objViewport viewportSz="40639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302C6471-EA77-4CF0-995F-5919F91E785D}"/>
                  </a:ext>
                </a:extLst>
              </p:cNvPr>
              <p:cNvPicPr>
                <a:picLocks noGrp="1" noRot="1" noChangeAspect="1" noMove="1" noResize="1" noEditPoints="1" noAdjustHandles="1" noChangeArrowheads="1" noChangeShapeType="1" noCrop="1"/>
              </p:cNvPicPr>
              <p:nvPr/>
            </p:nvPicPr>
            <p:blipFill>
              <a:blip r:embed="rId9"/>
              <a:stretch>
                <a:fillRect/>
              </a:stretch>
            </p:blipFill>
            <p:spPr>
              <a:xfrm>
                <a:off x="5213632" y="1493913"/>
                <a:ext cx="758894" cy="38701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4ECABB20-9F98-4FFD-8375-A66E2DD0617C}"/>
                  </a:ext>
                </a:extLst>
              </p:cNvPr>
              <p:cNvGraphicFramePr>
                <a:graphicFrameLocks noChangeAspect="1"/>
              </p:cNvGraphicFramePr>
              <p:nvPr>
                <p:extLst>
                  <p:ext uri="{D42A27DB-BD31-4B8C-83A1-F6EECF244321}">
                    <p14:modId xmlns:p14="http://schemas.microsoft.com/office/powerpoint/2010/main" val="3778301615"/>
                  </p:ext>
                </p:extLst>
              </p:nvPr>
            </p:nvGraphicFramePr>
            <p:xfrm>
              <a:off x="6553452" y="1485361"/>
              <a:ext cx="761494" cy="3887276"/>
            </p:xfrm>
            <a:graphic>
              <a:graphicData uri="http://schemas.microsoft.com/office/drawing/2017/model3d">
                <am3d:model3d r:embed="rId10">
                  <am3d:spPr>
                    <a:xfrm>
                      <a:off x="0" y="0"/>
                      <a:ext cx="761494" cy="3887276"/>
                    </a:xfrm>
                    <a:prstGeom prst="rect">
                      <a:avLst/>
                    </a:prstGeom>
                  </am3d:spPr>
                  <am3d:camera>
                    <am3d:pos x="0" y="0" z="48060374"/>
                    <am3d:up dx="0" dy="36000000" dz="0"/>
                    <am3d:lookAt x="0" y="0" z="0"/>
                    <am3d:perspective fov="2700000"/>
                  </am3d:camera>
                  <am3d:trans>
                    <am3d:meterPerModelUnit n="2151332" d="1000000"/>
                    <am3d:preTrans dx="746248" dy="-63811" dz="-15138925"/>
                    <am3d:scale>
                      <am3d:sx n="1000000" d="1000000"/>
                      <am3d:sy n="1000000" d="1000000"/>
                      <am3d:sz n="1000000" d="1000000"/>
                    </am3d:scale>
                    <am3d:rot ax="185820" ay="-2297976" az="-115235"/>
                    <am3d:postTrans dx="0" dy="0" dz="0"/>
                  </am3d:trans>
                  <am3d:raster rName="Office3DRenderer" rVer="16.0.8326">
                    <am3d:blip r:embed="rId11"/>
                  </am3d:raster>
                  <am3d:objViewport viewportSz="4063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4ECABB20-9F98-4FFD-8375-A66E2DD0617C}"/>
                  </a:ext>
                </a:extLst>
              </p:cNvPr>
              <p:cNvPicPr>
                <a:picLocks noGrp="1" noRot="1" noChangeAspect="1" noMove="1" noResize="1" noEditPoints="1" noAdjustHandles="1" noChangeArrowheads="1" noChangeShapeType="1" noCrop="1"/>
              </p:cNvPicPr>
              <p:nvPr/>
            </p:nvPicPr>
            <p:blipFill>
              <a:blip r:embed="rId11"/>
              <a:stretch>
                <a:fillRect/>
              </a:stretch>
            </p:blipFill>
            <p:spPr>
              <a:xfrm>
                <a:off x="6553452" y="1485361"/>
                <a:ext cx="761494" cy="38872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E9B6A9DB-848D-4A6B-B40A-E539E68EA215}"/>
                  </a:ext>
                </a:extLst>
              </p:cNvPr>
              <p:cNvGraphicFramePr>
                <a:graphicFrameLocks noChangeAspect="1"/>
              </p:cNvGraphicFramePr>
              <p:nvPr>
                <p:extLst>
                  <p:ext uri="{D42A27DB-BD31-4B8C-83A1-F6EECF244321}">
                    <p14:modId xmlns:p14="http://schemas.microsoft.com/office/powerpoint/2010/main" val="1836151661"/>
                  </p:ext>
                </p:extLst>
              </p:nvPr>
            </p:nvGraphicFramePr>
            <p:xfrm>
              <a:off x="7800294" y="1485006"/>
              <a:ext cx="751928" cy="3887984"/>
            </p:xfrm>
            <a:graphic>
              <a:graphicData uri="http://schemas.microsoft.com/office/drawing/2017/model3d">
                <am3d:model3d r:embed="rId12">
                  <am3d:spPr>
                    <a:xfrm>
                      <a:off x="0" y="0"/>
                      <a:ext cx="751928" cy="3887984"/>
                    </a:xfrm>
                    <a:prstGeom prst="rect">
                      <a:avLst/>
                    </a:prstGeom>
                  </am3d:spPr>
                  <am3d:camera>
                    <am3d:pos x="0" y="0" z="48060383"/>
                    <am3d:up dx="0" dy="36000000" dz="0"/>
                    <am3d:lookAt x="0" y="0" z="0"/>
                    <am3d:perspective fov="2700000"/>
                  </am3d:camera>
                  <am3d:trans>
                    <am3d:meterPerModelUnit n="2151333" d="1000000"/>
                    <am3d:preTrans dx="-11206900" dy="38815" dz="-15138923"/>
                    <am3d:scale>
                      <am3d:sx n="1000000" d="1000000"/>
                      <am3d:sy n="1000000" d="1000000"/>
                      <am3d:sz n="1000000" d="1000000"/>
                    </am3d:scale>
                    <am3d:rot ax="199299" ay="3318343" az="163923"/>
                    <am3d:postTrans dx="0" dy="0" dz="0"/>
                  </am3d:trans>
                  <am3d:raster rName="Office3DRenderer" rVer="16.0.8326">
                    <am3d:blip r:embed="rId13"/>
                  </am3d:raster>
                  <am3d:objViewport viewportSz="40639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E9B6A9DB-848D-4A6B-B40A-E539E68EA215}"/>
                  </a:ext>
                </a:extLst>
              </p:cNvPr>
              <p:cNvPicPr>
                <a:picLocks noGrp="1" noRot="1" noChangeAspect="1" noMove="1" noResize="1" noEditPoints="1" noAdjustHandles="1" noChangeArrowheads="1" noChangeShapeType="1" noCrop="1"/>
              </p:cNvPicPr>
              <p:nvPr/>
            </p:nvPicPr>
            <p:blipFill>
              <a:blip r:embed="rId13"/>
              <a:stretch>
                <a:fillRect/>
              </a:stretch>
            </p:blipFill>
            <p:spPr>
              <a:xfrm>
                <a:off x="7800294" y="1485006"/>
                <a:ext cx="751928" cy="3887984"/>
              </a:xfrm>
              <a:prstGeom prst="rect">
                <a:avLst/>
              </a:prstGeom>
            </p:spPr>
          </p:pic>
        </mc:Fallback>
      </mc:AlternateContent>
    </p:spTree>
    <p:extLst>
      <p:ext uri="{BB962C8B-B14F-4D97-AF65-F5344CB8AC3E}">
        <p14:creationId xmlns:p14="http://schemas.microsoft.com/office/powerpoint/2010/main" val="353635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E5C-4340-4F26-A9FF-D1F82EAA74D3}"/>
              </a:ext>
            </a:extLst>
          </p:cNvPr>
          <p:cNvSpPr>
            <a:spLocks noGrp="1"/>
          </p:cNvSpPr>
          <p:nvPr>
            <p:ph type="title"/>
          </p:nvPr>
        </p:nvSpPr>
        <p:spPr>
          <a:xfrm>
            <a:off x="0" y="-113138"/>
            <a:ext cx="9143999" cy="1022228"/>
          </a:xfrm>
        </p:spPr>
        <p:txBody>
          <a:bodyPr/>
          <a:lstStyle/>
          <a:p>
            <a:r>
              <a:rPr lang="en-IN" dirty="0">
                <a:solidFill>
                  <a:schemeClr val="dk1"/>
                </a:solidFill>
                <a:ea typeface="Calibri"/>
                <a:cs typeface="Calibri"/>
                <a:sym typeface="Calibri"/>
              </a:rPr>
              <a:t>Neural basis of magnetoencephalography</a:t>
            </a:r>
            <a:endParaRPr lang="en-US" dirty="0"/>
          </a:p>
        </p:txBody>
      </p:sp>
      <p:sp>
        <p:nvSpPr>
          <p:cNvPr id="4" name="Date Placeholder 3">
            <a:extLst>
              <a:ext uri="{FF2B5EF4-FFF2-40B4-BE49-F238E27FC236}">
                <a16:creationId xmlns:a16="http://schemas.microsoft.com/office/drawing/2014/main" id="{FF1EE2D0-8865-4F10-960E-5464C2E3D1EA}"/>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2A8F8DCA-C64D-4BF8-892F-FBE2D6FC0CAC}"/>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7D7DC5CA-2F43-4A23-9E05-EE48192D10BB}"/>
              </a:ext>
            </a:extLst>
          </p:cNvPr>
          <p:cNvSpPr>
            <a:spLocks noGrp="1"/>
          </p:cNvSpPr>
          <p:nvPr>
            <p:ph type="sldNum" sz="quarter" idx="12"/>
          </p:nvPr>
        </p:nvSpPr>
        <p:spPr>
          <a:xfrm>
            <a:off x="6399237" y="6464182"/>
            <a:ext cx="2057400" cy="365125"/>
          </a:xfrm>
        </p:spPr>
        <p:txBody>
          <a:bodyPr/>
          <a:lstStyle/>
          <a:p>
            <a:fld id="{ABF20D17-0043-4445-9B8B-9F103D2306E2}" type="slidenum">
              <a:rPr lang="en-IN" smtClean="0"/>
              <a:pPr/>
              <a:t>9</a:t>
            </a:fld>
            <a:endParaRPr lang="en-IN" dirty="0"/>
          </a:p>
        </p:txBody>
      </p:sp>
      <p:pic>
        <p:nvPicPr>
          <p:cNvPr id="14" name="Picture 13">
            <a:extLst>
              <a:ext uri="{FF2B5EF4-FFF2-40B4-BE49-F238E27FC236}">
                <a16:creationId xmlns:a16="http://schemas.microsoft.com/office/drawing/2014/main" id="{639010F2-325A-4ED0-8932-E35A5F2C890C}"/>
              </a:ext>
            </a:extLst>
          </p:cNvPr>
          <p:cNvPicPr>
            <a:picLocks noChangeAspect="1"/>
          </p:cNvPicPr>
          <p:nvPr/>
        </p:nvPicPr>
        <p:blipFill rotWithShape="1">
          <a:blip r:embed="rId3"/>
          <a:srcRect b="4967"/>
          <a:stretch/>
        </p:blipFill>
        <p:spPr>
          <a:xfrm>
            <a:off x="1081058" y="5631227"/>
            <a:ext cx="1950702" cy="1044689"/>
          </a:xfrm>
          <a:prstGeom prst="rect">
            <a:avLst/>
          </a:prstGeom>
        </p:spPr>
      </p:pic>
      <p:pic>
        <p:nvPicPr>
          <p:cNvPr id="16" name="Picture 15">
            <a:extLst>
              <a:ext uri="{FF2B5EF4-FFF2-40B4-BE49-F238E27FC236}">
                <a16:creationId xmlns:a16="http://schemas.microsoft.com/office/drawing/2014/main" id="{543338A7-4019-4376-BD5E-B99EC002C51B}"/>
              </a:ext>
            </a:extLst>
          </p:cNvPr>
          <p:cNvPicPr>
            <a:picLocks noChangeAspect="1"/>
          </p:cNvPicPr>
          <p:nvPr/>
        </p:nvPicPr>
        <p:blipFill rotWithShape="1">
          <a:blip r:embed="rId4"/>
          <a:srcRect b="9155"/>
          <a:stretch/>
        </p:blipFill>
        <p:spPr>
          <a:xfrm>
            <a:off x="231066" y="4580123"/>
            <a:ext cx="1629782" cy="955830"/>
          </a:xfrm>
          <a:prstGeom prst="rect">
            <a:avLst/>
          </a:prstGeom>
        </p:spPr>
      </p:pic>
      <p:grpSp>
        <p:nvGrpSpPr>
          <p:cNvPr id="9" name="Group 8">
            <a:extLst>
              <a:ext uri="{FF2B5EF4-FFF2-40B4-BE49-F238E27FC236}">
                <a16:creationId xmlns:a16="http://schemas.microsoft.com/office/drawing/2014/main" id="{1F59D47C-A41B-400D-AB6D-8B231FB20631}"/>
              </a:ext>
            </a:extLst>
          </p:cNvPr>
          <p:cNvGrpSpPr/>
          <p:nvPr/>
        </p:nvGrpSpPr>
        <p:grpSpPr>
          <a:xfrm>
            <a:off x="7427937" y="2171148"/>
            <a:ext cx="1378503" cy="3711364"/>
            <a:chOff x="5106428" y="1423345"/>
            <a:chExt cx="1378503" cy="3711364"/>
          </a:xfrm>
        </p:grpSpPr>
        <p:pic>
          <p:nvPicPr>
            <p:cNvPr id="26" name="Picture 25">
              <a:extLst>
                <a:ext uri="{FF2B5EF4-FFF2-40B4-BE49-F238E27FC236}">
                  <a16:creationId xmlns:a16="http://schemas.microsoft.com/office/drawing/2014/main" id="{9FEF33B7-9A96-4FF4-B3C9-052C0612F8F9}"/>
                </a:ext>
              </a:extLst>
            </p:cNvPr>
            <p:cNvPicPr>
              <a:picLocks noChangeAspect="1"/>
            </p:cNvPicPr>
            <p:nvPr/>
          </p:nvPicPr>
          <p:blipFill rotWithShape="1">
            <a:blip r:embed="rId5"/>
            <a:srcRect l="8349" t="5698" r="12321" b="2431"/>
            <a:stretch/>
          </p:blipFill>
          <p:spPr>
            <a:xfrm>
              <a:off x="5106428" y="1423345"/>
              <a:ext cx="1172417" cy="3229973"/>
            </a:xfrm>
            <a:prstGeom prst="rect">
              <a:avLst/>
            </a:prstGeom>
          </p:spPr>
        </p:pic>
        <p:sp>
          <p:nvSpPr>
            <p:cNvPr id="27" name="Oval 26">
              <a:extLst>
                <a:ext uri="{FF2B5EF4-FFF2-40B4-BE49-F238E27FC236}">
                  <a16:creationId xmlns:a16="http://schemas.microsoft.com/office/drawing/2014/main" id="{B3EBA955-5051-4818-A37C-5975037D0128}"/>
                </a:ext>
              </a:extLst>
            </p:cNvPr>
            <p:cNvSpPr/>
            <p:nvPr/>
          </p:nvSpPr>
          <p:spPr>
            <a:xfrm>
              <a:off x="5525180" y="3110128"/>
              <a:ext cx="334911" cy="339287"/>
            </a:xfrm>
            <a:prstGeom prst="ellipse">
              <a:avLst/>
            </a:prstGeom>
            <a:solidFill>
              <a:schemeClr val="accent1">
                <a:alpha val="17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3439C49-2D29-4E9D-BC5D-2F9968734EEF}"/>
                </a:ext>
              </a:extLst>
            </p:cNvPr>
            <p:cNvSpPr txBox="1"/>
            <p:nvPr/>
          </p:nvSpPr>
          <p:spPr>
            <a:xfrm>
              <a:off x="5235251" y="4673044"/>
              <a:ext cx="1249680" cy="461665"/>
            </a:xfrm>
            <a:prstGeom prst="rect">
              <a:avLst/>
            </a:prstGeom>
            <a:noFill/>
          </p:spPr>
          <p:txBody>
            <a:bodyPr wrap="square" rtlCol="0">
              <a:spAutoFit/>
            </a:bodyPr>
            <a:lstStyle/>
            <a:p>
              <a:r>
                <a:rPr lang="en-US" sz="2400" dirty="0">
                  <a:latin typeface="+mn-lt"/>
                </a:rPr>
                <a:t>Neuron</a:t>
              </a:r>
            </a:p>
          </p:txBody>
        </p:sp>
      </p:grpSp>
      <p:grpSp>
        <p:nvGrpSpPr>
          <p:cNvPr id="8" name="Group 7">
            <a:extLst>
              <a:ext uri="{FF2B5EF4-FFF2-40B4-BE49-F238E27FC236}">
                <a16:creationId xmlns:a16="http://schemas.microsoft.com/office/drawing/2014/main" id="{D6A9C52B-FDEC-479A-B3BF-24C39B5079A0}"/>
              </a:ext>
            </a:extLst>
          </p:cNvPr>
          <p:cNvGrpSpPr/>
          <p:nvPr/>
        </p:nvGrpSpPr>
        <p:grpSpPr>
          <a:xfrm>
            <a:off x="4438725" y="4545803"/>
            <a:ext cx="2465812" cy="2007879"/>
            <a:chOff x="6998873" y="1555711"/>
            <a:chExt cx="2465812" cy="2007879"/>
          </a:xfrm>
        </p:grpSpPr>
        <p:pic>
          <p:nvPicPr>
            <p:cNvPr id="10" name="Picture 9">
              <a:extLst>
                <a:ext uri="{FF2B5EF4-FFF2-40B4-BE49-F238E27FC236}">
                  <a16:creationId xmlns:a16="http://schemas.microsoft.com/office/drawing/2014/main" id="{F94D607D-6DDF-453E-A971-24DA214ADC48}"/>
                </a:ext>
              </a:extLst>
            </p:cNvPr>
            <p:cNvPicPr>
              <a:picLocks noChangeAspect="1"/>
            </p:cNvPicPr>
            <p:nvPr/>
          </p:nvPicPr>
          <p:blipFill rotWithShape="1">
            <a:blip r:embed="rId6"/>
            <a:srcRect l="46353" t="58919" r="4804" b="-1063"/>
            <a:stretch/>
          </p:blipFill>
          <p:spPr>
            <a:xfrm>
              <a:off x="7241336" y="1555711"/>
              <a:ext cx="1629781" cy="1748313"/>
            </a:xfrm>
            <a:prstGeom prst="rect">
              <a:avLst/>
            </a:prstGeom>
          </p:spPr>
        </p:pic>
        <p:sp>
          <p:nvSpPr>
            <p:cNvPr id="28" name="Oval 27">
              <a:extLst>
                <a:ext uri="{FF2B5EF4-FFF2-40B4-BE49-F238E27FC236}">
                  <a16:creationId xmlns:a16="http://schemas.microsoft.com/office/drawing/2014/main" id="{9A2CF6F8-47D0-4BB9-8377-340B4FD7BD17}"/>
                </a:ext>
              </a:extLst>
            </p:cNvPr>
            <p:cNvSpPr/>
            <p:nvPr/>
          </p:nvSpPr>
          <p:spPr>
            <a:xfrm>
              <a:off x="7562347" y="2059585"/>
              <a:ext cx="290668" cy="275378"/>
            </a:xfrm>
            <a:prstGeom prst="ellipse">
              <a:avLst/>
            </a:prstGeom>
            <a:solidFill>
              <a:schemeClr val="accent1">
                <a:alpha val="17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C9F890FF-96F2-4EAF-A040-DC930940A076}"/>
                </a:ext>
              </a:extLst>
            </p:cNvPr>
            <p:cNvSpPr txBox="1"/>
            <p:nvPr/>
          </p:nvSpPr>
          <p:spPr>
            <a:xfrm>
              <a:off x="6998873" y="3163480"/>
              <a:ext cx="2465812" cy="400110"/>
            </a:xfrm>
            <a:prstGeom prst="rect">
              <a:avLst/>
            </a:prstGeom>
            <a:noFill/>
          </p:spPr>
          <p:txBody>
            <a:bodyPr wrap="square" rtlCol="0">
              <a:spAutoFit/>
            </a:bodyPr>
            <a:lstStyle/>
            <a:p>
              <a:r>
                <a:rPr lang="en-US" sz="2000" dirty="0">
                  <a:latin typeface="+mn-lt"/>
                </a:rPr>
                <a:t>Cell body (Soma)</a:t>
              </a:r>
            </a:p>
          </p:txBody>
        </p:sp>
      </p:grpSp>
      <p:grpSp>
        <p:nvGrpSpPr>
          <p:cNvPr id="17" name="Group 16">
            <a:extLst>
              <a:ext uri="{FF2B5EF4-FFF2-40B4-BE49-F238E27FC236}">
                <a16:creationId xmlns:a16="http://schemas.microsoft.com/office/drawing/2014/main" id="{1A3334E2-C9F5-43CD-98EE-FEE15167E7AA}"/>
              </a:ext>
            </a:extLst>
          </p:cNvPr>
          <p:cNvGrpSpPr/>
          <p:nvPr/>
        </p:nvGrpSpPr>
        <p:grpSpPr>
          <a:xfrm>
            <a:off x="4363564" y="631771"/>
            <a:ext cx="2763904" cy="2602641"/>
            <a:chOff x="3995413" y="1337494"/>
            <a:chExt cx="2763904" cy="2602641"/>
          </a:xfrm>
        </p:grpSpPr>
        <p:grpSp>
          <p:nvGrpSpPr>
            <p:cNvPr id="12" name="Group 11">
              <a:extLst>
                <a:ext uri="{FF2B5EF4-FFF2-40B4-BE49-F238E27FC236}">
                  <a16:creationId xmlns:a16="http://schemas.microsoft.com/office/drawing/2014/main" id="{DA0582F8-F615-4D4C-8482-1F916E8168DD}"/>
                </a:ext>
              </a:extLst>
            </p:cNvPr>
            <p:cNvGrpSpPr/>
            <p:nvPr/>
          </p:nvGrpSpPr>
          <p:grpSpPr>
            <a:xfrm>
              <a:off x="3995413" y="1435406"/>
              <a:ext cx="2763904" cy="2504729"/>
              <a:chOff x="3995413" y="1435406"/>
              <a:chExt cx="2763904" cy="2504729"/>
            </a:xfrm>
          </p:grpSpPr>
          <p:sp>
            <p:nvSpPr>
              <p:cNvPr id="49" name="Freeform: Shape 48">
                <a:extLst>
                  <a:ext uri="{FF2B5EF4-FFF2-40B4-BE49-F238E27FC236}">
                    <a16:creationId xmlns:a16="http://schemas.microsoft.com/office/drawing/2014/main" id="{63001B67-F1F4-48F2-ABE5-FD591361DD5B}"/>
                  </a:ext>
                </a:extLst>
              </p:cNvPr>
              <p:cNvSpPr/>
              <p:nvPr/>
            </p:nvSpPr>
            <p:spPr>
              <a:xfrm>
                <a:off x="3995413" y="1435406"/>
                <a:ext cx="2763904" cy="2117203"/>
              </a:xfrm>
              <a:custGeom>
                <a:avLst/>
                <a:gdLst>
                  <a:gd name="connsiteX0" fmla="*/ 0 w 4110086"/>
                  <a:gd name="connsiteY0" fmla="*/ 2545413 h 2743775"/>
                  <a:gd name="connsiteX1" fmla="*/ 348791 w 4110086"/>
                  <a:gd name="connsiteY1" fmla="*/ 2517133 h 2743775"/>
                  <a:gd name="connsiteX2" fmla="*/ 509047 w 4110086"/>
                  <a:gd name="connsiteY2" fmla="*/ 2243755 h 2743775"/>
                  <a:gd name="connsiteX3" fmla="*/ 707010 w 4110086"/>
                  <a:gd name="connsiteY3" fmla="*/ 735467 h 2743775"/>
                  <a:gd name="connsiteX4" fmla="*/ 1781666 w 4110086"/>
                  <a:gd name="connsiteY4" fmla="*/ 176 h 2743775"/>
                  <a:gd name="connsiteX5" fmla="*/ 2950589 w 4110086"/>
                  <a:gd name="connsiteY5" fmla="*/ 792028 h 2743775"/>
                  <a:gd name="connsiteX6" fmla="*/ 3186259 w 4110086"/>
                  <a:gd name="connsiteY6" fmla="*/ 2422865 h 2743775"/>
                  <a:gd name="connsiteX7" fmla="*/ 4110086 w 4110086"/>
                  <a:gd name="connsiteY7" fmla="*/ 2743376 h 2743775"/>
                  <a:gd name="connsiteX0" fmla="*/ 0 w 4232634"/>
                  <a:gd name="connsiteY0" fmla="*/ 2583121 h 2743775"/>
                  <a:gd name="connsiteX1" fmla="*/ 471339 w 4232634"/>
                  <a:gd name="connsiteY1" fmla="*/ 251713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121 h 2743775"/>
                  <a:gd name="connsiteX1" fmla="*/ 433631 w 4232634"/>
                  <a:gd name="connsiteY1" fmla="*/ 254541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081805"/>
                  <a:gd name="connsiteY0" fmla="*/ 2583121 h 2997915"/>
                  <a:gd name="connsiteX1" fmla="*/ 433631 w 4081805"/>
                  <a:gd name="connsiteY1" fmla="*/ 2545413 h 2997915"/>
                  <a:gd name="connsiteX2" fmla="*/ 631595 w 4081805"/>
                  <a:gd name="connsiteY2" fmla="*/ 2243755 h 2997915"/>
                  <a:gd name="connsiteX3" fmla="*/ 829558 w 4081805"/>
                  <a:gd name="connsiteY3" fmla="*/ 735467 h 2997915"/>
                  <a:gd name="connsiteX4" fmla="*/ 1904214 w 4081805"/>
                  <a:gd name="connsiteY4" fmla="*/ 176 h 2997915"/>
                  <a:gd name="connsiteX5" fmla="*/ 3073137 w 4081805"/>
                  <a:gd name="connsiteY5" fmla="*/ 792028 h 2997915"/>
                  <a:gd name="connsiteX6" fmla="*/ 3308807 w 4081805"/>
                  <a:gd name="connsiteY6" fmla="*/ 2422865 h 2997915"/>
                  <a:gd name="connsiteX7" fmla="*/ 4081805 w 4081805"/>
                  <a:gd name="connsiteY7" fmla="*/ 2997899 h 2997915"/>
                  <a:gd name="connsiteX0" fmla="*/ 0 w 4081805"/>
                  <a:gd name="connsiteY0" fmla="*/ 2583121 h 2997899"/>
                  <a:gd name="connsiteX1" fmla="*/ 433631 w 4081805"/>
                  <a:gd name="connsiteY1" fmla="*/ 2545413 h 2997899"/>
                  <a:gd name="connsiteX2" fmla="*/ 631595 w 4081805"/>
                  <a:gd name="connsiteY2" fmla="*/ 2243755 h 2997899"/>
                  <a:gd name="connsiteX3" fmla="*/ 829558 w 4081805"/>
                  <a:gd name="connsiteY3" fmla="*/ 735467 h 2997899"/>
                  <a:gd name="connsiteX4" fmla="*/ 1904214 w 4081805"/>
                  <a:gd name="connsiteY4" fmla="*/ 176 h 2997899"/>
                  <a:gd name="connsiteX5" fmla="*/ 3073137 w 4081805"/>
                  <a:gd name="connsiteY5" fmla="*/ 792028 h 2997899"/>
                  <a:gd name="connsiteX6" fmla="*/ 3308807 w 4081805"/>
                  <a:gd name="connsiteY6" fmla="*/ 2422865 h 2997899"/>
                  <a:gd name="connsiteX7" fmla="*/ 3472659 w 4081805"/>
                  <a:gd name="connsiteY7" fmla="*/ 2890076 h 2997899"/>
                  <a:gd name="connsiteX8" fmla="*/ 4081805 w 4081805"/>
                  <a:gd name="connsiteY8" fmla="*/ 2997899 h 299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805" h="2997899">
                    <a:moveTo>
                      <a:pt x="0" y="2583121"/>
                    </a:moveTo>
                    <a:lnTo>
                      <a:pt x="433631" y="2545413"/>
                    </a:lnTo>
                    <a:cubicBezTo>
                      <a:pt x="518472" y="2495137"/>
                      <a:pt x="565607" y="2545413"/>
                      <a:pt x="631595" y="2243755"/>
                    </a:cubicBezTo>
                    <a:cubicBezTo>
                      <a:pt x="697583" y="1942097"/>
                      <a:pt x="617455" y="1109397"/>
                      <a:pt x="829558" y="735467"/>
                    </a:cubicBezTo>
                    <a:cubicBezTo>
                      <a:pt x="1041661" y="361537"/>
                      <a:pt x="1530284" y="-9251"/>
                      <a:pt x="1904214" y="176"/>
                    </a:cubicBezTo>
                    <a:cubicBezTo>
                      <a:pt x="2278144" y="9603"/>
                      <a:pt x="2839038" y="388247"/>
                      <a:pt x="3073137" y="792028"/>
                    </a:cubicBezTo>
                    <a:cubicBezTo>
                      <a:pt x="3307236" y="1195809"/>
                      <a:pt x="3229651" y="2099900"/>
                      <a:pt x="3308807" y="2422865"/>
                    </a:cubicBezTo>
                    <a:cubicBezTo>
                      <a:pt x="3387963" y="2745830"/>
                      <a:pt x="3343826" y="2794237"/>
                      <a:pt x="3472659" y="2890076"/>
                    </a:cubicBezTo>
                    <a:cubicBezTo>
                      <a:pt x="3601492" y="2985915"/>
                      <a:pt x="3992850" y="2953219"/>
                      <a:pt x="4081805" y="299789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8C15E1BE-A7DA-46B9-A41B-0304E78BE6C2}"/>
                  </a:ext>
                </a:extLst>
              </p:cNvPr>
              <p:cNvSpPr/>
              <p:nvPr/>
            </p:nvSpPr>
            <p:spPr>
              <a:xfrm>
                <a:off x="4684794" y="2002448"/>
                <a:ext cx="1374811" cy="1937687"/>
              </a:xfrm>
              <a:custGeom>
                <a:avLst/>
                <a:gdLst>
                  <a:gd name="connsiteX0" fmla="*/ 0 w 4110086"/>
                  <a:gd name="connsiteY0" fmla="*/ 2545413 h 2743775"/>
                  <a:gd name="connsiteX1" fmla="*/ 348791 w 4110086"/>
                  <a:gd name="connsiteY1" fmla="*/ 2517133 h 2743775"/>
                  <a:gd name="connsiteX2" fmla="*/ 509047 w 4110086"/>
                  <a:gd name="connsiteY2" fmla="*/ 2243755 h 2743775"/>
                  <a:gd name="connsiteX3" fmla="*/ 707010 w 4110086"/>
                  <a:gd name="connsiteY3" fmla="*/ 735467 h 2743775"/>
                  <a:gd name="connsiteX4" fmla="*/ 1781666 w 4110086"/>
                  <a:gd name="connsiteY4" fmla="*/ 176 h 2743775"/>
                  <a:gd name="connsiteX5" fmla="*/ 2950589 w 4110086"/>
                  <a:gd name="connsiteY5" fmla="*/ 792028 h 2743775"/>
                  <a:gd name="connsiteX6" fmla="*/ 3186259 w 4110086"/>
                  <a:gd name="connsiteY6" fmla="*/ 2422865 h 2743775"/>
                  <a:gd name="connsiteX7" fmla="*/ 4110086 w 4110086"/>
                  <a:gd name="connsiteY7" fmla="*/ 2743376 h 2743775"/>
                  <a:gd name="connsiteX0" fmla="*/ 0 w 4232634"/>
                  <a:gd name="connsiteY0" fmla="*/ 2583121 h 2743775"/>
                  <a:gd name="connsiteX1" fmla="*/ 471339 w 4232634"/>
                  <a:gd name="connsiteY1" fmla="*/ 251713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121 h 2743775"/>
                  <a:gd name="connsiteX1" fmla="*/ 433631 w 4232634"/>
                  <a:gd name="connsiteY1" fmla="*/ 254541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261 h 2743915"/>
                  <a:gd name="connsiteX1" fmla="*/ 433631 w 4232634"/>
                  <a:gd name="connsiteY1" fmla="*/ 2545553 h 2743915"/>
                  <a:gd name="connsiteX2" fmla="*/ 631595 w 4232634"/>
                  <a:gd name="connsiteY2" fmla="*/ 2243895 h 2743915"/>
                  <a:gd name="connsiteX3" fmla="*/ 829558 w 4232634"/>
                  <a:gd name="connsiteY3" fmla="*/ 735607 h 2743915"/>
                  <a:gd name="connsiteX4" fmla="*/ 1904214 w 4232634"/>
                  <a:gd name="connsiteY4" fmla="*/ 316 h 2743915"/>
                  <a:gd name="connsiteX5" fmla="*/ 3033836 w 4232634"/>
                  <a:gd name="connsiteY5" fmla="*/ 669620 h 2743915"/>
                  <a:gd name="connsiteX6" fmla="*/ 3308807 w 4232634"/>
                  <a:gd name="connsiteY6" fmla="*/ 2423005 h 2743915"/>
                  <a:gd name="connsiteX7" fmla="*/ 4232634 w 4232634"/>
                  <a:gd name="connsiteY7" fmla="*/ 2743516 h 2743915"/>
                  <a:gd name="connsiteX0" fmla="*/ 0 w 4232634"/>
                  <a:gd name="connsiteY0" fmla="*/ 2583055 h 2743709"/>
                  <a:gd name="connsiteX1" fmla="*/ 433631 w 4232634"/>
                  <a:gd name="connsiteY1" fmla="*/ 2545347 h 2743709"/>
                  <a:gd name="connsiteX2" fmla="*/ 631595 w 4232634"/>
                  <a:gd name="connsiteY2" fmla="*/ 2243689 h 2743709"/>
                  <a:gd name="connsiteX3" fmla="*/ 829559 w 4232634"/>
                  <a:gd name="connsiteY3" fmla="*/ 631707 h 2743709"/>
                  <a:gd name="connsiteX4" fmla="*/ 1904214 w 4232634"/>
                  <a:gd name="connsiteY4" fmla="*/ 110 h 2743709"/>
                  <a:gd name="connsiteX5" fmla="*/ 3033836 w 4232634"/>
                  <a:gd name="connsiteY5" fmla="*/ 669414 h 2743709"/>
                  <a:gd name="connsiteX6" fmla="*/ 3308807 w 4232634"/>
                  <a:gd name="connsiteY6" fmla="*/ 2422799 h 2743709"/>
                  <a:gd name="connsiteX7" fmla="*/ 4232634 w 4232634"/>
                  <a:gd name="connsiteY7" fmla="*/ 2743310 h 2743709"/>
                  <a:gd name="connsiteX0" fmla="*/ 0 w 4232634"/>
                  <a:gd name="connsiteY0" fmla="*/ 2583055 h 2743709"/>
                  <a:gd name="connsiteX1" fmla="*/ 374674 w 4232634"/>
                  <a:gd name="connsiteY1" fmla="*/ 2535920 h 2743709"/>
                  <a:gd name="connsiteX2" fmla="*/ 631595 w 4232634"/>
                  <a:gd name="connsiteY2" fmla="*/ 2243689 h 2743709"/>
                  <a:gd name="connsiteX3" fmla="*/ 829559 w 4232634"/>
                  <a:gd name="connsiteY3" fmla="*/ 631707 h 2743709"/>
                  <a:gd name="connsiteX4" fmla="*/ 1904214 w 4232634"/>
                  <a:gd name="connsiteY4" fmla="*/ 110 h 2743709"/>
                  <a:gd name="connsiteX5" fmla="*/ 3033836 w 4232634"/>
                  <a:gd name="connsiteY5" fmla="*/ 669414 h 2743709"/>
                  <a:gd name="connsiteX6" fmla="*/ 3308807 w 4232634"/>
                  <a:gd name="connsiteY6" fmla="*/ 2422799 h 2743709"/>
                  <a:gd name="connsiteX7" fmla="*/ 4232634 w 4232634"/>
                  <a:gd name="connsiteY7" fmla="*/ 2743310 h 274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2634" h="2743709">
                    <a:moveTo>
                      <a:pt x="0" y="2583055"/>
                    </a:moveTo>
                    <a:lnTo>
                      <a:pt x="374674" y="2535920"/>
                    </a:lnTo>
                    <a:cubicBezTo>
                      <a:pt x="459515" y="2485644"/>
                      <a:pt x="555781" y="2561058"/>
                      <a:pt x="631595" y="2243689"/>
                    </a:cubicBezTo>
                    <a:cubicBezTo>
                      <a:pt x="707409" y="1926320"/>
                      <a:pt x="617456" y="1005637"/>
                      <a:pt x="829559" y="631707"/>
                    </a:cubicBezTo>
                    <a:cubicBezTo>
                      <a:pt x="1041662" y="257777"/>
                      <a:pt x="1536835" y="-6174"/>
                      <a:pt x="1904214" y="110"/>
                    </a:cubicBezTo>
                    <a:cubicBezTo>
                      <a:pt x="2271593" y="6394"/>
                      <a:pt x="2799737" y="265633"/>
                      <a:pt x="3033836" y="669414"/>
                    </a:cubicBezTo>
                    <a:cubicBezTo>
                      <a:pt x="3267935" y="1073195"/>
                      <a:pt x="3115558" y="2097574"/>
                      <a:pt x="3308807" y="2422799"/>
                    </a:cubicBezTo>
                    <a:cubicBezTo>
                      <a:pt x="3502057" y="2748024"/>
                      <a:pt x="3867345" y="2745667"/>
                      <a:pt x="4232634" y="2743310"/>
                    </a:cubicBezTo>
                  </a:path>
                </a:pathLst>
              </a:custGeom>
              <a:noFill/>
              <a:ln w="28575">
                <a:solidFill>
                  <a:schemeClr val="tx1">
                    <a:lumMod val="65000"/>
                    <a:lumOff val="3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D7E81282-1FB7-4F80-8995-61178FDBC271}"/>
                  </a:ext>
                </a:extLst>
              </p:cNvPr>
              <p:cNvSpPr/>
              <p:nvPr/>
            </p:nvSpPr>
            <p:spPr>
              <a:xfrm>
                <a:off x="4093713" y="1724069"/>
                <a:ext cx="2438365" cy="2132589"/>
              </a:xfrm>
              <a:custGeom>
                <a:avLst/>
                <a:gdLst>
                  <a:gd name="connsiteX0" fmla="*/ 0 w 4110086"/>
                  <a:gd name="connsiteY0" fmla="*/ 2545413 h 2743775"/>
                  <a:gd name="connsiteX1" fmla="*/ 348791 w 4110086"/>
                  <a:gd name="connsiteY1" fmla="*/ 2517133 h 2743775"/>
                  <a:gd name="connsiteX2" fmla="*/ 509047 w 4110086"/>
                  <a:gd name="connsiteY2" fmla="*/ 2243755 h 2743775"/>
                  <a:gd name="connsiteX3" fmla="*/ 707010 w 4110086"/>
                  <a:gd name="connsiteY3" fmla="*/ 735467 h 2743775"/>
                  <a:gd name="connsiteX4" fmla="*/ 1781666 w 4110086"/>
                  <a:gd name="connsiteY4" fmla="*/ 176 h 2743775"/>
                  <a:gd name="connsiteX5" fmla="*/ 2950589 w 4110086"/>
                  <a:gd name="connsiteY5" fmla="*/ 792028 h 2743775"/>
                  <a:gd name="connsiteX6" fmla="*/ 3186259 w 4110086"/>
                  <a:gd name="connsiteY6" fmla="*/ 2422865 h 2743775"/>
                  <a:gd name="connsiteX7" fmla="*/ 4110086 w 4110086"/>
                  <a:gd name="connsiteY7" fmla="*/ 2743376 h 2743775"/>
                  <a:gd name="connsiteX0" fmla="*/ 0 w 4232634"/>
                  <a:gd name="connsiteY0" fmla="*/ 2583121 h 2743775"/>
                  <a:gd name="connsiteX1" fmla="*/ 471339 w 4232634"/>
                  <a:gd name="connsiteY1" fmla="*/ 251713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232634"/>
                  <a:gd name="connsiteY0" fmla="*/ 2583121 h 2743775"/>
                  <a:gd name="connsiteX1" fmla="*/ 433631 w 4232634"/>
                  <a:gd name="connsiteY1" fmla="*/ 2545413 h 2743775"/>
                  <a:gd name="connsiteX2" fmla="*/ 631595 w 4232634"/>
                  <a:gd name="connsiteY2" fmla="*/ 2243755 h 2743775"/>
                  <a:gd name="connsiteX3" fmla="*/ 829558 w 4232634"/>
                  <a:gd name="connsiteY3" fmla="*/ 735467 h 2743775"/>
                  <a:gd name="connsiteX4" fmla="*/ 1904214 w 4232634"/>
                  <a:gd name="connsiteY4" fmla="*/ 176 h 2743775"/>
                  <a:gd name="connsiteX5" fmla="*/ 3073137 w 4232634"/>
                  <a:gd name="connsiteY5" fmla="*/ 792028 h 2743775"/>
                  <a:gd name="connsiteX6" fmla="*/ 3308807 w 4232634"/>
                  <a:gd name="connsiteY6" fmla="*/ 2422865 h 2743775"/>
                  <a:gd name="connsiteX7" fmla="*/ 4232634 w 4232634"/>
                  <a:gd name="connsiteY7" fmla="*/ 2743376 h 2743775"/>
                  <a:gd name="connsiteX0" fmla="*/ 0 w 4644660"/>
                  <a:gd name="connsiteY0" fmla="*/ 2583121 h 2809426"/>
                  <a:gd name="connsiteX1" fmla="*/ 433631 w 4644660"/>
                  <a:gd name="connsiteY1" fmla="*/ 2545413 h 2809426"/>
                  <a:gd name="connsiteX2" fmla="*/ 631595 w 4644660"/>
                  <a:gd name="connsiteY2" fmla="*/ 2243755 h 2809426"/>
                  <a:gd name="connsiteX3" fmla="*/ 829558 w 4644660"/>
                  <a:gd name="connsiteY3" fmla="*/ 735467 h 2809426"/>
                  <a:gd name="connsiteX4" fmla="*/ 1904214 w 4644660"/>
                  <a:gd name="connsiteY4" fmla="*/ 176 h 2809426"/>
                  <a:gd name="connsiteX5" fmla="*/ 3073137 w 4644660"/>
                  <a:gd name="connsiteY5" fmla="*/ 792028 h 2809426"/>
                  <a:gd name="connsiteX6" fmla="*/ 3308807 w 4644660"/>
                  <a:gd name="connsiteY6" fmla="*/ 2422865 h 2809426"/>
                  <a:gd name="connsiteX7" fmla="*/ 4644660 w 4644660"/>
                  <a:gd name="connsiteY7" fmla="*/ 2809364 h 2809426"/>
                  <a:gd name="connsiteX0" fmla="*/ 0 w 4644660"/>
                  <a:gd name="connsiteY0" fmla="*/ 2583121 h 2852080"/>
                  <a:gd name="connsiteX1" fmla="*/ 433631 w 4644660"/>
                  <a:gd name="connsiteY1" fmla="*/ 2545413 h 2852080"/>
                  <a:gd name="connsiteX2" fmla="*/ 631595 w 4644660"/>
                  <a:gd name="connsiteY2" fmla="*/ 2243755 h 2852080"/>
                  <a:gd name="connsiteX3" fmla="*/ 829558 w 4644660"/>
                  <a:gd name="connsiteY3" fmla="*/ 735467 h 2852080"/>
                  <a:gd name="connsiteX4" fmla="*/ 1904214 w 4644660"/>
                  <a:gd name="connsiteY4" fmla="*/ 176 h 2852080"/>
                  <a:gd name="connsiteX5" fmla="*/ 3073137 w 4644660"/>
                  <a:gd name="connsiteY5" fmla="*/ 792028 h 2852080"/>
                  <a:gd name="connsiteX6" fmla="*/ 3283835 w 4644660"/>
                  <a:gd name="connsiteY6" fmla="*/ 2649108 h 2852080"/>
                  <a:gd name="connsiteX7" fmla="*/ 4644660 w 4644660"/>
                  <a:gd name="connsiteY7" fmla="*/ 2809364 h 2852080"/>
                  <a:gd name="connsiteX0" fmla="*/ 0 w 4644660"/>
                  <a:gd name="connsiteY0" fmla="*/ 2583121 h 2852080"/>
                  <a:gd name="connsiteX1" fmla="*/ 533516 w 4644660"/>
                  <a:gd name="connsiteY1" fmla="*/ 2686815 h 2852080"/>
                  <a:gd name="connsiteX2" fmla="*/ 631595 w 4644660"/>
                  <a:gd name="connsiteY2" fmla="*/ 2243755 h 2852080"/>
                  <a:gd name="connsiteX3" fmla="*/ 829558 w 4644660"/>
                  <a:gd name="connsiteY3" fmla="*/ 735467 h 2852080"/>
                  <a:gd name="connsiteX4" fmla="*/ 1904214 w 4644660"/>
                  <a:gd name="connsiteY4" fmla="*/ 176 h 2852080"/>
                  <a:gd name="connsiteX5" fmla="*/ 3073137 w 4644660"/>
                  <a:gd name="connsiteY5" fmla="*/ 792028 h 2852080"/>
                  <a:gd name="connsiteX6" fmla="*/ 3283835 w 4644660"/>
                  <a:gd name="connsiteY6" fmla="*/ 2649108 h 2852080"/>
                  <a:gd name="connsiteX7" fmla="*/ 4644660 w 4644660"/>
                  <a:gd name="connsiteY7" fmla="*/ 2809364 h 2852080"/>
                  <a:gd name="connsiteX0" fmla="*/ 0 w 4657146"/>
                  <a:gd name="connsiteY0" fmla="*/ 2696242 h 2852080"/>
                  <a:gd name="connsiteX1" fmla="*/ 546002 w 4657146"/>
                  <a:gd name="connsiteY1" fmla="*/ 2686815 h 2852080"/>
                  <a:gd name="connsiteX2" fmla="*/ 644081 w 4657146"/>
                  <a:gd name="connsiteY2" fmla="*/ 2243755 h 2852080"/>
                  <a:gd name="connsiteX3" fmla="*/ 842044 w 4657146"/>
                  <a:gd name="connsiteY3" fmla="*/ 735467 h 2852080"/>
                  <a:gd name="connsiteX4" fmla="*/ 1916700 w 4657146"/>
                  <a:gd name="connsiteY4" fmla="*/ 176 h 2852080"/>
                  <a:gd name="connsiteX5" fmla="*/ 3085623 w 4657146"/>
                  <a:gd name="connsiteY5" fmla="*/ 792028 h 2852080"/>
                  <a:gd name="connsiteX6" fmla="*/ 3296321 w 4657146"/>
                  <a:gd name="connsiteY6" fmla="*/ 2649108 h 2852080"/>
                  <a:gd name="connsiteX7" fmla="*/ 4657146 w 4657146"/>
                  <a:gd name="connsiteY7" fmla="*/ 2809364 h 2852080"/>
                  <a:gd name="connsiteX0" fmla="*/ 0 w 4657146"/>
                  <a:gd name="connsiteY0" fmla="*/ 2696187 h 2852025"/>
                  <a:gd name="connsiteX1" fmla="*/ 546002 w 4657146"/>
                  <a:gd name="connsiteY1" fmla="*/ 2686760 h 2852025"/>
                  <a:gd name="connsiteX2" fmla="*/ 644081 w 4657146"/>
                  <a:gd name="connsiteY2" fmla="*/ 2243700 h 2852025"/>
                  <a:gd name="connsiteX3" fmla="*/ 904473 w 4657146"/>
                  <a:gd name="connsiteY3" fmla="*/ 744839 h 2852025"/>
                  <a:gd name="connsiteX4" fmla="*/ 1916700 w 4657146"/>
                  <a:gd name="connsiteY4" fmla="*/ 121 h 2852025"/>
                  <a:gd name="connsiteX5" fmla="*/ 3085623 w 4657146"/>
                  <a:gd name="connsiteY5" fmla="*/ 791973 h 2852025"/>
                  <a:gd name="connsiteX6" fmla="*/ 3296321 w 4657146"/>
                  <a:gd name="connsiteY6" fmla="*/ 2649053 h 2852025"/>
                  <a:gd name="connsiteX7" fmla="*/ 4657146 w 4657146"/>
                  <a:gd name="connsiteY7" fmla="*/ 2809309 h 2852025"/>
                  <a:gd name="connsiteX0" fmla="*/ 0 w 4657146"/>
                  <a:gd name="connsiteY0" fmla="*/ 2696229 h 2852067"/>
                  <a:gd name="connsiteX1" fmla="*/ 546002 w 4657146"/>
                  <a:gd name="connsiteY1" fmla="*/ 2686802 h 2852067"/>
                  <a:gd name="connsiteX2" fmla="*/ 644081 w 4657146"/>
                  <a:gd name="connsiteY2" fmla="*/ 2243742 h 2852067"/>
                  <a:gd name="connsiteX3" fmla="*/ 904473 w 4657146"/>
                  <a:gd name="connsiteY3" fmla="*/ 744881 h 2852067"/>
                  <a:gd name="connsiteX4" fmla="*/ 1916700 w 4657146"/>
                  <a:gd name="connsiteY4" fmla="*/ 163 h 2852067"/>
                  <a:gd name="connsiteX5" fmla="*/ 3085623 w 4657146"/>
                  <a:gd name="connsiteY5" fmla="*/ 792015 h 2852067"/>
                  <a:gd name="connsiteX6" fmla="*/ 3296321 w 4657146"/>
                  <a:gd name="connsiteY6" fmla="*/ 2649095 h 2852067"/>
                  <a:gd name="connsiteX7" fmla="*/ 4657146 w 4657146"/>
                  <a:gd name="connsiteY7" fmla="*/ 2809351 h 2852067"/>
                  <a:gd name="connsiteX0" fmla="*/ 0 w 4657146"/>
                  <a:gd name="connsiteY0" fmla="*/ 2696229 h 2852067"/>
                  <a:gd name="connsiteX1" fmla="*/ 546002 w 4657146"/>
                  <a:gd name="connsiteY1" fmla="*/ 2686802 h 2852067"/>
                  <a:gd name="connsiteX2" fmla="*/ 644081 w 4657146"/>
                  <a:gd name="connsiteY2" fmla="*/ 2243742 h 2852067"/>
                  <a:gd name="connsiteX3" fmla="*/ 904473 w 4657146"/>
                  <a:gd name="connsiteY3" fmla="*/ 744881 h 2852067"/>
                  <a:gd name="connsiteX4" fmla="*/ 1916700 w 4657146"/>
                  <a:gd name="connsiteY4" fmla="*/ 163 h 2852067"/>
                  <a:gd name="connsiteX5" fmla="*/ 3085623 w 4657146"/>
                  <a:gd name="connsiteY5" fmla="*/ 792015 h 2852067"/>
                  <a:gd name="connsiteX6" fmla="*/ 3358750 w 4657146"/>
                  <a:gd name="connsiteY6" fmla="*/ 2649095 h 2852067"/>
                  <a:gd name="connsiteX7" fmla="*/ 4657146 w 4657146"/>
                  <a:gd name="connsiteY7" fmla="*/ 2809351 h 2852067"/>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657146"/>
                  <a:gd name="connsiteY0" fmla="*/ 2696229 h 2889343"/>
                  <a:gd name="connsiteX1" fmla="*/ 546002 w 4657146"/>
                  <a:gd name="connsiteY1" fmla="*/ 2686802 h 2889343"/>
                  <a:gd name="connsiteX2" fmla="*/ 644081 w 4657146"/>
                  <a:gd name="connsiteY2" fmla="*/ 2243742 h 2889343"/>
                  <a:gd name="connsiteX3" fmla="*/ 904473 w 4657146"/>
                  <a:gd name="connsiteY3" fmla="*/ 744881 h 2889343"/>
                  <a:gd name="connsiteX4" fmla="*/ 1916700 w 4657146"/>
                  <a:gd name="connsiteY4" fmla="*/ 163 h 2889343"/>
                  <a:gd name="connsiteX5" fmla="*/ 3085623 w 4657146"/>
                  <a:gd name="connsiteY5" fmla="*/ 792015 h 2889343"/>
                  <a:gd name="connsiteX6" fmla="*/ 3358750 w 4657146"/>
                  <a:gd name="connsiteY6" fmla="*/ 2649095 h 2889343"/>
                  <a:gd name="connsiteX7" fmla="*/ 4657146 w 4657146"/>
                  <a:gd name="connsiteY7" fmla="*/ 2809351 h 2889343"/>
                  <a:gd name="connsiteX0" fmla="*/ 0 w 4782002"/>
                  <a:gd name="connsiteY0" fmla="*/ 2696229 h 2995606"/>
                  <a:gd name="connsiteX1" fmla="*/ 546002 w 4782002"/>
                  <a:gd name="connsiteY1" fmla="*/ 2686802 h 2995606"/>
                  <a:gd name="connsiteX2" fmla="*/ 644081 w 4782002"/>
                  <a:gd name="connsiteY2" fmla="*/ 2243742 h 2995606"/>
                  <a:gd name="connsiteX3" fmla="*/ 904473 w 4782002"/>
                  <a:gd name="connsiteY3" fmla="*/ 744881 h 2995606"/>
                  <a:gd name="connsiteX4" fmla="*/ 1916700 w 4782002"/>
                  <a:gd name="connsiteY4" fmla="*/ 163 h 2995606"/>
                  <a:gd name="connsiteX5" fmla="*/ 3085623 w 4782002"/>
                  <a:gd name="connsiteY5" fmla="*/ 792015 h 2995606"/>
                  <a:gd name="connsiteX6" fmla="*/ 3358750 w 4782002"/>
                  <a:gd name="connsiteY6" fmla="*/ 2649095 h 2995606"/>
                  <a:gd name="connsiteX7" fmla="*/ 4782002 w 4782002"/>
                  <a:gd name="connsiteY7" fmla="*/ 2988460 h 2995606"/>
                  <a:gd name="connsiteX0" fmla="*/ 0 w 5231485"/>
                  <a:gd name="connsiteY0" fmla="*/ 2724509 h 2995606"/>
                  <a:gd name="connsiteX1" fmla="*/ 995485 w 5231485"/>
                  <a:gd name="connsiteY1" fmla="*/ 2686802 h 2995606"/>
                  <a:gd name="connsiteX2" fmla="*/ 1093564 w 5231485"/>
                  <a:gd name="connsiteY2" fmla="*/ 2243742 h 2995606"/>
                  <a:gd name="connsiteX3" fmla="*/ 1353956 w 5231485"/>
                  <a:gd name="connsiteY3" fmla="*/ 744881 h 2995606"/>
                  <a:gd name="connsiteX4" fmla="*/ 2366183 w 5231485"/>
                  <a:gd name="connsiteY4" fmla="*/ 163 h 2995606"/>
                  <a:gd name="connsiteX5" fmla="*/ 3535106 w 5231485"/>
                  <a:gd name="connsiteY5" fmla="*/ 792015 h 2995606"/>
                  <a:gd name="connsiteX6" fmla="*/ 3808233 w 5231485"/>
                  <a:gd name="connsiteY6" fmla="*/ 2649095 h 2995606"/>
                  <a:gd name="connsiteX7" fmla="*/ 5231485 w 5231485"/>
                  <a:gd name="connsiteY7" fmla="*/ 2988460 h 2995606"/>
                  <a:gd name="connsiteX0" fmla="*/ 0 w 5231485"/>
                  <a:gd name="connsiteY0" fmla="*/ 2724509 h 2995606"/>
                  <a:gd name="connsiteX1" fmla="*/ 933057 w 5231485"/>
                  <a:gd name="connsiteY1" fmla="*/ 2583107 h 2995606"/>
                  <a:gd name="connsiteX2" fmla="*/ 1093564 w 5231485"/>
                  <a:gd name="connsiteY2" fmla="*/ 2243742 h 2995606"/>
                  <a:gd name="connsiteX3" fmla="*/ 1353956 w 5231485"/>
                  <a:gd name="connsiteY3" fmla="*/ 744881 h 2995606"/>
                  <a:gd name="connsiteX4" fmla="*/ 2366183 w 5231485"/>
                  <a:gd name="connsiteY4" fmla="*/ 163 h 2995606"/>
                  <a:gd name="connsiteX5" fmla="*/ 3535106 w 5231485"/>
                  <a:gd name="connsiteY5" fmla="*/ 792015 h 2995606"/>
                  <a:gd name="connsiteX6" fmla="*/ 3808233 w 5231485"/>
                  <a:gd name="connsiteY6" fmla="*/ 2649095 h 2995606"/>
                  <a:gd name="connsiteX7" fmla="*/ 5231485 w 5231485"/>
                  <a:gd name="connsiteY7" fmla="*/ 2988460 h 2995606"/>
                  <a:gd name="connsiteX0" fmla="*/ 0 w 5231485"/>
                  <a:gd name="connsiteY0" fmla="*/ 2724509 h 3092282"/>
                  <a:gd name="connsiteX1" fmla="*/ 933057 w 5231485"/>
                  <a:gd name="connsiteY1" fmla="*/ 2583107 h 3092282"/>
                  <a:gd name="connsiteX2" fmla="*/ 1093564 w 5231485"/>
                  <a:gd name="connsiteY2" fmla="*/ 2243742 h 3092282"/>
                  <a:gd name="connsiteX3" fmla="*/ 1353956 w 5231485"/>
                  <a:gd name="connsiteY3" fmla="*/ 744881 h 3092282"/>
                  <a:gd name="connsiteX4" fmla="*/ 2366183 w 5231485"/>
                  <a:gd name="connsiteY4" fmla="*/ 163 h 3092282"/>
                  <a:gd name="connsiteX5" fmla="*/ 3535106 w 5231485"/>
                  <a:gd name="connsiteY5" fmla="*/ 792015 h 3092282"/>
                  <a:gd name="connsiteX6" fmla="*/ 3808233 w 5231485"/>
                  <a:gd name="connsiteY6" fmla="*/ 2649095 h 3092282"/>
                  <a:gd name="connsiteX7" fmla="*/ 5231485 w 5231485"/>
                  <a:gd name="connsiteY7" fmla="*/ 3092155 h 3092282"/>
                  <a:gd name="connsiteX0" fmla="*/ 0 w 4769517"/>
                  <a:gd name="connsiteY0" fmla="*/ 2724509 h 3019685"/>
                  <a:gd name="connsiteX1" fmla="*/ 933057 w 4769517"/>
                  <a:gd name="connsiteY1" fmla="*/ 2583107 h 3019685"/>
                  <a:gd name="connsiteX2" fmla="*/ 1093564 w 4769517"/>
                  <a:gd name="connsiteY2" fmla="*/ 2243742 h 3019685"/>
                  <a:gd name="connsiteX3" fmla="*/ 1353956 w 4769517"/>
                  <a:gd name="connsiteY3" fmla="*/ 744881 h 3019685"/>
                  <a:gd name="connsiteX4" fmla="*/ 2366183 w 4769517"/>
                  <a:gd name="connsiteY4" fmla="*/ 163 h 3019685"/>
                  <a:gd name="connsiteX5" fmla="*/ 3535106 w 4769517"/>
                  <a:gd name="connsiteY5" fmla="*/ 792015 h 3019685"/>
                  <a:gd name="connsiteX6" fmla="*/ 3808233 w 4769517"/>
                  <a:gd name="connsiteY6" fmla="*/ 2649095 h 3019685"/>
                  <a:gd name="connsiteX7" fmla="*/ 4769517 w 4769517"/>
                  <a:gd name="connsiteY7" fmla="*/ 3016740 h 301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517" h="3019685">
                    <a:moveTo>
                      <a:pt x="0" y="2724509"/>
                    </a:moveTo>
                    <a:lnTo>
                      <a:pt x="933057" y="2583107"/>
                    </a:lnTo>
                    <a:cubicBezTo>
                      <a:pt x="1017898" y="2532831"/>
                      <a:pt x="1023414" y="2550113"/>
                      <a:pt x="1093564" y="2243742"/>
                    </a:cubicBezTo>
                    <a:cubicBezTo>
                      <a:pt x="1163714" y="1937371"/>
                      <a:pt x="1179310" y="1222506"/>
                      <a:pt x="1353956" y="744881"/>
                    </a:cubicBezTo>
                    <a:cubicBezTo>
                      <a:pt x="1528602" y="267256"/>
                      <a:pt x="2002658" y="-7693"/>
                      <a:pt x="2366183" y="163"/>
                    </a:cubicBezTo>
                    <a:cubicBezTo>
                      <a:pt x="2729708" y="8019"/>
                      <a:pt x="3294764" y="350526"/>
                      <a:pt x="3535106" y="792015"/>
                    </a:cubicBezTo>
                    <a:cubicBezTo>
                      <a:pt x="3775448" y="1233504"/>
                      <a:pt x="3752326" y="2314444"/>
                      <a:pt x="3808233" y="2649095"/>
                    </a:cubicBezTo>
                    <a:cubicBezTo>
                      <a:pt x="3801713" y="3068588"/>
                      <a:pt x="4404228" y="3019097"/>
                      <a:pt x="4769517" y="3016740"/>
                    </a:cubicBezTo>
                  </a:path>
                </a:pathLst>
              </a:custGeom>
              <a:noFill/>
              <a:ln w="635000">
                <a:solidFill>
                  <a:schemeClr val="bg2">
                    <a:lumMod val="9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A6C80519-8509-479F-AF90-6DEC7B36D741}"/>
                  </a:ext>
                </a:extLst>
              </p:cNvPr>
              <p:cNvSpPr/>
              <p:nvPr/>
            </p:nvSpPr>
            <p:spPr>
              <a:xfrm>
                <a:off x="5201231" y="1435406"/>
                <a:ext cx="188782" cy="567042"/>
              </a:xfrm>
              <a:custGeom>
                <a:avLst/>
                <a:gdLst>
                  <a:gd name="connsiteX0" fmla="*/ 137160 w 230662"/>
                  <a:gd name="connsiteY0" fmla="*/ 0 h 906780"/>
                  <a:gd name="connsiteX1" fmla="*/ 129540 w 230662"/>
                  <a:gd name="connsiteY1" fmla="*/ 251460 h 906780"/>
                  <a:gd name="connsiteX2" fmla="*/ 114300 w 230662"/>
                  <a:gd name="connsiteY2" fmla="*/ 274320 h 906780"/>
                  <a:gd name="connsiteX3" fmla="*/ 106680 w 230662"/>
                  <a:gd name="connsiteY3" fmla="*/ 304800 h 906780"/>
                  <a:gd name="connsiteX4" fmla="*/ 99060 w 230662"/>
                  <a:gd name="connsiteY4" fmla="*/ 327660 h 906780"/>
                  <a:gd name="connsiteX5" fmla="*/ 106680 w 230662"/>
                  <a:gd name="connsiteY5" fmla="*/ 419100 h 906780"/>
                  <a:gd name="connsiteX6" fmla="*/ 121920 w 230662"/>
                  <a:gd name="connsiteY6" fmla="*/ 487680 h 906780"/>
                  <a:gd name="connsiteX7" fmla="*/ 144780 w 230662"/>
                  <a:gd name="connsiteY7" fmla="*/ 274320 h 906780"/>
                  <a:gd name="connsiteX8" fmla="*/ 129540 w 230662"/>
                  <a:gd name="connsiteY8" fmla="*/ 243840 h 906780"/>
                  <a:gd name="connsiteX9" fmla="*/ 121920 w 230662"/>
                  <a:gd name="connsiteY9" fmla="*/ 297180 h 906780"/>
                  <a:gd name="connsiteX10" fmla="*/ 106680 w 230662"/>
                  <a:gd name="connsiteY10" fmla="*/ 434340 h 906780"/>
                  <a:gd name="connsiteX11" fmla="*/ 114300 w 230662"/>
                  <a:gd name="connsiteY11" fmla="*/ 480060 h 906780"/>
                  <a:gd name="connsiteX12" fmla="*/ 137160 w 230662"/>
                  <a:gd name="connsiteY12" fmla="*/ 396240 h 906780"/>
                  <a:gd name="connsiteX13" fmla="*/ 121920 w 230662"/>
                  <a:gd name="connsiteY13" fmla="*/ 304800 h 906780"/>
                  <a:gd name="connsiteX14" fmla="*/ 114300 w 230662"/>
                  <a:gd name="connsiteY14" fmla="*/ 327660 h 906780"/>
                  <a:gd name="connsiteX15" fmla="*/ 106680 w 230662"/>
                  <a:gd name="connsiteY15" fmla="*/ 373380 h 906780"/>
                  <a:gd name="connsiteX16" fmla="*/ 129540 w 230662"/>
                  <a:gd name="connsiteY16" fmla="*/ 342900 h 906780"/>
                  <a:gd name="connsiteX17" fmla="*/ 160020 w 230662"/>
                  <a:gd name="connsiteY17" fmla="*/ 297180 h 906780"/>
                  <a:gd name="connsiteX18" fmla="*/ 205740 w 230662"/>
                  <a:gd name="connsiteY18" fmla="*/ 274320 h 906780"/>
                  <a:gd name="connsiteX19" fmla="*/ 228600 w 230662"/>
                  <a:gd name="connsiteY19" fmla="*/ 259080 h 906780"/>
                  <a:gd name="connsiteX20" fmla="*/ 190500 w 230662"/>
                  <a:gd name="connsiteY20" fmla="*/ 274320 h 906780"/>
                  <a:gd name="connsiteX21" fmla="*/ 160020 w 230662"/>
                  <a:gd name="connsiteY21" fmla="*/ 304800 h 906780"/>
                  <a:gd name="connsiteX22" fmla="*/ 144780 w 230662"/>
                  <a:gd name="connsiteY22" fmla="*/ 350520 h 906780"/>
                  <a:gd name="connsiteX23" fmla="*/ 152400 w 230662"/>
                  <a:gd name="connsiteY23" fmla="*/ 396240 h 906780"/>
                  <a:gd name="connsiteX24" fmla="*/ 175260 w 230662"/>
                  <a:gd name="connsiteY24" fmla="*/ 411480 h 906780"/>
                  <a:gd name="connsiteX25" fmla="*/ 213360 w 230662"/>
                  <a:gd name="connsiteY25" fmla="*/ 441960 h 906780"/>
                  <a:gd name="connsiteX26" fmla="*/ 220980 w 230662"/>
                  <a:gd name="connsiteY26" fmla="*/ 472440 h 906780"/>
                  <a:gd name="connsiteX27" fmla="*/ 198120 w 230662"/>
                  <a:gd name="connsiteY27" fmla="*/ 457200 h 906780"/>
                  <a:gd name="connsiteX28" fmla="*/ 152400 w 230662"/>
                  <a:gd name="connsiteY28" fmla="*/ 419100 h 906780"/>
                  <a:gd name="connsiteX29" fmla="*/ 68580 w 230662"/>
                  <a:gd name="connsiteY29" fmla="*/ 434340 h 906780"/>
                  <a:gd name="connsiteX30" fmla="*/ 22860 w 230662"/>
                  <a:gd name="connsiteY30" fmla="*/ 480060 h 906780"/>
                  <a:gd name="connsiteX31" fmla="*/ 0 w 230662"/>
                  <a:gd name="connsiteY31" fmla="*/ 495300 h 906780"/>
                  <a:gd name="connsiteX32" fmla="*/ 7620 w 230662"/>
                  <a:gd name="connsiteY32" fmla="*/ 472440 h 906780"/>
                  <a:gd name="connsiteX33" fmla="*/ 30480 w 230662"/>
                  <a:gd name="connsiteY33" fmla="*/ 464820 h 906780"/>
                  <a:gd name="connsiteX34" fmla="*/ 106680 w 230662"/>
                  <a:gd name="connsiteY34" fmla="*/ 403860 h 906780"/>
                  <a:gd name="connsiteX35" fmla="*/ 99060 w 230662"/>
                  <a:gd name="connsiteY35" fmla="*/ 320040 h 906780"/>
                  <a:gd name="connsiteX36" fmla="*/ 60960 w 230662"/>
                  <a:gd name="connsiteY36" fmla="*/ 327660 h 906780"/>
                  <a:gd name="connsiteX37" fmla="*/ 83820 w 230662"/>
                  <a:gd name="connsiteY37" fmla="*/ 335280 h 906780"/>
                  <a:gd name="connsiteX38" fmla="*/ 106680 w 230662"/>
                  <a:gd name="connsiteY38" fmla="*/ 358140 h 906780"/>
                  <a:gd name="connsiteX39" fmla="*/ 121920 w 230662"/>
                  <a:gd name="connsiteY39" fmla="*/ 411480 h 906780"/>
                  <a:gd name="connsiteX40" fmla="*/ 114300 w 230662"/>
                  <a:gd name="connsiteY40" fmla="*/ 754380 h 906780"/>
                  <a:gd name="connsiteX41" fmla="*/ 106680 w 230662"/>
                  <a:gd name="connsiteY41" fmla="*/ 792480 h 906780"/>
                  <a:gd name="connsiteX42" fmla="*/ 99060 w 230662"/>
                  <a:gd name="connsiteY42" fmla="*/ 906780 h 9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0662" h="906780">
                    <a:moveTo>
                      <a:pt x="137160" y="0"/>
                    </a:moveTo>
                    <a:cubicBezTo>
                      <a:pt x="134620" y="83820"/>
                      <a:pt x="136504" y="167891"/>
                      <a:pt x="129540" y="251460"/>
                    </a:cubicBezTo>
                    <a:cubicBezTo>
                      <a:pt x="128779" y="260586"/>
                      <a:pt x="117908" y="265902"/>
                      <a:pt x="114300" y="274320"/>
                    </a:cubicBezTo>
                    <a:cubicBezTo>
                      <a:pt x="110175" y="283946"/>
                      <a:pt x="109557" y="294730"/>
                      <a:pt x="106680" y="304800"/>
                    </a:cubicBezTo>
                    <a:cubicBezTo>
                      <a:pt x="104473" y="312523"/>
                      <a:pt x="101600" y="320040"/>
                      <a:pt x="99060" y="327660"/>
                    </a:cubicBezTo>
                    <a:cubicBezTo>
                      <a:pt x="101600" y="358140"/>
                      <a:pt x="103106" y="388724"/>
                      <a:pt x="106680" y="419100"/>
                    </a:cubicBezTo>
                    <a:cubicBezTo>
                      <a:pt x="108830" y="437373"/>
                      <a:pt x="117243" y="468971"/>
                      <a:pt x="121920" y="487680"/>
                    </a:cubicBezTo>
                    <a:cubicBezTo>
                      <a:pt x="163485" y="383769"/>
                      <a:pt x="163829" y="414015"/>
                      <a:pt x="144780" y="274320"/>
                    </a:cubicBezTo>
                    <a:cubicBezTo>
                      <a:pt x="143245" y="263065"/>
                      <a:pt x="134620" y="254000"/>
                      <a:pt x="129540" y="243840"/>
                    </a:cubicBezTo>
                    <a:cubicBezTo>
                      <a:pt x="94852" y="313217"/>
                      <a:pt x="121920" y="241119"/>
                      <a:pt x="121920" y="297180"/>
                    </a:cubicBezTo>
                    <a:cubicBezTo>
                      <a:pt x="121920" y="366087"/>
                      <a:pt x="117426" y="380608"/>
                      <a:pt x="106680" y="434340"/>
                    </a:cubicBezTo>
                    <a:cubicBezTo>
                      <a:pt x="109220" y="449580"/>
                      <a:pt x="99643" y="484946"/>
                      <a:pt x="114300" y="480060"/>
                    </a:cubicBezTo>
                    <a:cubicBezTo>
                      <a:pt x="116771" y="479236"/>
                      <a:pt x="133917" y="409214"/>
                      <a:pt x="137160" y="396240"/>
                    </a:cubicBezTo>
                    <a:cubicBezTo>
                      <a:pt x="132080" y="365760"/>
                      <a:pt x="131692" y="334115"/>
                      <a:pt x="121920" y="304800"/>
                    </a:cubicBezTo>
                    <a:cubicBezTo>
                      <a:pt x="119380" y="297180"/>
                      <a:pt x="116042" y="319819"/>
                      <a:pt x="114300" y="327660"/>
                    </a:cubicBezTo>
                    <a:cubicBezTo>
                      <a:pt x="110948" y="342742"/>
                      <a:pt x="95755" y="362455"/>
                      <a:pt x="106680" y="373380"/>
                    </a:cubicBezTo>
                    <a:cubicBezTo>
                      <a:pt x="115660" y="382360"/>
                      <a:pt x="122257" y="353304"/>
                      <a:pt x="129540" y="342900"/>
                    </a:cubicBezTo>
                    <a:cubicBezTo>
                      <a:pt x="140044" y="327895"/>
                      <a:pt x="144780" y="307340"/>
                      <a:pt x="160020" y="297180"/>
                    </a:cubicBezTo>
                    <a:cubicBezTo>
                      <a:pt x="225534" y="253504"/>
                      <a:pt x="142644" y="305868"/>
                      <a:pt x="205740" y="274320"/>
                    </a:cubicBezTo>
                    <a:cubicBezTo>
                      <a:pt x="213931" y="270224"/>
                      <a:pt x="237758" y="259080"/>
                      <a:pt x="228600" y="259080"/>
                    </a:cubicBezTo>
                    <a:cubicBezTo>
                      <a:pt x="214922" y="259080"/>
                      <a:pt x="203200" y="269240"/>
                      <a:pt x="190500" y="274320"/>
                    </a:cubicBezTo>
                    <a:cubicBezTo>
                      <a:pt x="180340" y="284480"/>
                      <a:pt x="167412" y="292479"/>
                      <a:pt x="160020" y="304800"/>
                    </a:cubicBezTo>
                    <a:cubicBezTo>
                      <a:pt x="151755" y="318575"/>
                      <a:pt x="144780" y="350520"/>
                      <a:pt x="144780" y="350520"/>
                    </a:cubicBezTo>
                    <a:cubicBezTo>
                      <a:pt x="147320" y="365760"/>
                      <a:pt x="145490" y="382421"/>
                      <a:pt x="152400" y="396240"/>
                    </a:cubicBezTo>
                    <a:cubicBezTo>
                      <a:pt x="156496" y="404431"/>
                      <a:pt x="168784" y="405004"/>
                      <a:pt x="175260" y="411480"/>
                    </a:cubicBezTo>
                    <a:cubicBezTo>
                      <a:pt x="209727" y="445947"/>
                      <a:pt x="168856" y="427125"/>
                      <a:pt x="213360" y="441960"/>
                    </a:cubicBezTo>
                    <a:cubicBezTo>
                      <a:pt x="215900" y="452120"/>
                      <a:pt x="228385" y="465035"/>
                      <a:pt x="220980" y="472440"/>
                    </a:cubicBezTo>
                    <a:cubicBezTo>
                      <a:pt x="214504" y="478916"/>
                      <a:pt x="204596" y="463676"/>
                      <a:pt x="198120" y="457200"/>
                    </a:cubicBezTo>
                    <a:cubicBezTo>
                      <a:pt x="155038" y="414118"/>
                      <a:pt x="217790" y="451795"/>
                      <a:pt x="152400" y="419100"/>
                    </a:cubicBezTo>
                    <a:cubicBezTo>
                      <a:pt x="124460" y="424180"/>
                      <a:pt x="94275" y="422248"/>
                      <a:pt x="68580" y="434340"/>
                    </a:cubicBezTo>
                    <a:cubicBezTo>
                      <a:pt x="49079" y="443517"/>
                      <a:pt x="40793" y="468105"/>
                      <a:pt x="22860" y="480060"/>
                    </a:cubicBezTo>
                    <a:lnTo>
                      <a:pt x="0" y="495300"/>
                    </a:lnTo>
                    <a:cubicBezTo>
                      <a:pt x="2540" y="487680"/>
                      <a:pt x="1940" y="478120"/>
                      <a:pt x="7620" y="472440"/>
                    </a:cubicBezTo>
                    <a:cubicBezTo>
                      <a:pt x="13300" y="466760"/>
                      <a:pt x="23459" y="468721"/>
                      <a:pt x="30480" y="464820"/>
                    </a:cubicBezTo>
                    <a:cubicBezTo>
                      <a:pt x="73736" y="440789"/>
                      <a:pt x="74560" y="435980"/>
                      <a:pt x="106680" y="403860"/>
                    </a:cubicBezTo>
                    <a:cubicBezTo>
                      <a:pt x="109595" y="386373"/>
                      <a:pt x="126195" y="335546"/>
                      <a:pt x="99060" y="320040"/>
                    </a:cubicBezTo>
                    <a:cubicBezTo>
                      <a:pt x="87815" y="313614"/>
                      <a:pt x="73660" y="325120"/>
                      <a:pt x="60960" y="327660"/>
                    </a:cubicBezTo>
                    <a:cubicBezTo>
                      <a:pt x="68580" y="330200"/>
                      <a:pt x="77137" y="330825"/>
                      <a:pt x="83820" y="335280"/>
                    </a:cubicBezTo>
                    <a:cubicBezTo>
                      <a:pt x="92786" y="341258"/>
                      <a:pt x="100702" y="349174"/>
                      <a:pt x="106680" y="358140"/>
                    </a:cubicBezTo>
                    <a:cubicBezTo>
                      <a:pt x="111053" y="364699"/>
                      <a:pt x="120904" y="407415"/>
                      <a:pt x="121920" y="411480"/>
                    </a:cubicBezTo>
                    <a:cubicBezTo>
                      <a:pt x="119380" y="525780"/>
                      <a:pt x="118869" y="640143"/>
                      <a:pt x="114300" y="754380"/>
                    </a:cubicBezTo>
                    <a:cubicBezTo>
                      <a:pt x="113782" y="767321"/>
                      <a:pt x="107969" y="779593"/>
                      <a:pt x="106680" y="792480"/>
                    </a:cubicBezTo>
                    <a:cubicBezTo>
                      <a:pt x="102880" y="830475"/>
                      <a:pt x="99060" y="906780"/>
                      <a:pt x="99060" y="90678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96D9912C-12D1-4B36-816A-211B29BC8F27}"/>
                  </a:ext>
                </a:extLst>
              </p:cNvPr>
              <p:cNvSpPr/>
              <p:nvPr/>
            </p:nvSpPr>
            <p:spPr>
              <a:xfrm>
                <a:off x="5264664" y="2002448"/>
                <a:ext cx="30958" cy="1550162"/>
              </a:xfrm>
              <a:custGeom>
                <a:avLst/>
                <a:gdLst>
                  <a:gd name="connsiteX0" fmla="*/ 72213 w 95146"/>
                  <a:gd name="connsiteY0" fmla="*/ 0 h 2545080"/>
                  <a:gd name="connsiteX1" fmla="*/ 95073 w 95146"/>
                  <a:gd name="connsiteY1" fmla="*/ 510540 h 2545080"/>
                  <a:gd name="connsiteX2" fmla="*/ 72213 w 95146"/>
                  <a:gd name="connsiteY2" fmla="*/ 1318260 h 2545080"/>
                  <a:gd name="connsiteX3" fmla="*/ 56973 w 95146"/>
                  <a:gd name="connsiteY3" fmla="*/ 1447800 h 2545080"/>
                  <a:gd name="connsiteX4" fmla="*/ 18873 w 95146"/>
                  <a:gd name="connsiteY4" fmla="*/ 1546860 h 2545080"/>
                  <a:gd name="connsiteX5" fmla="*/ 11253 w 95146"/>
                  <a:gd name="connsiteY5" fmla="*/ 1866900 h 2545080"/>
                  <a:gd name="connsiteX6" fmla="*/ 34113 w 95146"/>
                  <a:gd name="connsiteY6" fmla="*/ 1943100 h 2545080"/>
                  <a:gd name="connsiteX7" fmla="*/ 49353 w 95146"/>
                  <a:gd name="connsiteY7" fmla="*/ 2011680 h 2545080"/>
                  <a:gd name="connsiteX8" fmla="*/ 56973 w 95146"/>
                  <a:gd name="connsiteY8" fmla="*/ 2080260 h 2545080"/>
                  <a:gd name="connsiteX9" fmla="*/ 56973 w 95146"/>
                  <a:gd name="connsiteY9" fmla="*/ 2545080 h 254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146" h="2545080">
                    <a:moveTo>
                      <a:pt x="72213" y="0"/>
                    </a:moveTo>
                    <a:cubicBezTo>
                      <a:pt x="76526" y="79789"/>
                      <a:pt x="96503" y="413305"/>
                      <a:pt x="95073" y="510540"/>
                    </a:cubicBezTo>
                    <a:cubicBezTo>
                      <a:pt x="91112" y="779859"/>
                      <a:pt x="81416" y="1049069"/>
                      <a:pt x="72213" y="1318260"/>
                    </a:cubicBezTo>
                    <a:cubicBezTo>
                      <a:pt x="71917" y="1326910"/>
                      <a:pt x="64401" y="1424277"/>
                      <a:pt x="56973" y="1447800"/>
                    </a:cubicBezTo>
                    <a:cubicBezTo>
                      <a:pt x="46320" y="1481536"/>
                      <a:pt x="31573" y="1513840"/>
                      <a:pt x="18873" y="1546860"/>
                    </a:cubicBezTo>
                    <a:cubicBezTo>
                      <a:pt x="-3921" y="1695019"/>
                      <a:pt x="-5578" y="1664922"/>
                      <a:pt x="11253" y="1866900"/>
                    </a:cubicBezTo>
                    <a:cubicBezTo>
                      <a:pt x="13077" y="1888786"/>
                      <a:pt x="27432" y="1919715"/>
                      <a:pt x="34113" y="1943100"/>
                    </a:cubicBezTo>
                    <a:cubicBezTo>
                      <a:pt x="38867" y="1959739"/>
                      <a:pt x="47108" y="1995967"/>
                      <a:pt x="49353" y="2011680"/>
                    </a:cubicBezTo>
                    <a:cubicBezTo>
                      <a:pt x="52606" y="2034450"/>
                      <a:pt x="56644" y="2057262"/>
                      <a:pt x="56973" y="2080260"/>
                    </a:cubicBezTo>
                    <a:cubicBezTo>
                      <a:pt x="59186" y="2235184"/>
                      <a:pt x="56973" y="2390140"/>
                      <a:pt x="56973" y="2545080"/>
                    </a:cubicBezTo>
                  </a:path>
                </a:pathLst>
              </a:custGeom>
              <a:noFill/>
              <a:ln>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1B0B328-556F-4DF3-A0E4-63E2587E20BE}"/>
                  </a:ext>
                </a:extLst>
              </p:cNvPr>
              <p:cNvSpPr/>
              <p:nvPr/>
            </p:nvSpPr>
            <p:spPr>
              <a:xfrm rot="4329395">
                <a:off x="5845094" y="2068834"/>
                <a:ext cx="188782" cy="567042"/>
              </a:xfrm>
              <a:custGeom>
                <a:avLst/>
                <a:gdLst>
                  <a:gd name="connsiteX0" fmla="*/ 137160 w 230662"/>
                  <a:gd name="connsiteY0" fmla="*/ 0 h 906780"/>
                  <a:gd name="connsiteX1" fmla="*/ 129540 w 230662"/>
                  <a:gd name="connsiteY1" fmla="*/ 251460 h 906780"/>
                  <a:gd name="connsiteX2" fmla="*/ 114300 w 230662"/>
                  <a:gd name="connsiteY2" fmla="*/ 274320 h 906780"/>
                  <a:gd name="connsiteX3" fmla="*/ 106680 w 230662"/>
                  <a:gd name="connsiteY3" fmla="*/ 304800 h 906780"/>
                  <a:gd name="connsiteX4" fmla="*/ 99060 w 230662"/>
                  <a:gd name="connsiteY4" fmla="*/ 327660 h 906780"/>
                  <a:gd name="connsiteX5" fmla="*/ 106680 w 230662"/>
                  <a:gd name="connsiteY5" fmla="*/ 419100 h 906780"/>
                  <a:gd name="connsiteX6" fmla="*/ 121920 w 230662"/>
                  <a:gd name="connsiteY6" fmla="*/ 487680 h 906780"/>
                  <a:gd name="connsiteX7" fmla="*/ 144780 w 230662"/>
                  <a:gd name="connsiteY7" fmla="*/ 274320 h 906780"/>
                  <a:gd name="connsiteX8" fmla="*/ 129540 w 230662"/>
                  <a:gd name="connsiteY8" fmla="*/ 243840 h 906780"/>
                  <a:gd name="connsiteX9" fmla="*/ 121920 w 230662"/>
                  <a:gd name="connsiteY9" fmla="*/ 297180 h 906780"/>
                  <a:gd name="connsiteX10" fmla="*/ 106680 w 230662"/>
                  <a:gd name="connsiteY10" fmla="*/ 434340 h 906780"/>
                  <a:gd name="connsiteX11" fmla="*/ 114300 w 230662"/>
                  <a:gd name="connsiteY11" fmla="*/ 480060 h 906780"/>
                  <a:gd name="connsiteX12" fmla="*/ 137160 w 230662"/>
                  <a:gd name="connsiteY12" fmla="*/ 396240 h 906780"/>
                  <a:gd name="connsiteX13" fmla="*/ 121920 w 230662"/>
                  <a:gd name="connsiteY13" fmla="*/ 304800 h 906780"/>
                  <a:gd name="connsiteX14" fmla="*/ 114300 w 230662"/>
                  <a:gd name="connsiteY14" fmla="*/ 327660 h 906780"/>
                  <a:gd name="connsiteX15" fmla="*/ 106680 w 230662"/>
                  <a:gd name="connsiteY15" fmla="*/ 373380 h 906780"/>
                  <a:gd name="connsiteX16" fmla="*/ 129540 w 230662"/>
                  <a:gd name="connsiteY16" fmla="*/ 342900 h 906780"/>
                  <a:gd name="connsiteX17" fmla="*/ 160020 w 230662"/>
                  <a:gd name="connsiteY17" fmla="*/ 297180 h 906780"/>
                  <a:gd name="connsiteX18" fmla="*/ 205740 w 230662"/>
                  <a:gd name="connsiteY18" fmla="*/ 274320 h 906780"/>
                  <a:gd name="connsiteX19" fmla="*/ 228600 w 230662"/>
                  <a:gd name="connsiteY19" fmla="*/ 259080 h 906780"/>
                  <a:gd name="connsiteX20" fmla="*/ 190500 w 230662"/>
                  <a:gd name="connsiteY20" fmla="*/ 274320 h 906780"/>
                  <a:gd name="connsiteX21" fmla="*/ 160020 w 230662"/>
                  <a:gd name="connsiteY21" fmla="*/ 304800 h 906780"/>
                  <a:gd name="connsiteX22" fmla="*/ 144780 w 230662"/>
                  <a:gd name="connsiteY22" fmla="*/ 350520 h 906780"/>
                  <a:gd name="connsiteX23" fmla="*/ 152400 w 230662"/>
                  <a:gd name="connsiteY23" fmla="*/ 396240 h 906780"/>
                  <a:gd name="connsiteX24" fmla="*/ 175260 w 230662"/>
                  <a:gd name="connsiteY24" fmla="*/ 411480 h 906780"/>
                  <a:gd name="connsiteX25" fmla="*/ 213360 w 230662"/>
                  <a:gd name="connsiteY25" fmla="*/ 441960 h 906780"/>
                  <a:gd name="connsiteX26" fmla="*/ 220980 w 230662"/>
                  <a:gd name="connsiteY26" fmla="*/ 472440 h 906780"/>
                  <a:gd name="connsiteX27" fmla="*/ 198120 w 230662"/>
                  <a:gd name="connsiteY27" fmla="*/ 457200 h 906780"/>
                  <a:gd name="connsiteX28" fmla="*/ 152400 w 230662"/>
                  <a:gd name="connsiteY28" fmla="*/ 419100 h 906780"/>
                  <a:gd name="connsiteX29" fmla="*/ 68580 w 230662"/>
                  <a:gd name="connsiteY29" fmla="*/ 434340 h 906780"/>
                  <a:gd name="connsiteX30" fmla="*/ 22860 w 230662"/>
                  <a:gd name="connsiteY30" fmla="*/ 480060 h 906780"/>
                  <a:gd name="connsiteX31" fmla="*/ 0 w 230662"/>
                  <a:gd name="connsiteY31" fmla="*/ 495300 h 906780"/>
                  <a:gd name="connsiteX32" fmla="*/ 7620 w 230662"/>
                  <a:gd name="connsiteY32" fmla="*/ 472440 h 906780"/>
                  <a:gd name="connsiteX33" fmla="*/ 30480 w 230662"/>
                  <a:gd name="connsiteY33" fmla="*/ 464820 h 906780"/>
                  <a:gd name="connsiteX34" fmla="*/ 106680 w 230662"/>
                  <a:gd name="connsiteY34" fmla="*/ 403860 h 906780"/>
                  <a:gd name="connsiteX35" fmla="*/ 99060 w 230662"/>
                  <a:gd name="connsiteY35" fmla="*/ 320040 h 906780"/>
                  <a:gd name="connsiteX36" fmla="*/ 60960 w 230662"/>
                  <a:gd name="connsiteY36" fmla="*/ 327660 h 906780"/>
                  <a:gd name="connsiteX37" fmla="*/ 83820 w 230662"/>
                  <a:gd name="connsiteY37" fmla="*/ 335280 h 906780"/>
                  <a:gd name="connsiteX38" fmla="*/ 106680 w 230662"/>
                  <a:gd name="connsiteY38" fmla="*/ 358140 h 906780"/>
                  <a:gd name="connsiteX39" fmla="*/ 121920 w 230662"/>
                  <a:gd name="connsiteY39" fmla="*/ 411480 h 906780"/>
                  <a:gd name="connsiteX40" fmla="*/ 114300 w 230662"/>
                  <a:gd name="connsiteY40" fmla="*/ 754380 h 906780"/>
                  <a:gd name="connsiteX41" fmla="*/ 106680 w 230662"/>
                  <a:gd name="connsiteY41" fmla="*/ 792480 h 906780"/>
                  <a:gd name="connsiteX42" fmla="*/ 99060 w 230662"/>
                  <a:gd name="connsiteY42" fmla="*/ 906780 h 9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0662" h="906780">
                    <a:moveTo>
                      <a:pt x="137160" y="0"/>
                    </a:moveTo>
                    <a:cubicBezTo>
                      <a:pt x="134620" y="83820"/>
                      <a:pt x="136504" y="167891"/>
                      <a:pt x="129540" y="251460"/>
                    </a:cubicBezTo>
                    <a:cubicBezTo>
                      <a:pt x="128779" y="260586"/>
                      <a:pt x="117908" y="265902"/>
                      <a:pt x="114300" y="274320"/>
                    </a:cubicBezTo>
                    <a:cubicBezTo>
                      <a:pt x="110175" y="283946"/>
                      <a:pt x="109557" y="294730"/>
                      <a:pt x="106680" y="304800"/>
                    </a:cubicBezTo>
                    <a:cubicBezTo>
                      <a:pt x="104473" y="312523"/>
                      <a:pt x="101600" y="320040"/>
                      <a:pt x="99060" y="327660"/>
                    </a:cubicBezTo>
                    <a:cubicBezTo>
                      <a:pt x="101600" y="358140"/>
                      <a:pt x="103106" y="388724"/>
                      <a:pt x="106680" y="419100"/>
                    </a:cubicBezTo>
                    <a:cubicBezTo>
                      <a:pt x="108830" y="437373"/>
                      <a:pt x="117243" y="468971"/>
                      <a:pt x="121920" y="487680"/>
                    </a:cubicBezTo>
                    <a:cubicBezTo>
                      <a:pt x="163485" y="383769"/>
                      <a:pt x="163829" y="414015"/>
                      <a:pt x="144780" y="274320"/>
                    </a:cubicBezTo>
                    <a:cubicBezTo>
                      <a:pt x="143245" y="263065"/>
                      <a:pt x="134620" y="254000"/>
                      <a:pt x="129540" y="243840"/>
                    </a:cubicBezTo>
                    <a:cubicBezTo>
                      <a:pt x="94852" y="313217"/>
                      <a:pt x="121920" y="241119"/>
                      <a:pt x="121920" y="297180"/>
                    </a:cubicBezTo>
                    <a:cubicBezTo>
                      <a:pt x="121920" y="366087"/>
                      <a:pt x="117426" y="380608"/>
                      <a:pt x="106680" y="434340"/>
                    </a:cubicBezTo>
                    <a:cubicBezTo>
                      <a:pt x="109220" y="449580"/>
                      <a:pt x="99643" y="484946"/>
                      <a:pt x="114300" y="480060"/>
                    </a:cubicBezTo>
                    <a:cubicBezTo>
                      <a:pt x="116771" y="479236"/>
                      <a:pt x="133917" y="409214"/>
                      <a:pt x="137160" y="396240"/>
                    </a:cubicBezTo>
                    <a:cubicBezTo>
                      <a:pt x="132080" y="365760"/>
                      <a:pt x="131692" y="334115"/>
                      <a:pt x="121920" y="304800"/>
                    </a:cubicBezTo>
                    <a:cubicBezTo>
                      <a:pt x="119380" y="297180"/>
                      <a:pt x="116042" y="319819"/>
                      <a:pt x="114300" y="327660"/>
                    </a:cubicBezTo>
                    <a:cubicBezTo>
                      <a:pt x="110948" y="342742"/>
                      <a:pt x="95755" y="362455"/>
                      <a:pt x="106680" y="373380"/>
                    </a:cubicBezTo>
                    <a:cubicBezTo>
                      <a:pt x="115660" y="382360"/>
                      <a:pt x="122257" y="353304"/>
                      <a:pt x="129540" y="342900"/>
                    </a:cubicBezTo>
                    <a:cubicBezTo>
                      <a:pt x="140044" y="327895"/>
                      <a:pt x="144780" y="307340"/>
                      <a:pt x="160020" y="297180"/>
                    </a:cubicBezTo>
                    <a:cubicBezTo>
                      <a:pt x="225534" y="253504"/>
                      <a:pt x="142644" y="305868"/>
                      <a:pt x="205740" y="274320"/>
                    </a:cubicBezTo>
                    <a:cubicBezTo>
                      <a:pt x="213931" y="270224"/>
                      <a:pt x="237758" y="259080"/>
                      <a:pt x="228600" y="259080"/>
                    </a:cubicBezTo>
                    <a:cubicBezTo>
                      <a:pt x="214922" y="259080"/>
                      <a:pt x="203200" y="269240"/>
                      <a:pt x="190500" y="274320"/>
                    </a:cubicBezTo>
                    <a:cubicBezTo>
                      <a:pt x="180340" y="284480"/>
                      <a:pt x="167412" y="292479"/>
                      <a:pt x="160020" y="304800"/>
                    </a:cubicBezTo>
                    <a:cubicBezTo>
                      <a:pt x="151755" y="318575"/>
                      <a:pt x="144780" y="350520"/>
                      <a:pt x="144780" y="350520"/>
                    </a:cubicBezTo>
                    <a:cubicBezTo>
                      <a:pt x="147320" y="365760"/>
                      <a:pt x="145490" y="382421"/>
                      <a:pt x="152400" y="396240"/>
                    </a:cubicBezTo>
                    <a:cubicBezTo>
                      <a:pt x="156496" y="404431"/>
                      <a:pt x="168784" y="405004"/>
                      <a:pt x="175260" y="411480"/>
                    </a:cubicBezTo>
                    <a:cubicBezTo>
                      <a:pt x="209727" y="445947"/>
                      <a:pt x="168856" y="427125"/>
                      <a:pt x="213360" y="441960"/>
                    </a:cubicBezTo>
                    <a:cubicBezTo>
                      <a:pt x="215900" y="452120"/>
                      <a:pt x="228385" y="465035"/>
                      <a:pt x="220980" y="472440"/>
                    </a:cubicBezTo>
                    <a:cubicBezTo>
                      <a:pt x="214504" y="478916"/>
                      <a:pt x="204596" y="463676"/>
                      <a:pt x="198120" y="457200"/>
                    </a:cubicBezTo>
                    <a:cubicBezTo>
                      <a:pt x="155038" y="414118"/>
                      <a:pt x="217790" y="451795"/>
                      <a:pt x="152400" y="419100"/>
                    </a:cubicBezTo>
                    <a:cubicBezTo>
                      <a:pt x="124460" y="424180"/>
                      <a:pt x="94275" y="422248"/>
                      <a:pt x="68580" y="434340"/>
                    </a:cubicBezTo>
                    <a:cubicBezTo>
                      <a:pt x="49079" y="443517"/>
                      <a:pt x="40793" y="468105"/>
                      <a:pt x="22860" y="480060"/>
                    </a:cubicBezTo>
                    <a:lnTo>
                      <a:pt x="0" y="495300"/>
                    </a:lnTo>
                    <a:cubicBezTo>
                      <a:pt x="2540" y="487680"/>
                      <a:pt x="1940" y="478120"/>
                      <a:pt x="7620" y="472440"/>
                    </a:cubicBezTo>
                    <a:cubicBezTo>
                      <a:pt x="13300" y="466760"/>
                      <a:pt x="23459" y="468721"/>
                      <a:pt x="30480" y="464820"/>
                    </a:cubicBezTo>
                    <a:cubicBezTo>
                      <a:pt x="73736" y="440789"/>
                      <a:pt x="74560" y="435980"/>
                      <a:pt x="106680" y="403860"/>
                    </a:cubicBezTo>
                    <a:cubicBezTo>
                      <a:pt x="109595" y="386373"/>
                      <a:pt x="126195" y="335546"/>
                      <a:pt x="99060" y="320040"/>
                    </a:cubicBezTo>
                    <a:cubicBezTo>
                      <a:pt x="87815" y="313614"/>
                      <a:pt x="73660" y="325120"/>
                      <a:pt x="60960" y="327660"/>
                    </a:cubicBezTo>
                    <a:cubicBezTo>
                      <a:pt x="68580" y="330200"/>
                      <a:pt x="77137" y="330825"/>
                      <a:pt x="83820" y="335280"/>
                    </a:cubicBezTo>
                    <a:cubicBezTo>
                      <a:pt x="92786" y="341258"/>
                      <a:pt x="100702" y="349174"/>
                      <a:pt x="106680" y="358140"/>
                    </a:cubicBezTo>
                    <a:cubicBezTo>
                      <a:pt x="111053" y="364699"/>
                      <a:pt x="120904" y="407415"/>
                      <a:pt x="121920" y="411480"/>
                    </a:cubicBezTo>
                    <a:cubicBezTo>
                      <a:pt x="119380" y="525780"/>
                      <a:pt x="118869" y="640143"/>
                      <a:pt x="114300" y="754380"/>
                    </a:cubicBezTo>
                    <a:cubicBezTo>
                      <a:pt x="113782" y="767321"/>
                      <a:pt x="107969" y="779593"/>
                      <a:pt x="106680" y="792480"/>
                    </a:cubicBezTo>
                    <a:cubicBezTo>
                      <a:pt x="102880" y="830475"/>
                      <a:pt x="99060" y="906780"/>
                      <a:pt x="99060" y="90678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86769F43-CCF4-421E-9B75-D2F655D08147}"/>
                  </a:ext>
                </a:extLst>
              </p:cNvPr>
              <p:cNvSpPr/>
              <p:nvPr/>
            </p:nvSpPr>
            <p:spPr>
              <a:xfrm>
                <a:off x="5320612" y="1761391"/>
                <a:ext cx="537328" cy="622210"/>
              </a:xfrm>
              <a:custGeom>
                <a:avLst/>
                <a:gdLst>
                  <a:gd name="connsiteX0" fmla="*/ 0 w 537328"/>
                  <a:gd name="connsiteY0" fmla="*/ 0 h 622210"/>
                  <a:gd name="connsiteX1" fmla="*/ 47134 w 537328"/>
                  <a:gd name="connsiteY1" fmla="*/ 28280 h 622210"/>
                  <a:gd name="connsiteX2" fmla="*/ 122549 w 537328"/>
                  <a:gd name="connsiteY2" fmla="*/ 56561 h 622210"/>
                  <a:gd name="connsiteX3" fmla="*/ 169683 w 537328"/>
                  <a:gd name="connsiteY3" fmla="*/ 84841 h 622210"/>
                  <a:gd name="connsiteX4" fmla="*/ 235670 w 537328"/>
                  <a:gd name="connsiteY4" fmla="*/ 131975 h 622210"/>
                  <a:gd name="connsiteX5" fmla="*/ 273377 w 537328"/>
                  <a:gd name="connsiteY5" fmla="*/ 150829 h 622210"/>
                  <a:gd name="connsiteX6" fmla="*/ 311085 w 537328"/>
                  <a:gd name="connsiteY6" fmla="*/ 179109 h 622210"/>
                  <a:gd name="connsiteX7" fmla="*/ 339365 w 537328"/>
                  <a:gd name="connsiteY7" fmla="*/ 197963 h 622210"/>
                  <a:gd name="connsiteX8" fmla="*/ 405353 w 537328"/>
                  <a:gd name="connsiteY8" fmla="*/ 263951 h 622210"/>
                  <a:gd name="connsiteX9" fmla="*/ 433633 w 537328"/>
                  <a:gd name="connsiteY9" fmla="*/ 320511 h 622210"/>
                  <a:gd name="connsiteX10" fmla="*/ 471340 w 537328"/>
                  <a:gd name="connsiteY10" fmla="*/ 443060 h 622210"/>
                  <a:gd name="connsiteX11" fmla="*/ 499621 w 537328"/>
                  <a:gd name="connsiteY11" fmla="*/ 546755 h 622210"/>
                  <a:gd name="connsiteX12" fmla="*/ 509048 w 537328"/>
                  <a:gd name="connsiteY12" fmla="*/ 584462 h 622210"/>
                  <a:gd name="connsiteX13" fmla="*/ 537328 w 537328"/>
                  <a:gd name="connsiteY13" fmla="*/ 622169 h 6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328" h="622210">
                    <a:moveTo>
                      <a:pt x="0" y="0"/>
                    </a:moveTo>
                    <a:cubicBezTo>
                      <a:pt x="15711" y="9427"/>
                      <a:pt x="30391" y="20839"/>
                      <a:pt x="47134" y="28280"/>
                    </a:cubicBezTo>
                    <a:cubicBezTo>
                      <a:pt x="165597" y="80930"/>
                      <a:pt x="446" y="-11273"/>
                      <a:pt x="122549" y="56561"/>
                    </a:cubicBezTo>
                    <a:cubicBezTo>
                      <a:pt x="138566" y="65459"/>
                      <a:pt x="154438" y="74678"/>
                      <a:pt x="169683" y="84841"/>
                    </a:cubicBezTo>
                    <a:cubicBezTo>
                      <a:pt x="200047" y="105084"/>
                      <a:pt x="206148" y="115105"/>
                      <a:pt x="235670" y="131975"/>
                    </a:cubicBezTo>
                    <a:cubicBezTo>
                      <a:pt x="247871" y="138947"/>
                      <a:pt x="261460" y="143381"/>
                      <a:pt x="273377" y="150829"/>
                    </a:cubicBezTo>
                    <a:cubicBezTo>
                      <a:pt x="286700" y="159156"/>
                      <a:pt x="298300" y="169977"/>
                      <a:pt x="311085" y="179109"/>
                    </a:cubicBezTo>
                    <a:cubicBezTo>
                      <a:pt x="320304" y="185694"/>
                      <a:pt x="331354" y="189952"/>
                      <a:pt x="339365" y="197963"/>
                    </a:cubicBezTo>
                    <a:cubicBezTo>
                      <a:pt x="417736" y="276335"/>
                      <a:pt x="341419" y="221328"/>
                      <a:pt x="405353" y="263951"/>
                    </a:cubicBezTo>
                    <a:cubicBezTo>
                      <a:pt x="414780" y="282804"/>
                      <a:pt x="427346" y="300392"/>
                      <a:pt x="433633" y="320511"/>
                    </a:cubicBezTo>
                    <a:cubicBezTo>
                      <a:pt x="477025" y="459364"/>
                      <a:pt x="426822" y="376280"/>
                      <a:pt x="471340" y="443060"/>
                    </a:cubicBezTo>
                    <a:cubicBezTo>
                      <a:pt x="489758" y="571982"/>
                      <a:pt x="466401" y="458170"/>
                      <a:pt x="499621" y="546755"/>
                    </a:cubicBezTo>
                    <a:cubicBezTo>
                      <a:pt x="504170" y="558886"/>
                      <a:pt x="504499" y="572331"/>
                      <a:pt x="509048" y="584462"/>
                    </a:cubicBezTo>
                    <a:cubicBezTo>
                      <a:pt x="524242" y="624980"/>
                      <a:pt x="514981" y="622169"/>
                      <a:pt x="537328" y="622169"/>
                    </a:cubicBezTo>
                  </a:path>
                </a:pathLst>
              </a:cu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Oval 12">
              <a:extLst>
                <a:ext uri="{FF2B5EF4-FFF2-40B4-BE49-F238E27FC236}">
                  <a16:creationId xmlns:a16="http://schemas.microsoft.com/office/drawing/2014/main" id="{E08653B5-F723-41C6-B3AB-331C7F6EDC4F}"/>
                </a:ext>
              </a:extLst>
            </p:cNvPr>
            <p:cNvSpPr/>
            <p:nvPr/>
          </p:nvSpPr>
          <p:spPr>
            <a:xfrm>
              <a:off x="5132023" y="1337494"/>
              <a:ext cx="340082" cy="81175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2E097D5-901E-40C9-8315-5F29DFAC4CD4}"/>
              </a:ext>
            </a:extLst>
          </p:cNvPr>
          <p:cNvGrpSpPr/>
          <p:nvPr/>
        </p:nvGrpSpPr>
        <p:grpSpPr>
          <a:xfrm>
            <a:off x="78426" y="700664"/>
            <a:ext cx="3752826" cy="2561897"/>
            <a:chOff x="45554" y="1019616"/>
            <a:chExt cx="3873889" cy="2521155"/>
          </a:xfrm>
        </p:grpSpPr>
        <p:pic>
          <p:nvPicPr>
            <p:cNvPr id="25" name="Picture 24">
              <a:extLst>
                <a:ext uri="{FF2B5EF4-FFF2-40B4-BE49-F238E27FC236}">
                  <a16:creationId xmlns:a16="http://schemas.microsoft.com/office/drawing/2014/main" id="{AA5ECF69-406C-4073-BB55-8B5B2EB358C2}"/>
                </a:ext>
              </a:extLst>
            </p:cNvPr>
            <p:cNvPicPr>
              <a:picLocks noChangeAspect="1"/>
            </p:cNvPicPr>
            <p:nvPr/>
          </p:nvPicPr>
          <p:blipFill>
            <a:blip r:embed="rId7"/>
            <a:stretch>
              <a:fillRect/>
            </a:stretch>
          </p:blipFill>
          <p:spPr>
            <a:xfrm>
              <a:off x="45554" y="1019616"/>
              <a:ext cx="3873889" cy="2521155"/>
            </a:xfrm>
            <a:prstGeom prst="rect">
              <a:avLst/>
            </a:prstGeom>
          </p:spPr>
        </p:pic>
        <p:sp>
          <p:nvSpPr>
            <p:cNvPr id="15" name="Oval 14">
              <a:extLst>
                <a:ext uri="{FF2B5EF4-FFF2-40B4-BE49-F238E27FC236}">
                  <a16:creationId xmlns:a16="http://schemas.microsoft.com/office/drawing/2014/main" id="{A91A7328-95B8-43F5-8419-1EBD89FAA033}"/>
                </a:ext>
              </a:extLst>
            </p:cNvPr>
            <p:cNvSpPr/>
            <p:nvPr/>
          </p:nvSpPr>
          <p:spPr>
            <a:xfrm>
              <a:off x="1469736" y="2113261"/>
              <a:ext cx="369277" cy="35345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1" name="Arrow: Right 80">
            <a:extLst>
              <a:ext uri="{FF2B5EF4-FFF2-40B4-BE49-F238E27FC236}">
                <a16:creationId xmlns:a16="http://schemas.microsoft.com/office/drawing/2014/main" id="{B4554987-E013-493F-8F65-AD00EC7442C9}"/>
              </a:ext>
            </a:extLst>
          </p:cNvPr>
          <p:cNvSpPr/>
          <p:nvPr/>
        </p:nvSpPr>
        <p:spPr>
          <a:xfrm>
            <a:off x="3897572" y="1227443"/>
            <a:ext cx="556632" cy="293384"/>
          </a:xfrm>
          <a:prstGeom prst="rightArrow">
            <a:avLst>
              <a:gd name="adj1" fmla="val 50000"/>
              <a:gd name="adj2" fmla="val 729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970ED002-F81A-40B4-A4C7-A76749D739B3}"/>
              </a:ext>
            </a:extLst>
          </p:cNvPr>
          <p:cNvSpPr/>
          <p:nvPr/>
        </p:nvSpPr>
        <p:spPr>
          <a:xfrm rot="5400000">
            <a:off x="7526174" y="1338035"/>
            <a:ext cx="556632" cy="293384"/>
          </a:xfrm>
          <a:prstGeom prst="rightArrow">
            <a:avLst>
              <a:gd name="adj1" fmla="val 50000"/>
              <a:gd name="adj2" fmla="val 729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3401EA5E-3744-41E4-AF19-D572FEA17F34}"/>
              </a:ext>
            </a:extLst>
          </p:cNvPr>
          <p:cNvSpPr/>
          <p:nvPr/>
        </p:nvSpPr>
        <p:spPr>
          <a:xfrm rot="10800000">
            <a:off x="3330641" y="5535953"/>
            <a:ext cx="556631" cy="293384"/>
          </a:xfrm>
          <a:prstGeom prst="rightArrow">
            <a:avLst>
              <a:gd name="adj1" fmla="val 50000"/>
              <a:gd name="adj2" fmla="val 729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E47DE9B9-C4B1-452E-B372-2A4A2B197FBA}"/>
              </a:ext>
            </a:extLst>
          </p:cNvPr>
          <p:cNvSpPr/>
          <p:nvPr/>
        </p:nvSpPr>
        <p:spPr>
          <a:xfrm rot="10800000">
            <a:off x="6663993" y="5175515"/>
            <a:ext cx="556930" cy="293384"/>
          </a:xfrm>
          <a:prstGeom prst="rightArrow">
            <a:avLst>
              <a:gd name="adj1" fmla="val 50000"/>
              <a:gd name="adj2" fmla="val 729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97BD543-A08B-497A-BB3F-8065F16D47DB}"/>
              </a:ext>
            </a:extLst>
          </p:cNvPr>
          <p:cNvSpPr txBox="1"/>
          <p:nvPr/>
        </p:nvSpPr>
        <p:spPr>
          <a:xfrm>
            <a:off x="143743" y="3545178"/>
            <a:ext cx="7049043" cy="830997"/>
          </a:xfrm>
          <a:prstGeom prst="rect">
            <a:avLst/>
          </a:prstGeom>
          <a:solidFill>
            <a:schemeClr val="accent2">
              <a:lumMod val="20000"/>
              <a:lumOff val="80000"/>
            </a:schemeClr>
          </a:solidFill>
        </p:spPr>
        <p:txBody>
          <a:bodyPr wrap="square" rtlCol="0">
            <a:spAutoFit/>
          </a:bodyPr>
          <a:lstStyle/>
          <a:p>
            <a:pPr algn="ctr">
              <a:buSzPct val="120000"/>
            </a:pPr>
            <a:r>
              <a:rPr lang="en-US" sz="2400" dirty="0">
                <a:solidFill>
                  <a:srgbClr val="000000"/>
                </a:solidFill>
                <a:latin typeface="+mn-lt"/>
                <a:cs typeface="Arial"/>
                <a:sym typeface="Arial"/>
              </a:rPr>
              <a:t>MEG concentrates on cerebral cortex (present on top layer of </a:t>
            </a:r>
            <a:r>
              <a:rPr lang="en-US" sz="2400" dirty="0">
                <a:latin typeface="+mn-lt"/>
              </a:rPr>
              <a:t>brain</a:t>
            </a:r>
            <a:r>
              <a:rPr lang="en-US" sz="2400" dirty="0">
                <a:solidFill>
                  <a:srgbClr val="000000"/>
                </a:solidFill>
                <a:latin typeface="+mn-lt"/>
                <a:cs typeface="Arial"/>
                <a:sym typeface="Arial"/>
              </a:rPr>
              <a:t>): 2-4 mm thick and 2500 cm</a:t>
            </a:r>
            <a:r>
              <a:rPr lang="en-US" sz="2400" baseline="30000" dirty="0">
                <a:solidFill>
                  <a:srgbClr val="000000"/>
                </a:solidFill>
                <a:latin typeface="+mn-lt"/>
                <a:cs typeface="Arial"/>
                <a:sym typeface="Arial"/>
              </a:rPr>
              <a:t>2</a:t>
            </a:r>
            <a:endParaRPr lang="en-IN" sz="2400" dirty="0">
              <a:latin typeface="+mn-lt"/>
            </a:endParaRPr>
          </a:p>
        </p:txBody>
      </p:sp>
      <p:sp>
        <p:nvSpPr>
          <p:cNvPr id="3" name="TextBox 2">
            <a:extLst>
              <a:ext uri="{FF2B5EF4-FFF2-40B4-BE49-F238E27FC236}">
                <a16:creationId xmlns:a16="http://schemas.microsoft.com/office/drawing/2014/main" id="{1637C5C0-9DFE-4CD4-8738-B2185EA35130}"/>
              </a:ext>
            </a:extLst>
          </p:cNvPr>
          <p:cNvSpPr txBox="1"/>
          <p:nvPr/>
        </p:nvSpPr>
        <p:spPr>
          <a:xfrm>
            <a:off x="9004041" y="1296725"/>
            <a:ext cx="1343608" cy="584775"/>
          </a:xfrm>
          <a:prstGeom prst="rect">
            <a:avLst/>
          </a:prstGeom>
          <a:noFill/>
        </p:spPr>
        <p:txBody>
          <a:bodyPr wrap="square" rtlCol="0">
            <a:spAutoFit/>
          </a:bodyPr>
          <a:lstStyle/>
          <a:p>
            <a:r>
              <a:rPr lang="en-US" dirty="0"/>
              <a:t>Improve presentation</a:t>
            </a:r>
          </a:p>
        </p:txBody>
      </p:sp>
    </p:spTree>
    <p:extLst>
      <p:ext uri="{BB962C8B-B14F-4D97-AF65-F5344CB8AC3E}">
        <p14:creationId xmlns:p14="http://schemas.microsoft.com/office/powerpoint/2010/main" val="5056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84" grpId="0" animBg="1"/>
      <p:bldP spid="3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5E2A-845E-4735-8A05-97F662AA7B96}"/>
              </a:ext>
            </a:extLst>
          </p:cNvPr>
          <p:cNvSpPr>
            <a:spLocks noGrp="1"/>
          </p:cNvSpPr>
          <p:nvPr>
            <p:ph type="title"/>
          </p:nvPr>
        </p:nvSpPr>
        <p:spPr/>
        <p:txBody>
          <a:bodyPr/>
          <a:lstStyle/>
          <a:p>
            <a:r>
              <a:rPr lang="en-US" dirty="0"/>
              <a:t>Out-of-plane _ OK</a:t>
            </a:r>
          </a:p>
        </p:txBody>
      </p:sp>
      <p:sp>
        <p:nvSpPr>
          <p:cNvPr id="4" name="Date Placeholder 3">
            <a:extLst>
              <a:ext uri="{FF2B5EF4-FFF2-40B4-BE49-F238E27FC236}">
                <a16:creationId xmlns:a16="http://schemas.microsoft.com/office/drawing/2014/main" id="{65FE89A7-92E7-4CE6-8FB7-15A35F8FDC51}"/>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D7464083-3C06-4B51-B8B6-23B47B6209D8}"/>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727DC8F7-580F-4BA2-9FE3-B98213B09825}"/>
              </a:ext>
            </a:extLst>
          </p:cNvPr>
          <p:cNvSpPr>
            <a:spLocks noGrp="1"/>
          </p:cNvSpPr>
          <p:nvPr>
            <p:ph type="sldNum" sz="quarter" idx="12"/>
          </p:nvPr>
        </p:nvSpPr>
        <p:spPr/>
        <p:txBody>
          <a:bodyPr/>
          <a:lstStyle/>
          <a:p>
            <a:fld id="{ABF20D17-0043-4445-9B8B-9F103D2306E2}" type="slidenum">
              <a:rPr lang="en-IN" smtClean="0"/>
              <a:pPr/>
              <a:t>90</a:t>
            </a:fld>
            <a:endParaRPr lang="en-IN" dirty="0"/>
          </a:p>
        </p:txBody>
      </p:sp>
      <p:grpSp>
        <p:nvGrpSpPr>
          <p:cNvPr id="7" name="Group 6">
            <a:extLst>
              <a:ext uri="{FF2B5EF4-FFF2-40B4-BE49-F238E27FC236}">
                <a16:creationId xmlns:a16="http://schemas.microsoft.com/office/drawing/2014/main" id="{A1AD0AE1-CFD5-4909-AA9E-4B80DBA4E973}"/>
              </a:ext>
            </a:extLst>
          </p:cNvPr>
          <p:cNvGrpSpPr/>
          <p:nvPr/>
        </p:nvGrpSpPr>
        <p:grpSpPr>
          <a:xfrm>
            <a:off x="337791" y="1746210"/>
            <a:ext cx="597781" cy="3661996"/>
            <a:chOff x="5268609" y="1268690"/>
            <a:chExt cx="597781" cy="3661996"/>
          </a:xfrm>
        </p:grpSpPr>
        <p:grpSp>
          <p:nvGrpSpPr>
            <p:cNvPr id="8" name="Group 7">
              <a:extLst>
                <a:ext uri="{FF2B5EF4-FFF2-40B4-BE49-F238E27FC236}">
                  <a16:creationId xmlns:a16="http://schemas.microsoft.com/office/drawing/2014/main" id="{1FF446C6-F0FE-499F-84DF-410F76DA470B}"/>
                </a:ext>
              </a:extLst>
            </p:cNvPr>
            <p:cNvGrpSpPr/>
            <p:nvPr/>
          </p:nvGrpSpPr>
          <p:grpSpPr>
            <a:xfrm>
              <a:off x="5268609" y="1268690"/>
              <a:ext cx="597781" cy="3661996"/>
              <a:chOff x="4584202" y="1727596"/>
              <a:chExt cx="597781" cy="3661996"/>
            </a:xfrm>
          </p:grpSpPr>
          <p:grpSp>
            <p:nvGrpSpPr>
              <p:cNvPr id="10" name="Group 9">
                <a:extLst>
                  <a:ext uri="{FF2B5EF4-FFF2-40B4-BE49-F238E27FC236}">
                    <a16:creationId xmlns:a16="http://schemas.microsoft.com/office/drawing/2014/main" id="{61BAFF33-82FF-45F6-9610-7C7E2573488D}"/>
                  </a:ext>
                </a:extLst>
              </p:cNvPr>
              <p:cNvGrpSpPr/>
              <p:nvPr/>
            </p:nvGrpSpPr>
            <p:grpSpPr>
              <a:xfrm>
                <a:off x="4626165" y="1727596"/>
                <a:ext cx="418311" cy="3661996"/>
                <a:chOff x="3518148" y="1391494"/>
                <a:chExt cx="418311" cy="3661996"/>
              </a:xfrm>
            </p:grpSpPr>
            <p:sp>
              <p:nvSpPr>
                <p:cNvPr id="12" name="Cube 11">
                  <a:extLst>
                    <a:ext uri="{FF2B5EF4-FFF2-40B4-BE49-F238E27FC236}">
                      <a16:creationId xmlns:a16="http://schemas.microsoft.com/office/drawing/2014/main" id="{5B258926-8888-4D24-80D6-A51ED0833AD1}"/>
                    </a:ext>
                  </a:extLst>
                </p:cNvPr>
                <p:cNvSpPr/>
                <p:nvPr/>
              </p:nvSpPr>
              <p:spPr>
                <a:xfrm>
                  <a:off x="3518148" y="1391494"/>
                  <a:ext cx="272234" cy="3661996"/>
                </a:xfrm>
                <a:prstGeom prst="cube">
                  <a:avLst>
                    <a:gd name="adj" fmla="val 50610"/>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670A3B64-A8C6-4F68-8221-102A44DACB5F}"/>
                    </a:ext>
                  </a:extLst>
                </p:cNvPr>
                <p:cNvSpPr/>
                <p:nvPr/>
              </p:nvSpPr>
              <p:spPr>
                <a:xfrm>
                  <a:off x="3667125" y="3120911"/>
                  <a:ext cx="269334" cy="155010"/>
                </a:xfrm>
                <a:prstGeom prst="cube">
                  <a:avLst>
                    <a:gd name="adj" fmla="val 83499"/>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a:extLst>
                  <a:ext uri="{FF2B5EF4-FFF2-40B4-BE49-F238E27FC236}">
                    <a16:creationId xmlns:a16="http://schemas.microsoft.com/office/drawing/2014/main" id="{337685A6-D968-43C1-90A5-554D6DFD99E2}"/>
                  </a:ext>
                </a:extLst>
              </p:cNvPr>
              <p:cNvSpPr/>
              <p:nvPr/>
            </p:nvSpPr>
            <p:spPr>
              <a:xfrm>
                <a:off x="4584202" y="3026114"/>
                <a:ext cx="597781" cy="106989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4D223E38-87A8-483A-96D0-3D736DA7FF7B}"/>
                </a:ext>
              </a:extLst>
            </p:cNvPr>
            <p:cNvCxnSpPr/>
            <p:nvPr/>
          </p:nvCxnSpPr>
          <p:spPr>
            <a:xfrm flipV="1">
              <a:off x="5687199" y="2659266"/>
              <a:ext cx="0" cy="90457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A1106EA-6F60-4BD7-B4D7-F72139BCB9A9}"/>
              </a:ext>
            </a:extLst>
          </p:cNvPr>
          <p:cNvGrpSpPr/>
          <p:nvPr/>
        </p:nvGrpSpPr>
        <p:grpSpPr>
          <a:xfrm>
            <a:off x="910269" y="2045725"/>
            <a:ext cx="2094916" cy="3095358"/>
            <a:chOff x="6385096" y="1521905"/>
            <a:chExt cx="2094916" cy="3095358"/>
          </a:xfrm>
        </p:grpSpPr>
        <p:grpSp>
          <p:nvGrpSpPr>
            <p:cNvPr id="15" name="Group 14">
              <a:extLst>
                <a:ext uri="{FF2B5EF4-FFF2-40B4-BE49-F238E27FC236}">
                  <a16:creationId xmlns:a16="http://schemas.microsoft.com/office/drawing/2014/main" id="{047BDBA2-EFA8-4049-B60B-317A55ED09D4}"/>
                </a:ext>
              </a:extLst>
            </p:cNvPr>
            <p:cNvGrpSpPr/>
            <p:nvPr/>
          </p:nvGrpSpPr>
          <p:grpSpPr>
            <a:xfrm>
              <a:off x="6385096" y="1521905"/>
              <a:ext cx="2094916" cy="3095358"/>
              <a:chOff x="6385096" y="1521905"/>
              <a:chExt cx="2094916" cy="3095358"/>
            </a:xfrm>
          </p:grpSpPr>
          <p:sp>
            <p:nvSpPr>
              <p:cNvPr id="17" name="Rectangle 16">
                <a:extLst>
                  <a:ext uri="{FF2B5EF4-FFF2-40B4-BE49-F238E27FC236}">
                    <a16:creationId xmlns:a16="http://schemas.microsoft.com/office/drawing/2014/main" id="{3A78E45E-B9FD-4C31-8ECA-76D3E92BC84B}"/>
                  </a:ext>
                </a:extLst>
              </p:cNvPr>
              <p:cNvSpPr/>
              <p:nvPr/>
            </p:nvSpPr>
            <p:spPr>
              <a:xfrm>
                <a:off x="6660476" y="1521905"/>
                <a:ext cx="1371600" cy="3082669"/>
              </a:xfrm>
              <a:prstGeom prst="rect">
                <a:avLst/>
              </a:prstGeom>
              <a:solidFill>
                <a:schemeClr val="accent5">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A5F3965-4268-40AB-AAC2-BD5F88D24D43}"/>
                  </a:ext>
                </a:extLst>
              </p:cNvPr>
              <p:cNvSpPr/>
              <p:nvPr/>
            </p:nvSpPr>
            <p:spPr>
              <a:xfrm>
                <a:off x="6801763" y="2921315"/>
                <a:ext cx="1088136" cy="178373"/>
              </a:xfrm>
              <a:prstGeom prst="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CBA6203-BE5D-4478-9589-2B1696C75066}"/>
                  </a:ext>
                </a:extLst>
              </p:cNvPr>
              <p:cNvCxnSpPr>
                <a:cxnSpLocks/>
              </p:cNvCxnSpPr>
              <p:nvPr/>
            </p:nvCxnSpPr>
            <p:spPr>
              <a:xfrm flipH="1">
                <a:off x="6518299" y="3018121"/>
                <a:ext cx="1623500" cy="0"/>
              </a:xfrm>
              <a:prstGeom prst="line">
                <a:avLst/>
              </a:prstGeom>
              <a:ln>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B5C15C-59F2-4CD5-97CB-D6D231CB5C4A}"/>
                  </a:ext>
                </a:extLst>
              </p:cNvPr>
              <p:cNvCxnSpPr>
                <a:cxnSpLocks/>
              </p:cNvCxnSpPr>
              <p:nvPr/>
            </p:nvCxnSpPr>
            <p:spPr>
              <a:xfrm flipV="1">
                <a:off x="6961690" y="2225865"/>
                <a:ext cx="0" cy="1492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0465EB-2A46-4516-8F2D-21EA1CBA1263}"/>
                  </a:ext>
                </a:extLst>
              </p:cNvPr>
              <p:cNvCxnSpPr>
                <a:cxnSpLocks/>
              </p:cNvCxnSpPr>
              <p:nvPr/>
            </p:nvCxnSpPr>
            <p:spPr>
              <a:xfrm flipV="1">
                <a:off x="6964230" y="3713480"/>
                <a:ext cx="13106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5CFB9C3-53EA-41B3-9862-8D758CDCA8A1}"/>
                  </a:ext>
                </a:extLst>
              </p:cNvPr>
              <p:cNvCxnSpPr>
                <a:cxnSpLocks/>
              </p:cNvCxnSpPr>
              <p:nvPr/>
            </p:nvCxnSpPr>
            <p:spPr>
              <a:xfrm flipH="1">
                <a:off x="6449526" y="3712845"/>
                <a:ext cx="508848" cy="761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B1E4EB5-8A79-4122-8EBA-3129DCC36B01}"/>
                  </a:ext>
                </a:extLst>
              </p:cNvPr>
              <p:cNvSpPr txBox="1"/>
              <p:nvPr/>
            </p:nvSpPr>
            <p:spPr>
              <a:xfrm>
                <a:off x="7522449" y="3306497"/>
                <a:ext cx="957563" cy="400110"/>
              </a:xfrm>
              <a:prstGeom prst="rect">
                <a:avLst/>
              </a:prstGeom>
              <a:noFill/>
            </p:spPr>
            <p:txBody>
              <a:bodyPr wrap="square" rtlCol="0">
                <a:spAutoFit/>
              </a:bodyPr>
              <a:lstStyle/>
              <a:p>
                <a:pPr algn="ctr"/>
                <a:r>
                  <a:rPr lang="en-US" sz="2000" dirty="0">
                    <a:latin typeface="+mn-lt"/>
                  </a:rPr>
                  <a:t>y- axis </a:t>
                </a:r>
              </a:p>
            </p:txBody>
          </p:sp>
          <p:sp>
            <p:nvSpPr>
              <p:cNvPr id="24" name="TextBox 23">
                <a:extLst>
                  <a:ext uri="{FF2B5EF4-FFF2-40B4-BE49-F238E27FC236}">
                    <a16:creationId xmlns:a16="http://schemas.microsoft.com/office/drawing/2014/main" id="{D5E1D631-2499-4F94-932B-7B18C66C08AB}"/>
                  </a:ext>
                </a:extLst>
              </p:cNvPr>
              <p:cNvSpPr txBox="1"/>
              <p:nvPr/>
            </p:nvSpPr>
            <p:spPr>
              <a:xfrm>
                <a:off x="6449526" y="1879097"/>
                <a:ext cx="853631" cy="400110"/>
              </a:xfrm>
              <a:prstGeom prst="rect">
                <a:avLst/>
              </a:prstGeom>
              <a:noFill/>
            </p:spPr>
            <p:txBody>
              <a:bodyPr wrap="square" rtlCol="0">
                <a:spAutoFit/>
              </a:bodyPr>
              <a:lstStyle/>
              <a:p>
                <a:pPr algn="ctr"/>
                <a:r>
                  <a:rPr lang="en-US" sz="2000" dirty="0">
                    <a:latin typeface="+mn-lt"/>
                  </a:rPr>
                  <a:t>z- axis </a:t>
                </a:r>
              </a:p>
            </p:txBody>
          </p:sp>
          <p:sp>
            <p:nvSpPr>
              <p:cNvPr id="25" name="TextBox 24">
                <a:extLst>
                  <a:ext uri="{FF2B5EF4-FFF2-40B4-BE49-F238E27FC236}">
                    <a16:creationId xmlns:a16="http://schemas.microsoft.com/office/drawing/2014/main" id="{4781C14B-BEF6-45DB-9C8B-2F07FC97F942}"/>
                  </a:ext>
                </a:extLst>
              </p:cNvPr>
              <p:cNvSpPr txBox="1"/>
              <p:nvPr/>
            </p:nvSpPr>
            <p:spPr>
              <a:xfrm>
                <a:off x="6385096" y="4217153"/>
                <a:ext cx="959833" cy="400110"/>
              </a:xfrm>
              <a:prstGeom prst="rect">
                <a:avLst/>
              </a:prstGeom>
              <a:noFill/>
            </p:spPr>
            <p:txBody>
              <a:bodyPr wrap="square" rtlCol="0">
                <a:spAutoFit/>
              </a:bodyPr>
              <a:lstStyle/>
              <a:p>
                <a:pPr algn="ctr"/>
                <a:r>
                  <a:rPr lang="en-US" sz="2000" dirty="0">
                    <a:latin typeface="+mn-lt"/>
                  </a:rPr>
                  <a:t>x- axis</a:t>
                </a:r>
              </a:p>
            </p:txBody>
          </p:sp>
        </p:grpSp>
        <p:sp>
          <p:nvSpPr>
            <p:cNvPr id="16" name="Arrow: Curved Down 15">
              <a:extLst>
                <a:ext uri="{FF2B5EF4-FFF2-40B4-BE49-F238E27FC236}">
                  <a16:creationId xmlns:a16="http://schemas.microsoft.com/office/drawing/2014/main" id="{68838795-D871-4E19-B9E4-3F73272B23D6}"/>
                </a:ext>
              </a:extLst>
            </p:cNvPr>
            <p:cNvSpPr/>
            <p:nvPr/>
          </p:nvSpPr>
          <p:spPr>
            <a:xfrm rot="253739" flipH="1">
              <a:off x="8002282" y="2874009"/>
              <a:ext cx="218510" cy="198929"/>
            </a:xfrm>
            <a:prstGeom prst="curvedDownArrow">
              <a:avLst>
                <a:gd name="adj1" fmla="val 0"/>
                <a:gd name="adj2" fmla="val 20323"/>
                <a:gd name="adj3" fmla="val 38009"/>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6" name="TextBox 25">
            <a:extLst>
              <a:ext uri="{FF2B5EF4-FFF2-40B4-BE49-F238E27FC236}">
                <a16:creationId xmlns:a16="http://schemas.microsoft.com/office/drawing/2014/main" id="{4B469AA9-14B3-4B12-92DF-389C91E17411}"/>
              </a:ext>
            </a:extLst>
          </p:cNvPr>
          <p:cNvSpPr txBox="1"/>
          <p:nvPr/>
        </p:nvSpPr>
        <p:spPr>
          <a:xfrm>
            <a:off x="27047" y="5547947"/>
            <a:ext cx="4744368" cy="830997"/>
          </a:xfrm>
          <a:prstGeom prst="rect">
            <a:avLst/>
          </a:prstGeom>
          <a:noFill/>
        </p:spPr>
        <p:txBody>
          <a:bodyPr wrap="square" rtlCol="0">
            <a:spAutoFit/>
          </a:bodyPr>
          <a:lstStyle/>
          <a:p>
            <a:pPr algn="ctr"/>
            <a:r>
              <a:rPr lang="en-US" sz="2400" dirty="0">
                <a:latin typeface="+mn-lt"/>
              </a:rPr>
              <a:t>Out of-plane theta = 0-180</a:t>
            </a:r>
            <a:r>
              <a:rPr lang="en-US" sz="2400" baseline="30000" dirty="0">
                <a:latin typeface="+mn-lt"/>
              </a:rPr>
              <a:t>o</a:t>
            </a:r>
            <a:r>
              <a:rPr lang="en-US" sz="2400" dirty="0">
                <a:latin typeface="+mn-lt"/>
              </a:rPr>
              <a:t>, phi = 0</a:t>
            </a:r>
            <a:r>
              <a:rPr lang="en-US" sz="2400" baseline="30000" dirty="0">
                <a:latin typeface="+mn-lt"/>
              </a:rPr>
              <a:t>o</a:t>
            </a:r>
          </a:p>
          <a:p>
            <a:pPr algn="ctr"/>
            <a:r>
              <a:rPr lang="en-US" sz="2400" dirty="0">
                <a:latin typeface="+mn-lt"/>
              </a:rPr>
              <a:t> comes when theta = 90</a:t>
            </a:r>
            <a:r>
              <a:rPr lang="en-US" sz="2400" baseline="30000" dirty="0">
                <a:latin typeface="+mn-lt"/>
              </a:rPr>
              <a:t>o</a:t>
            </a:r>
          </a:p>
        </p:txBody>
      </p:sp>
      <p:grpSp>
        <p:nvGrpSpPr>
          <p:cNvPr id="27" name="Group 26">
            <a:extLst>
              <a:ext uri="{FF2B5EF4-FFF2-40B4-BE49-F238E27FC236}">
                <a16:creationId xmlns:a16="http://schemas.microsoft.com/office/drawing/2014/main" id="{6223AA72-ED98-4F9D-B36F-447DD5796E4A}"/>
              </a:ext>
            </a:extLst>
          </p:cNvPr>
          <p:cNvGrpSpPr/>
          <p:nvPr/>
        </p:nvGrpSpPr>
        <p:grpSpPr>
          <a:xfrm>
            <a:off x="5442500" y="2045725"/>
            <a:ext cx="2030486" cy="3169097"/>
            <a:chOff x="1336956" y="1842525"/>
            <a:chExt cx="2030486" cy="3169097"/>
          </a:xfrm>
        </p:grpSpPr>
        <p:sp>
          <p:nvSpPr>
            <p:cNvPr id="28" name="Rectangle 27">
              <a:extLst>
                <a:ext uri="{FF2B5EF4-FFF2-40B4-BE49-F238E27FC236}">
                  <a16:creationId xmlns:a16="http://schemas.microsoft.com/office/drawing/2014/main" id="{5C0C2575-8463-4219-BE3D-422084E4FA44}"/>
                </a:ext>
              </a:extLst>
            </p:cNvPr>
            <p:cNvSpPr/>
            <p:nvPr/>
          </p:nvSpPr>
          <p:spPr>
            <a:xfrm>
              <a:off x="1483903" y="1842525"/>
              <a:ext cx="1371600" cy="3018859"/>
            </a:xfrm>
            <a:prstGeom prst="rect">
              <a:avLst/>
            </a:prstGeom>
            <a:solidFill>
              <a:schemeClr val="accent5">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EBC59B1-8754-453C-996D-81A43A35F5D4}"/>
                </a:ext>
              </a:extLst>
            </p:cNvPr>
            <p:cNvSpPr/>
            <p:nvPr/>
          </p:nvSpPr>
          <p:spPr>
            <a:xfrm rot="5400000">
              <a:off x="1918628" y="2830763"/>
              <a:ext cx="520694" cy="1090997"/>
            </a:xfrm>
            <a:prstGeom prst="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BA305F2-1EB3-4273-88EE-AC47D05128A0}"/>
                </a:ext>
              </a:extLst>
            </p:cNvPr>
            <p:cNvCxnSpPr>
              <a:cxnSpLocks/>
            </p:cNvCxnSpPr>
            <p:nvPr/>
          </p:nvCxnSpPr>
          <p:spPr>
            <a:xfrm>
              <a:off x="2149660" y="2429065"/>
              <a:ext cx="33993" cy="1835679"/>
            </a:xfrm>
            <a:prstGeom prst="line">
              <a:avLst/>
            </a:prstGeom>
            <a:ln>
              <a:solidFill>
                <a:srgbClr val="FF0000"/>
              </a:solidFill>
              <a:prstDash val="lgDashDotDot"/>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E73F003-7CB5-4B1A-A754-6F2C5D44A640}"/>
                </a:ext>
              </a:extLst>
            </p:cNvPr>
            <p:cNvCxnSpPr>
              <a:cxnSpLocks/>
            </p:cNvCxnSpPr>
            <p:nvPr/>
          </p:nvCxnSpPr>
          <p:spPr>
            <a:xfrm flipV="1">
              <a:off x="1849120" y="2591625"/>
              <a:ext cx="0" cy="1492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95FE06A-83CB-47A4-AB8D-D75E10CA7E2B}"/>
                </a:ext>
              </a:extLst>
            </p:cNvPr>
            <p:cNvCxnSpPr>
              <a:cxnSpLocks/>
            </p:cNvCxnSpPr>
            <p:nvPr/>
          </p:nvCxnSpPr>
          <p:spPr>
            <a:xfrm flipV="1">
              <a:off x="1851660" y="4079240"/>
              <a:ext cx="13106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1157052-F229-43E9-B5B9-6B4FCA3B2378}"/>
                </a:ext>
              </a:extLst>
            </p:cNvPr>
            <p:cNvCxnSpPr>
              <a:cxnSpLocks/>
            </p:cNvCxnSpPr>
            <p:nvPr/>
          </p:nvCxnSpPr>
          <p:spPr>
            <a:xfrm flipH="1">
              <a:off x="1336956" y="4078605"/>
              <a:ext cx="508848" cy="761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C1576DA-56E9-422A-AF82-7BAD5D8D9EBE}"/>
                </a:ext>
              </a:extLst>
            </p:cNvPr>
            <p:cNvSpPr txBox="1"/>
            <p:nvPr/>
          </p:nvSpPr>
          <p:spPr>
            <a:xfrm>
              <a:off x="2409879" y="3672257"/>
              <a:ext cx="957563" cy="400110"/>
            </a:xfrm>
            <a:prstGeom prst="rect">
              <a:avLst/>
            </a:prstGeom>
            <a:noFill/>
          </p:spPr>
          <p:txBody>
            <a:bodyPr wrap="square" rtlCol="0">
              <a:spAutoFit/>
            </a:bodyPr>
            <a:lstStyle/>
            <a:p>
              <a:pPr algn="ctr"/>
              <a:r>
                <a:rPr lang="en-US" sz="2000" dirty="0">
                  <a:latin typeface="+mn-lt"/>
                </a:rPr>
                <a:t>y- axis </a:t>
              </a:r>
            </a:p>
          </p:txBody>
        </p:sp>
        <p:sp>
          <p:nvSpPr>
            <p:cNvPr id="35" name="TextBox 34">
              <a:extLst>
                <a:ext uri="{FF2B5EF4-FFF2-40B4-BE49-F238E27FC236}">
                  <a16:creationId xmlns:a16="http://schemas.microsoft.com/office/drawing/2014/main" id="{2180BFB2-E089-4389-B26D-301F07E505C8}"/>
                </a:ext>
              </a:extLst>
            </p:cNvPr>
            <p:cNvSpPr txBox="1"/>
            <p:nvPr/>
          </p:nvSpPr>
          <p:spPr>
            <a:xfrm>
              <a:off x="1336956" y="2244857"/>
              <a:ext cx="853631" cy="400110"/>
            </a:xfrm>
            <a:prstGeom prst="rect">
              <a:avLst/>
            </a:prstGeom>
            <a:noFill/>
          </p:spPr>
          <p:txBody>
            <a:bodyPr wrap="square" rtlCol="0">
              <a:spAutoFit/>
            </a:bodyPr>
            <a:lstStyle/>
            <a:p>
              <a:pPr algn="ctr"/>
              <a:r>
                <a:rPr lang="en-US" sz="2000" dirty="0">
                  <a:latin typeface="+mn-lt"/>
                </a:rPr>
                <a:t>x- axis </a:t>
              </a:r>
            </a:p>
          </p:txBody>
        </p:sp>
        <p:sp>
          <p:nvSpPr>
            <p:cNvPr id="36" name="TextBox 35">
              <a:extLst>
                <a:ext uri="{FF2B5EF4-FFF2-40B4-BE49-F238E27FC236}">
                  <a16:creationId xmlns:a16="http://schemas.microsoft.com/office/drawing/2014/main" id="{D202AA79-AD36-4B4A-B777-3B36D1ABFC95}"/>
                </a:ext>
              </a:extLst>
            </p:cNvPr>
            <p:cNvSpPr txBox="1"/>
            <p:nvPr/>
          </p:nvSpPr>
          <p:spPr>
            <a:xfrm>
              <a:off x="1416860" y="4611512"/>
              <a:ext cx="959833" cy="400110"/>
            </a:xfrm>
            <a:prstGeom prst="rect">
              <a:avLst/>
            </a:prstGeom>
            <a:noFill/>
          </p:spPr>
          <p:txBody>
            <a:bodyPr wrap="square" rtlCol="0">
              <a:spAutoFit/>
            </a:bodyPr>
            <a:lstStyle/>
            <a:p>
              <a:pPr algn="ctr"/>
              <a:r>
                <a:rPr lang="en-US" sz="2000" dirty="0">
                  <a:latin typeface="+mn-lt"/>
                </a:rPr>
                <a:t>-z- axis</a:t>
              </a:r>
            </a:p>
          </p:txBody>
        </p:sp>
      </p:grpSp>
      <p:sp>
        <p:nvSpPr>
          <p:cNvPr id="43" name="Arrow: Curved Down 42">
            <a:extLst>
              <a:ext uri="{FF2B5EF4-FFF2-40B4-BE49-F238E27FC236}">
                <a16:creationId xmlns:a16="http://schemas.microsoft.com/office/drawing/2014/main" id="{8DD22A68-09D1-41FC-99A7-6FAEFFAE8828}"/>
              </a:ext>
            </a:extLst>
          </p:cNvPr>
          <p:cNvSpPr/>
          <p:nvPr/>
        </p:nvSpPr>
        <p:spPr>
          <a:xfrm rot="5400000">
            <a:off x="6650953" y="3354722"/>
            <a:ext cx="883186" cy="333002"/>
          </a:xfrm>
          <a:prstGeom prst="curvedDownArrow">
            <a:avLst>
              <a:gd name="adj1" fmla="val 0"/>
              <a:gd name="adj2" fmla="val 20323"/>
              <a:gd name="adj3" fmla="val 38009"/>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0" name="Group 49">
            <a:extLst>
              <a:ext uri="{FF2B5EF4-FFF2-40B4-BE49-F238E27FC236}">
                <a16:creationId xmlns:a16="http://schemas.microsoft.com/office/drawing/2014/main" id="{6375F101-C8EC-4634-84D7-BA44201441D8}"/>
              </a:ext>
            </a:extLst>
          </p:cNvPr>
          <p:cNvGrpSpPr/>
          <p:nvPr/>
        </p:nvGrpSpPr>
        <p:grpSpPr>
          <a:xfrm>
            <a:off x="4604367" y="1869014"/>
            <a:ext cx="612203" cy="3661996"/>
            <a:chOff x="5183102" y="1391494"/>
            <a:chExt cx="612203" cy="3661996"/>
          </a:xfrm>
        </p:grpSpPr>
        <p:grpSp>
          <p:nvGrpSpPr>
            <p:cNvPr id="45" name="Group 44">
              <a:extLst>
                <a:ext uri="{FF2B5EF4-FFF2-40B4-BE49-F238E27FC236}">
                  <a16:creationId xmlns:a16="http://schemas.microsoft.com/office/drawing/2014/main" id="{9EE1173C-10C6-4A1F-A27C-B0F2981A667E}"/>
                </a:ext>
              </a:extLst>
            </p:cNvPr>
            <p:cNvGrpSpPr/>
            <p:nvPr/>
          </p:nvGrpSpPr>
          <p:grpSpPr>
            <a:xfrm>
              <a:off x="5233504" y="1391494"/>
              <a:ext cx="297620" cy="3661996"/>
              <a:chOff x="4758942" y="1391494"/>
              <a:chExt cx="297620" cy="3661996"/>
            </a:xfrm>
          </p:grpSpPr>
          <p:sp>
            <p:nvSpPr>
              <p:cNvPr id="46" name="Cube 45">
                <a:extLst>
                  <a:ext uri="{FF2B5EF4-FFF2-40B4-BE49-F238E27FC236}">
                    <a16:creationId xmlns:a16="http://schemas.microsoft.com/office/drawing/2014/main" id="{F5B7AC29-F92C-4286-897D-7C61CDAC1D30}"/>
                  </a:ext>
                </a:extLst>
              </p:cNvPr>
              <p:cNvSpPr/>
              <p:nvPr/>
            </p:nvSpPr>
            <p:spPr>
              <a:xfrm>
                <a:off x="4758942" y="1391494"/>
                <a:ext cx="272234" cy="3661996"/>
              </a:xfrm>
              <a:prstGeom prst="cube">
                <a:avLst>
                  <a:gd name="adj" fmla="val 50610"/>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a:extLst>
                  <a:ext uri="{FF2B5EF4-FFF2-40B4-BE49-F238E27FC236}">
                    <a16:creationId xmlns:a16="http://schemas.microsoft.com/office/drawing/2014/main" id="{AFDB567A-2F22-4F24-AD95-1108E4129620}"/>
                  </a:ext>
                </a:extLst>
              </p:cNvPr>
              <p:cNvSpPr/>
              <p:nvPr/>
            </p:nvSpPr>
            <p:spPr>
              <a:xfrm>
                <a:off x="4900774" y="3023921"/>
                <a:ext cx="155788" cy="310881"/>
              </a:xfrm>
              <a:prstGeom prst="cube">
                <a:avLst>
                  <a:gd name="adj" fmla="val 83499"/>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Oval 47">
              <a:extLst>
                <a:ext uri="{FF2B5EF4-FFF2-40B4-BE49-F238E27FC236}">
                  <a16:creationId xmlns:a16="http://schemas.microsoft.com/office/drawing/2014/main" id="{DBDE0B19-5FE6-4707-AB38-B97F3AA5A444}"/>
                </a:ext>
              </a:extLst>
            </p:cNvPr>
            <p:cNvSpPr/>
            <p:nvPr/>
          </p:nvSpPr>
          <p:spPr>
            <a:xfrm>
              <a:off x="5183102" y="2602110"/>
              <a:ext cx="612203" cy="106989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8D02C6A-6461-4BB2-A79D-BCAEC057BDCA}"/>
                </a:ext>
              </a:extLst>
            </p:cNvPr>
            <p:cNvCxnSpPr/>
            <p:nvPr/>
          </p:nvCxnSpPr>
          <p:spPr>
            <a:xfrm flipV="1">
              <a:off x="5608103" y="2672770"/>
              <a:ext cx="0" cy="90457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C2B9B829-5124-403A-932B-90079042554F}"/>
              </a:ext>
            </a:extLst>
          </p:cNvPr>
          <p:cNvSpPr txBox="1"/>
          <p:nvPr/>
        </p:nvSpPr>
        <p:spPr>
          <a:xfrm>
            <a:off x="5403410" y="5576164"/>
            <a:ext cx="3349117" cy="830997"/>
          </a:xfrm>
          <a:prstGeom prst="rect">
            <a:avLst/>
          </a:prstGeom>
          <a:noFill/>
        </p:spPr>
        <p:txBody>
          <a:bodyPr wrap="square" rtlCol="0">
            <a:spAutoFit/>
          </a:bodyPr>
          <a:lstStyle/>
          <a:p>
            <a:pPr algn="ctr"/>
            <a:r>
              <a:rPr lang="en-US" sz="2400" dirty="0">
                <a:latin typeface="+mn-lt"/>
              </a:rPr>
              <a:t>Out of-plane phi = 0-360</a:t>
            </a:r>
            <a:r>
              <a:rPr lang="en-US" sz="2400" baseline="30000" dirty="0">
                <a:latin typeface="+mn-lt"/>
              </a:rPr>
              <a:t>o</a:t>
            </a:r>
            <a:r>
              <a:rPr lang="en-US" sz="2400" dirty="0">
                <a:latin typeface="+mn-lt"/>
              </a:rPr>
              <a:t> </a:t>
            </a:r>
          </a:p>
          <a:p>
            <a:pPr algn="ctr"/>
            <a:r>
              <a:rPr lang="en-US" sz="2400" dirty="0">
                <a:latin typeface="+mn-lt"/>
              </a:rPr>
              <a:t>at theta = 90</a:t>
            </a:r>
            <a:r>
              <a:rPr lang="en-US" sz="2400" baseline="30000" dirty="0">
                <a:latin typeface="+mn-lt"/>
              </a:rPr>
              <a:t>o</a:t>
            </a:r>
          </a:p>
        </p:txBody>
      </p:sp>
      <p:sp>
        <p:nvSpPr>
          <p:cNvPr id="3" name="TextBox 2">
            <a:extLst>
              <a:ext uri="{FF2B5EF4-FFF2-40B4-BE49-F238E27FC236}">
                <a16:creationId xmlns:a16="http://schemas.microsoft.com/office/drawing/2014/main" id="{580C23B5-08BF-42AC-98E5-162A0B43A810}"/>
              </a:ext>
            </a:extLst>
          </p:cNvPr>
          <p:cNvSpPr txBox="1"/>
          <p:nvPr/>
        </p:nvSpPr>
        <p:spPr>
          <a:xfrm>
            <a:off x="534023" y="1139335"/>
            <a:ext cx="3427274" cy="461665"/>
          </a:xfrm>
          <a:prstGeom prst="rect">
            <a:avLst/>
          </a:prstGeom>
          <a:solidFill>
            <a:schemeClr val="accent2">
              <a:lumMod val="20000"/>
              <a:lumOff val="80000"/>
            </a:schemeClr>
          </a:solidFill>
        </p:spPr>
        <p:txBody>
          <a:bodyPr wrap="square" rtlCol="0">
            <a:spAutoFit/>
          </a:bodyPr>
          <a:lstStyle/>
          <a:p>
            <a:r>
              <a:rPr lang="en-US" sz="2400" dirty="0">
                <a:latin typeface="+mn-lt"/>
              </a:rPr>
              <a:t>Position shows theta = 0</a:t>
            </a:r>
            <a:r>
              <a:rPr lang="en-US" sz="2400" baseline="30000" dirty="0">
                <a:latin typeface="+mn-lt"/>
              </a:rPr>
              <a:t>o</a:t>
            </a:r>
          </a:p>
        </p:txBody>
      </p:sp>
      <p:sp>
        <p:nvSpPr>
          <p:cNvPr id="52" name="TextBox 51">
            <a:extLst>
              <a:ext uri="{FF2B5EF4-FFF2-40B4-BE49-F238E27FC236}">
                <a16:creationId xmlns:a16="http://schemas.microsoft.com/office/drawing/2014/main" id="{EF344086-77AD-4C08-93BF-ABFD373BB4BC}"/>
              </a:ext>
            </a:extLst>
          </p:cNvPr>
          <p:cNvSpPr txBox="1"/>
          <p:nvPr/>
        </p:nvSpPr>
        <p:spPr>
          <a:xfrm>
            <a:off x="5279491" y="1139335"/>
            <a:ext cx="3071949" cy="461665"/>
          </a:xfrm>
          <a:prstGeom prst="rect">
            <a:avLst/>
          </a:prstGeom>
          <a:solidFill>
            <a:schemeClr val="accent2">
              <a:lumMod val="20000"/>
              <a:lumOff val="80000"/>
            </a:schemeClr>
          </a:solidFill>
        </p:spPr>
        <p:txBody>
          <a:bodyPr wrap="square" rtlCol="0">
            <a:spAutoFit/>
          </a:bodyPr>
          <a:lstStyle/>
          <a:p>
            <a:r>
              <a:rPr lang="en-US" sz="2400" dirty="0">
                <a:latin typeface="+mn-lt"/>
              </a:rPr>
              <a:t>Position shows phi = 0</a:t>
            </a:r>
            <a:r>
              <a:rPr lang="en-US" sz="2400" baseline="30000" dirty="0">
                <a:latin typeface="+mn-lt"/>
              </a:rPr>
              <a:t>o</a:t>
            </a:r>
          </a:p>
        </p:txBody>
      </p:sp>
      <mc:AlternateContent xmlns:mc="http://schemas.openxmlformats.org/markup-compatibility/2006">
        <mc:Choice xmlns:am3d="http://schemas.microsoft.com/office/drawing/2017/model3d" Requires="am3d">
          <p:graphicFrame>
            <p:nvGraphicFramePr>
              <p:cNvPr id="53" name="3D Model 52">
                <a:extLst>
                  <a:ext uri="{FF2B5EF4-FFF2-40B4-BE49-F238E27FC236}">
                    <a16:creationId xmlns:a16="http://schemas.microsoft.com/office/drawing/2014/main" id="{F9C5F137-411B-48F7-B2A7-06EF80979056}"/>
                  </a:ext>
                </a:extLst>
              </p:cNvPr>
              <p:cNvGraphicFramePr>
                <a:graphicFrameLocks noChangeAspect="1"/>
              </p:cNvGraphicFramePr>
              <p:nvPr>
                <p:extLst>
                  <p:ext uri="{D42A27DB-BD31-4B8C-83A1-F6EECF244321}">
                    <p14:modId xmlns:p14="http://schemas.microsoft.com/office/powerpoint/2010/main" val="122169245"/>
                  </p:ext>
                </p:extLst>
              </p:nvPr>
            </p:nvGraphicFramePr>
            <p:xfrm>
              <a:off x="3211308" y="1657265"/>
              <a:ext cx="799991" cy="3754111"/>
            </p:xfrm>
            <a:graphic>
              <a:graphicData uri="http://schemas.microsoft.com/office/drawing/2017/model3d">
                <am3d:model3d r:embed="rId2">
                  <am3d:spPr>
                    <a:xfrm>
                      <a:off x="0" y="0"/>
                      <a:ext cx="799991" cy="3754111"/>
                    </a:xfrm>
                    <a:prstGeom prst="rect">
                      <a:avLst/>
                    </a:prstGeom>
                  </am3d:spPr>
                  <am3d:camera>
                    <am3d:pos x="0" y="0" z="48626041"/>
                    <am3d:up dx="0" dy="36000000" dz="0"/>
                    <am3d:lookAt x="0" y="0" z="0"/>
                    <am3d:perspective fov="2700000"/>
                  </am3d:camera>
                  <am3d:trans>
                    <am3d:meterPerModelUnit n="1949727" d="1000000"/>
                    <am3d:preTrans dx="-1515381" dy="-493787" dz="-13900477"/>
                    <am3d:scale>
                      <am3d:sx n="1000000" d="1000000"/>
                      <am3d:sy n="1000000" d="1000000"/>
                      <am3d:sz n="1000000" d="1000000"/>
                    </am3d:scale>
                    <am3d:rot ax="1324106" ay="-4200141" az="-1251327"/>
                    <am3d:postTrans dx="0" dy="0" dz="0"/>
                  </am3d:trans>
                  <am3d:raster rName="Office3DRenderer" rVer="16.0.8326">
                    <am3d:blip r:embed="rId3"/>
                  </am3d:raster>
                  <am3d:objViewport viewportSz="40639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3D Model 52">
                <a:extLst>
                  <a:ext uri="{FF2B5EF4-FFF2-40B4-BE49-F238E27FC236}">
                    <a16:creationId xmlns:a16="http://schemas.microsoft.com/office/drawing/2014/main" id="{F9C5F137-411B-48F7-B2A7-06EF80979056}"/>
                  </a:ext>
                </a:extLst>
              </p:cNvPr>
              <p:cNvPicPr>
                <a:picLocks noGrp="1" noRot="1" noChangeAspect="1" noMove="1" noResize="1" noEditPoints="1" noAdjustHandles="1" noChangeArrowheads="1" noChangeShapeType="1" noCrop="1"/>
              </p:cNvPicPr>
              <p:nvPr/>
            </p:nvPicPr>
            <p:blipFill>
              <a:blip r:embed="rId3"/>
              <a:stretch>
                <a:fillRect/>
              </a:stretch>
            </p:blipFill>
            <p:spPr>
              <a:xfrm>
                <a:off x="3211308" y="1657265"/>
                <a:ext cx="799991" cy="37541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5" name="3D Model 54">
                <a:extLst>
                  <a:ext uri="{FF2B5EF4-FFF2-40B4-BE49-F238E27FC236}">
                    <a16:creationId xmlns:a16="http://schemas.microsoft.com/office/drawing/2014/main" id="{4AACD6AD-DFAD-4B48-8FC6-099CA576E3EF}"/>
                  </a:ext>
                </a:extLst>
              </p:cNvPr>
              <p:cNvGraphicFramePr>
                <a:graphicFrameLocks noChangeAspect="1"/>
              </p:cNvGraphicFramePr>
              <p:nvPr>
                <p:extLst>
                  <p:ext uri="{D42A27DB-BD31-4B8C-83A1-F6EECF244321}">
                    <p14:modId xmlns:p14="http://schemas.microsoft.com/office/powerpoint/2010/main" val="1220115066"/>
                  </p:ext>
                </p:extLst>
              </p:nvPr>
            </p:nvGraphicFramePr>
            <p:xfrm>
              <a:off x="8014147" y="1673655"/>
              <a:ext cx="602891" cy="4005807"/>
            </p:xfrm>
            <a:graphic>
              <a:graphicData uri="http://schemas.microsoft.com/office/drawing/2017/model3d">
                <am3d:model3d r:embed="rId4">
                  <am3d:spPr>
                    <a:xfrm>
                      <a:off x="0" y="0"/>
                      <a:ext cx="602891" cy="4005807"/>
                    </a:xfrm>
                    <a:prstGeom prst="rect">
                      <a:avLst/>
                    </a:prstGeom>
                  </am3d:spPr>
                  <am3d:camera>
                    <am3d:pos x="0" y="0" z="47817443"/>
                    <am3d:up dx="0" dy="36000000" dz="0"/>
                    <am3d:lookAt x="0" y="0" z="0"/>
                    <am3d:perspective fov="2700000"/>
                  </am3d:camera>
                  <am3d:trans>
                    <am3d:meterPerModelUnit n="3489459" d="1000000"/>
                    <am3d:preTrans dx="21235282" dy="2504843" dz="-25193085"/>
                    <am3d:scale>
                      <am3d:sx n="1000000" d="1000000"/>
                      <am3d:sy n="1000000" d="1000000"/>
                      <am3d:sz n="1000000" d="1000000"/>
                    </am3d:scale>
                    <am3d:rot ax="536330" ay="3503040" az="457745"/>
                    <am3d:postTrans dx="0" dy="0" dz="0"/>
                  </am3d:trans>
                  <am3d:raster rName="Office3DRenderer" rVer="16.0.8326">
                    <am3d:blip r:embed="rId5"/>
                  </am3d:raster>
                  <am3d:objViewport viewportSz="40639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a:extLst>
                  <a:ext uri="{FF2B5EF4-FFF2-40B4-BE49-F238E27FC236}">
                    <a16:creationId xmlns:a16="http://schemas.microsoft.com/office/drawing/2014/main" id="{4AACD6AD-DFAD-4B48-8FC6-099CA576E3EF}"/>
                  </a:ext>
                </a:extLst>
              </p:cNvPr>
              <p:cNvPicPr>
                <a:picLocks noGrp="1" noRot="1" noChangeAspect="1" noMove="1" noResize="1" noEditPoints="1" noAdjustHandles="1" noChangeArrowheads="1" noChangeShapeType="1" noCrop="1"/>
              </p:cNvPicPr>
              <p:nvPr/>
            </p:nvPicPr>
            <p:blipFill>
              <a:blip r:embed="rId5"/>
              <a:stretch>
                <a:fillRect/>
              </a:stretch>
            </p:blipFill>
            <p:spPr>
              <a:xfrm>
                <a:off x="8014147" y="1673655"/>
                <a:ext cx="602891" cy="4005807"/>
              </a:xfrm>
              <a:prstGeom prst="rect">
                <a:avLst/>
              </a:prstGeom>
            </p:spPr>
          </p:pic>
        </mc:Fallback>
      </mc:AlternateContent>
    </p:spTree>
    <p:extLst>
      <p:ext uri="{BB962C8B-B14F-4D97-AF65-F5344CB8AC3E}">
        <p14:creationId xmlns:p14="http://schemas.microsoft.com/office/powerpoint/2010/main" val="19830257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08F48-44FD-4BD8-AEA4-906AE8753FFC}"/>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77871EB4-B088-43AB-9205-06E1598ADF71}"/>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C017430C-5195-4E24-AEDC-18A318EE953A}"/>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352E0254-1CE5-440E-A0EE-03217146B2A3}"/>
              </a:ext>
            </a:extLst>
          </p:cNvPr>
          <p:cNvSpPr>
            <a:spLocks noGrp="1"/>
          </p:cNvSpPr>
          <p:nvPr>
            <p:ph type="sldNum" sz="quarter" idx="12"/>
          </p:nvPr>
        </p:nvSpPr>
        <p:spPr/>
        <p:txBody>
          <a:bodyPr/>
          <a:lstStyle/>
          <a:p>
            <a:fld id="{ABF20D17-0043-4445-9B8B-9F103D2306E2}" type="slidenum">
              <a:rPr lang="en-IN" smtClean="0"/>
              <a:pPr/>
              <a:t>91</a:t>
            </a:fld>
            <a:endParaRPr lang="en-IN" dirty="0"/>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30B9D94F-FFE3-42C7-B61A-68F33102C956}"/>
                  </a:ext>
                </a:extLst>
              </p:cNvPr>
              <p:cNvGraphicFramePr>
                <a:graphicFrameLocks noChangeAspect="1"/>
              </p:cNvGraphicFramePr>
              <p:nvPr>
                <p:extLst>
                  <p:ext uri="{D42A27DB-BD31-4B8C-83A1-F6EECF244321}">
                    <p14:modId xmlns:p14="http://schemas.microsoft.com/office/powerpoint/2010/main" val="1578582458"/>
                  </p:ext>
                </p:extLst>
              </p:nvPr>
            </p:nvGraphicFramePr>
            <p:xfrm>
              <a:off x="6061482" y="1525300"/>
              <a:ext cx="888181" cy="3992589"/>
            </p:xfrm>
            <a:graphic>
              <a:graphicData uri="http://schemas.microsoft.com/office/drawing/2017/model3d">
                <am3d:model3d r:embed="rId2">
                  <am3d:spPr>
                    <a:xfrm>
                      <a:off x="0" y="0"/>
                      <a:ext cx="888181" cy="3992589"/>
                    </a:xfrm>
                    <a:prstGeom prst="rect">
                      <a:avLst/>
                    </a:prstGeom>
                  </am3d:spPr>
                  <am3d:camera>
                    <am3d:pos x="0" y="0" z="48626029"/>
                    <am3d:up dx="0" dy="36000000" dz="0"/>
                    <am3d:lookAt x="0" y="0" z="0"/>
                    <am3d:perspective fov="2700000"/>
                  </am3d:camera>
                  <am3d:trans>
                    <am3d:meterPerModelUnit n="1949727" d="1000000"/>
                    <am3d:preTrans dx="-1515358" dy="-493787" dz="-13900468"/>
                    <am3d:scale>
                      <am3d:sx n="1000000" d="1000000"/>
                      <am3d:sy n="1000000" d="1000000"/>
                      <am3d:sz n="1000000" d="1000000"/>
                    </am3d:scale>
                    <am3d:rot ax="-321882" ay="893647" az="-82949"/>
                    <am3d:postTrans dx="0" dy="0" dz="0"/>
                  </am3d:trans>
                  <am3d:raster rName="Office3DRenderer" rVer="16.0.8326">
                    <am3d:blip r:embed="rId3"/>
                  </am3d:raster>
                  <am3d:objViewport viewportSz="40639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30B9D94F-FFE3-42C7-B61A-68F33102C956}"/>
                  </a:ext>
                </a:extLst>
              </p:cNvPr>
              <p:cNvPicPr>
                <a:picLocks noGrp="1" noRot="1" noChangeAspect="1" noMove="1" noResize="1" noEditPoints="1" noAdjustHandles="1" noChangeArrowheads="1" noChangeShapeType="1" noCrop="1"/>
              </p:cNvPicPr>
              <p:nvPr/>
            </p:nvPicPr>
            <p:blipFill>
              <a:blip r:embed="rId3"/>
              <a:stretch>
                <a:fillRect/>
              </a:stretch>
            </p:blipFill>
            <p:spPr>
              <a:xfrm>
                <a:off x="6061482" y="1525300"/>
                <a:ext cx="888181" cy="399258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34BF5107-7129-4E54-A768-0151B09F9DAE}"/>
                  </a:ext>
                </a:extLst>
              </p:cNvPr>
              <p:cNvGraphicFramePr>
                <a:graphicFrameLocks noChangeAspect="1"/>
              </p:cNvGraphicFramePr>
              <p:nvPr>
                <p:extLst>
                  <p:ext uri="{D42A27DB-BD31-4B8C-83A1-F6EECF244321}">
                    <p14:modId xmlns:p14="http://schemas.microsoft.com/office/powerpoint/2010/main" val="1315484874"/>
                  </p:ext>
                </p:extLst>
              </p:nvPr>
            </p:nvGraphicFramePr>
            <p:xfrm>
              <a:off x="2457421" y="1457660"/>
              <a:ext cx="632425" cy="3805627"/>
            </p:xfrm>
            <a:graphic>
              <a:graphicData uri="http://schemas.microsoft.com/office/drawing/2017/model3d">
                <am3d:model3d r:embed="rId4">
                  <am3d:spPr>
                    <a:xfrm>
                      <a:off x="0" y="0"/>
                      <a:ext cx="632425" cy="3805627"/>
                    </a:xfrm>
                    <a:prstGeom prst="rect">
                      <a:avLst/>
                    </a:prstGeom>
                  </am3d:spPr>
                  <am3d:camera>
                    <am3d:pos x="0" y="0" z="47817443"/>
                    <am3d:up dx="0" dy="36000000" dz="0"/>
                    <am3d:lookAt x="0" y="0" z="0"/>
                    <am3d:perspective fov="2700000"/>
                  </am3d:camera>
                  <am3d:trans>
                    <am3d:meterPerModelUnit n="3489459" d="1000000"/>
                    <am3d:preTrans dx="21235282" dy="2504843" dz="-25193085"/>
                    <am3d:scale>
                      <am3d:sx n="1000000" d="1000000"/>
                      <am3d:sy n="1000000" d="1000000"/>
                      <am3d:sz n="1000000" d="1000000"/>
                    </am3d:scale>
                    <am3d:rot ax="97436" ay="65270" az="1851"/>
                    <am3d:postTrans dx="0" dy="0" dz="0"/>
                  </am3d:trans>
                  <am3d:raster rName="Office3DRenderer" rVer="16.0.8326">
                    <am3d:blip r:embed="rId5"/>
                  </am3d:raster>
                  <am3d:objViewport viewportSz="40639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34BF5107-7129-4E54-A768-0151B09F9DAE}"/>
                  </a:ext>
                </a:extLst>
              </p:cNvPr>
              <p:cNvPicPr>
                <a:picLocks noGrp="1" noRot="1" noChangeAspect="1" noMove="1" noResize="1" noEditPoints="1" noAdjustHandles="1" noChangeArrowheads="1" noChangeShapeType="1" noCrop="1"/>
              </p:cNvPicPr>
              <p:nvPr/>
            </p:nvPicPr>
            <p:blipFill>
              <a:blip r:embed="rId5"/>
              <a:stretch>
                <a:fillRect/>
              </a:stretch>
            </p:blipFill>
            <p:spPr>
              <a:xfrm>
                <a:off x="2457421" y="1457660"/>
                <a:ext cx="632425" cy="38056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E683E618-86B8-4B3E-991E-931943206EC2}"/>
                  </a:ext>
                </a:extLst>
              </p:cNvPr>
              <p:cNvGraphicFramePr>
                <a:graphicFrameLocks noChangeAspect="1"/>
              </p:cNvGraphicFramePr>
              <p:nvPr>
                <p:extLst>
                  <p:ext uri="{D42A27DB-BD31-4B8C-83A1-F6EECF244321}">
                    <p14:modId xmlns:p14="http://schemas.microsoft.com/office/powerpoint/2010/main" val="1318251511"/>
                  </p:ext>
                </p:extLst>
              </p:nvPr>
            </p:nvGraphicFramePr>
            <p:xfrm>
              <a:off x="4143638" y="1565709"/>
              <a:ext cx="856721" cy="3726579"/>
            </p:xfrm>
            <a:graphic>
              <a:graphicData uri="http://schemas.microsoft.com/office/drawing/2017/model3d">
                <am3d:model3d r:embed="rId6">
                  <am3d:spPr>
                    <a:xfrm>
                      <a:off x="0" y="0"/>
                      <a:ext cx="856721" cy="3726579"/>
                    </a:xfrm>
                    <a:prstGeom prst="rect">
                      <a:avLst/>
                    </a:prstGeom>
                  </am3d:spPr>
                  <am3d:camera>
                    <am3d:pos x="0" y="0" z="48626041"/>
                    <am3d:up dx="0" dy="36000000" dz="0"/>
                    <am3d:lookAt x="0" y="0" z="0"/>
                    <am3d:perspective fov="2700000"/>
                  </am3d:camera>
                  <am3d:trans>
                    <am3d:meterPerModelUnit n="1949727" d="1000000"/>
                    <am3d:preTrans dx="-1515381" dy="-493787" dz="-13900477"/>
                    <am3d:scale>
                      <am3d:sx n="1000000" d="1000000"/>
                      <am3d:sy n="1000000" d="1000000"/>
                      <am3d:sz n="1000000" d="1000000"/>
                    </am3d:scale>
                    <am3d:rot ax="594738" ay="-3768645" az="-530127"/>
                    <am3d:postTrans dx="0" dy="0" dz="0"/>
                  </am3d:trans>
                  <am3d:raster rName="Office3DRenderer" rVer="16.0.8326">
                    <am3d:blip r:embed="rId7"/>
                  </am3d:raster>
                  <am3d:objViewport viewportSz="40639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E683E618-86B8-4B3E-991E-931943206EC2}"/>
                  </a:ext>
                </a:extLst>
              </p:cNvPr>
              <p:cNvPicPr>
                <a:picLocks noGrp="1" noRot="1" noChangeAspect="1" noMove="1" noResize="1" noEditPoints="1" noAdjustHandles="1" noChangeArrowheads="1" noChangeShapeType="1" noCrop="1"/>
              </p:cNvPicPr>
              <p:nvPr/>
            </p:nvPicPr>
            <p:blipFill>
              <a:blip r:embed="rId7"/>
              <a:stretch>
                <a:fillRect/>
              </a:stretch>
            </p:blipFill>
            <p:spPr>
              <a:xfrm>
                <a:off x="4143638" y="1565709"/>
                <a:ext cx="856721" cy="3726579"/>
              </a:xfrm>
              <a:prstGeom prst="rect">
                <a:avLst/>
              </a:prstGeom>
            </p:spPr>
          </p:pic>
        </mc:Fallback>
      </mc:AlternateContent>
    </p:spTree>
    <p:extLst>
      <p:ext uri="{BB962C8B-B14F-4D97-AF65-F5344CB8AC3E}">
        <p14:creationId xmlns:p14="http://schemas.microsoft.com/office/powerpoint/2010/main" val="3381309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83DF-E227-4A6E-8C1A-96C60BC1A374}"/>
              </a:ext>
            </a:extLst>
          </p:cNvPr>
          <p:cNvSpPr>
            <a:spLocks noGrp="1"/>
          </p:cNvSpPr>
          <p:nvPr>
            <p:ph type="title"/>
          </p:nvPr>
        </p:nvSpPr>
        <p:spPr/>
        <p:txBody>
          <a:bodyPr/>
          <a:lstStyle/>
          <a:p>
            <a:r>
              <a:rPr lang="en-US" dirty="0"/>
              <a:t>Magnetic thermal annealing</a:t>
            </a:r>
          </a:p>
        </p:txBody>
      </p:sp>
      <p:sp>
        <p:nvSpPr>
          <p:cNvPr id="4" name="Date Placeholder 3">
            <a:extLst>
              <a:ext uri="{FF2B5EF4-FFF2-40B4-BE49-F238E27FC236}">
                <a16:creationId xmlns:a16="http://schemas.microsoft.com/office/drawing/2014/main" id="{D9C554D1-D1F4-467C-A4AA-21316655F32D}"/>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7D3BC37E-DF65-4108-8DC1-10424AF6976B}"/>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F8F9E0B1-B491-4BE2-8EB4-A4ADD5855DDC}"/>
              </a:ext>
            </a:extLst>
          </p:cNvPr>
          <p:cNvSpPr>
            <a:spLocks noGrp="1"/>
          </p:cNvSpPr>
          <p:nvPr>
            <p:ph type="sldNum" sz="quarter" idx="12"/>
          </p:nvPr>
        </p:nvSpPr>
        <p:spPr/>
        <p:txBody>
          <a:bodyPr/>
          <a:lstStyle/>
          <a:p>
            <a:fld id="{ABF20D17-0043-4445-9B8B-9F103D2306E2}" type="slidenum">
              <a:rPr lang="en-IN" smtClean="0"/>
              <a:pPr/>
              <a:t>92</a:t>
            </a:fld>
            <a:endParaRPr lang="en-IN" dirty="0"/>
          </a:p>
        </p:txBody>
      </p:sp>
      <p:sp>
        <p:nvSpPr>
          <p:cNvPr id="7" name="TextBox 6">
            <a:extLst>
              <a:ext uri="{FF2B5EF4-FFF2-40B4-BE49-F238E27FC236}">
                <a16:creationId xmlns:a16="http://schemas.microsoft.com/office/drawing/2014/main" id="{A2417031-A1FB-4A27-9F5E-66DA0A513FAD}"/>
              </a:ext>
            </a:extLst>
          </p:cNvPr>
          <p:cNvSpPr txBox="1"/>
          <p:nvPr/>
        </p:nvSpPr>
        <p:spPr>
          <a:xfrm>
            <a:off x="1431810" y="983500"/>
            <a:ext cx="6142652" cy="461665"/>
          </a:xfrm>
          <a:prstGeom prst="rect">
            <a:avLst/>
          </a:prstGeom>
          <a:noFill/>
          <a:ln>
            <a:noFill/>
          </a:ln>
        </p:spPr>
        <p:txBody>
          <a:bodyPr wrap="square" rtlCol="0">
            <a:spAutoFit/>
          </a:bodyPr>
          <a:lstStyle/>
          <a:p>
            <a:pPr algn="ctr"/>
            <a:r>
              <a:rPr lang="en-US" sz="2400" dirty="0">
                <a:latin typeface="+mn-lt"/>
              </a:rPr>
              <a:t>Lattice deformities can degrade material quality</a:t>
            </a:r>
          </a:p>
        </p:txBody>
      </p:sp>
      <p:sp>
        <p:nvSpPr>
          <p:cNvPr id="8" name="TextBox 7">
            <a:extLst>
              <a:ext uri="{FF2B5EF4-FFF2-40B4-BE49-F238E27FC236}">
                <a16:creationId xmlns:a16="http://schemas.microsoft.com/office/drawing/2014/main" id="{247CAC7F-6847-4854-BDFB-8A5FF35CAC95}"/>
              </a:ext>
            </a:extLst>
          </p:cNvPr>
          <p:cNvSpPr txBox="1"/>
          <p:nvPr/>
        </p:nvSpPr>
        <p:spPr>
          <a:xfrm>
            <a:off x="1619977" y="1454425"/>
            <a:ext cx="5766318" cy="461665"/>
          </a:xfrm>
          <a:prstGeom prst="rect">
            <a:avLst/>
          </a:prstGeom>
          <a:noFill/>
        </p:spPr>
        <p:txBody>
          <a:bodyPr wrap="square" rtlCol="0">
            <a:spAutoFit/>
          </a:bodyPr>
          <a:lstStyle/>
          <a:p>
            <a:r>
              <a:rPr lang="en-US" sz="2400" dirty="0">
                <a:latin typeface="+mn-lt"/>
              </a:rPr>
              <a:t>It helps to eliminate structural imperfections</a:t>
            </a:r>
          </a:p>
        </p:txBody>
      </p:sp>
      <p:sp>
        <p:nvSpPr>
          <p:cNvPr id="10" name="TextBox 9">
            <a:extLst>
              <a:ext uri="{FF2B5EF4-FFF2-40B4-BE49-F238E27FC236}">
                <a16:creationId xmlns:a16="http://schemas.microsoft.com/office/drawing/2014/main" id="{15047F2C-C8E6-469A-92E9-9126D84F825F}"/>
              </a:ext>
            </a:extLst>
          </p:cNvPr>
          <p:cNvSpPr txBox="1"/>
          <p:nvPr/>
        </p:nvSpPr>
        <p:spPr>
          <a:xfrm>
            <a:off x="512128" y="5256004"/>
            <a:ext cx="4373587" cy="830997"/>
          </a:xfrm>
          <a:prstGeom prst="rect">
            <a:avLst/>
          </a:prstGeom>
          <a:solidFill>
            <a:schemeClr val="accent2">
              <a:lumMod val="20000"/>
              <a:lumOff val="80000"/>
            </a:schemeClr>
          </a:solidFill>
        </p:spPr>
        <p:txBody>
          <a:bodyPr wrap="square" rtlCol="0">
            <a:spAutoFit/>
          </a:bodyPr>
          <a:lstStyle/>
          <a:p>
            <a:pPr algn="ctr"/>
            <a:r>
              <a:rPr lang="en-US" sz="2400" dirty="0">
                <a:latin typeface="+mn-lt"/>
              </a:rPr>
              <a:t>Reorientation of the easy axis in a ferromagnetic material</a:t>
            </a:r>
          </a:p>
        </p:txBody>
      </p:sp>
      <p:sp>
        <p:nvSpPr>
          <p:cNvPr id="11" name="TextBox 10">
            <a:extLst>
              <a:ext uri="{FF2B5EF4-FFF2-40B4-BE49-F238E27FC236}">
                <a16:creationId xmlns:a16="http://schemas.microsoft.com/office/drawing/2014/main" id="{CF4392E5-7153-47BA-ABF1-C703A260A9AD}"/>
              </a:ext>
            </a:extLst>
          </p:cNvPr>
          <p:cNvSpPr txBox="1"/>
          <p:nvPr/>
        </p:nvSpPr>
        <p:spPr>
          <a:xfrm>
            <a:off x="126923" y="3994468"/>
            <a:ext cx="5492438" cy="1200329"/>
          </a:xfrm>
          <a:prstGeom prst="rect">
            <a:avLst/>
          </a:prstGeom>
          <a:noFill/>
          <a:ln>
            <a:solidFill>
              <a:schemeClr val="accent1">
                <a:lumMod val="20000"/>
                <a:lumOff val="80000"/>
              </a:schemeClr>
            </a:solidFill>
          </a:ln>
        </p:spPr>
        <p:txBody>
          <a:bodyPr wrap="square" rtlCol="0">
            <a:spAutoFit/>
          </a:bodyPr>
          <a:lstStyle/>
          <a:p>
            <a:pPr algn="ctr"/>
            <a:r>
              <a:rPr lang="en-US" sz="2400" dirty="0">
                <a:latin typeface="+mn-lt"/>
              </a:rPr>
              <a:t>It reorients each spin along applied magnetic field, if the sample has deformed ferromagnetic lattice</a:t>
            </a:r>
          </a:p>
        </p:txBody>
      </p:sp>
      <p:grpSp>
        <p:nvGrpSpPr>
          <p:cNvPr id="49" name="Group 48">
            <a:extLst>
              <a:ext uri="{FF2B5EF4-FFF2-40B4-BE49-F238E27FC236}">
                <a16:creationId xmlns:a16="http://schemas.microsoft.com/office/drawing/2014/main" id="{63E148BA-73B4-4409-A869-723B17776205}"/>
              </a:ext>
            </a:extLst>
          </p:cNvPr>
          <p:cNvGrpSpPr/>
          <p:nvPr/>
        </p:nvGrpSpPr>
        <p:grpSpPr>
          <a:xfrm>
            <a:off x="1433113" y="2133854"/>
            <a:ext cx="2880057" cy="1682977"/>
            <a:chOff x="2189583" y="3527832"/>
            <a:chExt cx="2880057" cy="1682977"/>
          </a:xfrm>
        </p:grpSpPr>
        <p:sp>
          <p:nvSpPr>
            <p:cNvPr id="13" name="Rectangle: Top Corners Snipped 12">
              <a:extLst>
                <a:ext uri="{FF2B5EF4-FFF2-40B4-BE49-F238E27FC236}">
                  <a16:creationId xmlns:a16="http://schemas.microsoft.com/office/drawing/2014/main" id="{56723D73-B63D-456B-83C2-24A8B759C595}"/>
                </a:ext>
              </a:extLst>
            </p:cNvPr>
            <p:cNvSpPr/>
            <p:nvPr/>
          </p:nvSpPr>
          <p:spPr>
            <a:xfrm rot="5400000">
              <a:off x="1932991" y="3784428"/>
              <a:ext cx="1262743" cy="749559"/>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Top Corners Snipped 13">
              <a:extLst>
                <a:ext uri="{FF2B5EF4-FFF2-40B4-BE49-F238E27FC236}">
                  <a16:creationId xmlns:a16="http://schemas.microsoft.com/office/drawing/2014/main" id="{CB9DE1F5-37DD-4A2A-AB01-E147ECE3364B}"/>
                </a:ext>
              </a:extLst>
            </p:cNvPr>
            <p:cNvSpPr/>
            <p:nvPr/>
          </p:nvSpPr>
          <p:spPr>
            <a:xfrm rot="16200000">
              <a:off x="4063493" y="3784418"/>
              <a:ext cx="1262734" cy="74956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4CA4118B-C2DA-4FDB-93E2-8DED52DDED7A}"/>
                </a:ext>
              </a:extLst>
            </p:cNvPr>
            <p:cNvGrpSpPr/>
            <p:nvPr/>
          </p:nvGrpSpPr>
          <p:grpSpPr>
            <a:xfrm>
              <a:off x="3425185" y="3807097"/>
              <a:ext cx="394919" cy="676683"/>
              <a:chOff x="3446862" y="3838648"/>
              <a:chExt cx="394919" cy="676683"/>
            </a:xfrm>
          </p:grpSpPr>
          <p:sp>
            <p:nvSpPr>
              <p:cNvPr id="30" name="Rectangle 29">
                <a:extLst>
                  <a:ext uri="{FF2B5EF4-FFF2-40B4-BE49-F238E27FC236}">
                    <a16:creationId xmlns:a16="http://schemas.microsoft.com/office/drawing/2014/main" id="{C883850C-7DEC-4991-B93C-D3E1844EED23}"/>
                  </a:ext>
                </a:extLst>
              </p:cNvPr>
              <p:cNvSpPr/>
              <p:nvPr/>
            </p:nvSpPr>
            <p:spPr>
              <a:xfrm rot="16200000">
                <a:off x="3305980" y="3979530"/>
                <a:ext cx="676683" cy="39491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400554C5-EF2C-4985-92EB-1E33C3BDAC68}"/>
                  </a:ext>
                </a:extLst>
              </p:cNvPr>
              <p:cNvGrpSpPr/>
              <p:nvPr/>
            </p:nvGrpSpPr>
            <p:grpSpPr>
              <a:xfrm rot="5400000">
                <a:off x="3559952" y="3997587"/>
                <a:ext cx="176361" cy="380990"/>
                <a:chOff x="3696599" y="3983765"/>
                <a:chExt cx="176361" cy="380990"/>
              </a:xfrm>
            </p:grpSpPr>
            <p:sp>
              <p:nvSpPr>
                <p:cNvPr id="35" name="Arrow: Up 34">
                  <a:extLst>
                    <a:ext uri="{FF2B5EF4-FFF2-40B4-BE49-F238E27FC236}">
                      <a16:creationId xmlns:a16="http://schemas.microsoft.com/office/drawing/2014/main" id="{C75FFD32-10A4-402E-AC61-00ED9D27EAF4}"/>
                    </a:ext>
                  </a:extLst>
                </p:cNvPr>
                <p:cNvSpPr/>
                <p:nvPr/>
              </p:nvSpPr>
              <p:spPr>
                <a:xfrm>
                  <a:off x="3715285" y="3983765"/>
                  <a:ext cx="130324" cy="380990"/>
                </a:xfrm>
                <a:prstGeom prst="upArrow">
                  <a:avLst/>
                </a:prstGeom>
                <a:solidFill>
                  <a:schemeClr val="accent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Oval 35">
                  <a:extLst>
                    <a:ext uri="{FF2B5EF4-FFF2-40B4-BE49-F238E27FC236}">
                      <a16:creationId xmlns:a16="http://schemas.microsoft.com/office/drawing/2014/main" id="{13E53ABA-AACA-4370-B983-A7FB623BF263}"/>
                    </a:ext>
                  </a:extLst>
                </p:cNvPr>
                <p:cNvSpPr/>
                <p:nvPr/>
              </p:nvSpPr>
              <p:spPr>
                <a:xfrm rot="16200000">
                  <a:off x="3693661" y="4113130"/>
                  <a:ext cx="182237" cy="1763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grpSp>
          <p:nvGrpSpPr>
            <p:cNvPr id="40" name="Group 39">
              <a:extLst>
                <a:ext uri="{FF2B5EF4-FFF2-40B4-BE49-F238E27FC236}">
                  <a16:creationId xmlns:a16="http://schemas.microsoft.com/office/drawing/2014/main" id="{16CA4FE1-8D3A-4BC4-B205-697C71CB0056}"/>
                </a:ext>
              </a:extLst>
            </p:cNvPr>
            <p:cNvGrpSpPr/>
            <p:nvPr/>
          </p:nvGrpSpPr>
          <p:grpSpPr>
            <a:xfrm>
              <a:off x="3026016" y="3721176"/>
              <a:ext cx="1207187" cy="853105"/>
              <a:chOff x="3028950" y="3728720"/>
              <a:chExt cx="1207187" cy="853105"/>
            </a:xfrm>
          </p:grpSpPr>
          <p:cxnSp>
            <p:nvCxnSpPr>
              <p:cNvPr id="41" name="Straight Connector 40">
                <a:extLst>
                  <a:ext uri="{FF2B5EF4-FFF2-40B4-BE49-F238E27FC236}">
                    <a16:creationId xmlns:a16="http://schemas.microsoft.com/office/drawing/2014/main" id="{20E05299-283D-420D-867E-711F153BEB56}"/>
                  </a:ext>
                </a:extLst>
              </p:cNvPr>
              <p:cNvCxnSpPr/>
              <p:nvPr/>
            </p:nvCxnSpPr>
            <p:spPr>
              <a:xfrm>
                <a:off x="3028950" y="3728720"/>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8F6FA138-37D5-4CB7-9698-F7A53039AD4B}"/>
                  </a:ext>
                </a:extLst>
              </p:cNvPr>
              <p:cNvCxnSpPr/>
              <p:nvPr/>
            </p:nvCxnSpPr>
            <p:spPr>
              <a:xfrm>
                <a:off x="3028950" y="3900170"/>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CF42503-BB12-4F87-BC29-FF474445B09E}"/>
                  </a:ext>
                </a:extLst>
              </p:cNvPr>
              <p:cNvCxnSpPr/>
              <p:nvPr/>
            </p:nvCxnSpPr>
            <p:spPr>
              <a:xfrm>
                <a:off x="3028950" y="4081877"/>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C91A5B22-E695-4FEF-9DF1-35D3C3FA3E54}"/>
                  </a:ext>
                </a:extLst>
              </p:cNvPr>
              <p:cNvCxnSpPr/>
              <p:nvPr/>
            </p:nvCxnSpPr>
            <p:spPr>
              <a:xfrm>
                <a:off x="3028950" y="4248685"/>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4EA88944-4807-4287-8CF7-23621A1953A9}"/>
                  </a:ext>
                </a:extLst>
              </p:cNvPr>
              <p:cNvCxnSpPr/>
              <p:nvPr/>
            </p:nvCxnSpPr>
            <p:spPr>
              <a:xfrm>
                <a:off x="3028950" y="4414185"/>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7D9CC0F8-F25D-46AB-803C-91A25B5488D2}"/>
                  </a:ext>
                </a:extLst>
              </p:cNvPr>
              <p:cNvCxnSpPr/>
              <p:nvPr/>
            </p:nvCxnSpPr>
            <p:spPr>
              <a:xfrm>
                <a:off x="3038527" y="4581825"/>
                <a:ext cx="119761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48" name="Graphic 47" descr="Flammable">
              <a:extLst>
                <a:ext uri="{FF2B5EF4-FFF2-40B4-BE49-F238E27FC236}">
                  <a16:creationId xmlns:a16="http://schemas.microsoft.com/office/drawing/2014/main" id="{0ADD2E3E-26A4-462D-B6E2-DCFD7C461F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5450" y="4662492"/>
              <a:ext cx="548317" cy="548317"/>
            </a:xfrm>
            <a:prstGeom prst="rect">
              <a:avLst/>
            </a:prstGeom>
          </p:spPr>
        </p:pic>
      </p:grpSp>
      <p:sp>
        <p:nvSpPr>
          <p:cNvPr id="51" name="TextBox 50">
            <a:extLst>
              <a:ext uri="{FF2B5EF4-FFF2-40B4-BE49-F238E27FC236}">
                <a16:creationId xmlns:a16="http://schemas.microsoft.com/office/drawing/2014/main" id="{B87E043A-CA38-42F9-91DF-2B1F48AD5ECE}"/>
              </a:ext>
            </a:extLst>
          </p:cNvPr>
          <p:cNvSpPr txBox="1"/>
          <p:nvPr/>
        </p:nvSpPr>
        <p:spPr>
          <a:xfrm>
            <a:off x="6186960" y="5874862"/>
            <a:ext cx="2398667" cy="830997"/>
          </a:xfrm>
          <a:prstGeom prst="rect">
            <a:avLst/>
          </a:prstGeom>
          <a:solidFill>
            <a:schemeClr val="accent1">
              <a:lumMod val="20000"/>
              <a:lumOff val="80000"/>
            </a:schemeClr>
          </a:solidFill>
        </p:spPr>
        <p:txBody>
          <a:bodyPr wrap="square" rtlCol="0">
            <a:spAutoFit/>
          </a:bodyPr>
          <a:lstStyle/>
          <a:p>
            <a:pPr algn="ctr"/>
            <a:r>
              <a:rPr lang="en-US" sz="2400" dirty="0">
                <a:latin typeface="+mn-lt"/>
              </a:rPr>
              <a:t>Magnetic thermal annealing setup</a:t>
            </a:r>
          </a:p>
        </p:txBody>
      </p:sp>
      <p:pic>
        <p:nvPicPr>
          <p:cNvPr id="9" name="Picture 8">
            <a:extLst>
              <a:ext uri="{FF2B5EF4-FFF2-40B4-BE49-F238E27FC236}">
                <a16:creationId xmlns:a16="http://schemas.microsoft.com/office/drawing/2014/main" id="{F7D81848-C73A-40A7-BA6D-A6C524024570}"/>
              </a:ext>
            </a:extLst>
          </p:cNvPr>
          <p:cNvPicPr>
            <a:picLocks noChangeAspect="1"/>
          </p:cNvPicPr>
          <p:nvPr/>
        </p:nvPicPr>
        <p:blipFill rotWithShape="1">
          <a:blip r:embed="rId4"/>
          <a:srcRect t="8747" r="5314"/>
          <a:stretch/>
        </p:blipFill>
        <p:spPr>
          <a:xfrm>
            <a:off x="5406945" y="1971961"/>
            <a:ext cx="2494445" cy="1802993"/>
          </a:xfrm>
          <a:prstGeom prst="rect">
            <a:avLst/>
          </a:prstGeom>
        </p:spPr>
      </p:pic>
      <p:pic>
        <p:nvPicPr>
          <p:cNvPr id="16" name="Picture 15">
            <a:extLst>
              <a:ext uri="{FF2B5EF4-FFF2-40B4-BE49-F238E27FC236}">
                <a16:creationId xmlns:a16="http://schemas.microsoft.com/office/drawing/2014/main" id="{72B377D3-A54C-4B97-AF1C-6E3417D5A355}"/>
              </a:ext>
            </a:extLst>
          </p:cNvPr>
          <p:cNvPicPr>
            <a:picLocks noChangeAspect="1"/>
          </p:cNvPicPr>
          <p:nvPr/>
        </p:nvPicPr>
        <p:blipFill rotWithShape="1">
          <a:blip r:embed="rId5"/>
          <a:srcRect t="17415" b="7755"/>
          <a:stretch/>
        </p:blipFill>
        <p:spPr>
          <a:xfrm>
            <a:off x="5745011" y="3969246"/>
            <a:ext cx="3282567" cy="1842257"/>
          </a:xfrm>
          <a:prstGeom prst="rect">
            <a:avLst/>
          </a:prstGeom>
        </p:spPr>
      </p:pic>
    </p:spTree>
    <p:extLst>
      <p:ext uri="{BB962C8B-B14F-4D97-AF65-F5344CB8AC3E}">
        <p14:creationId xmlns:p14="http://schemas.microsoft.com/office/powerpoint/2010/main" val="265424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4D32-0281-461B-9A94-3B4887F797D3}"/>
              </a:ext>
            </a:extLst>
          </p:cNvPr>
          <p:cNvSpPr>
            <a:spLocks noGrp="1"/>
          </p:cNvSpPr>
          <p:nvPr>
            <p:ph type="title"/>
          </p:nvPr>
        </p:nvSpPr>
        <p:spPr/>
        <p:txBody>
          <a:bodyPr/>
          <a:lstStyle/>
          <a:p>
            <a:r>
              <a:rPr lang="en-US" dirty="0"/>
              <a:t>Magnetic thermal annealing</a:t>
            </a:r>
          </a:p>
        </p:txBody>
      </p:sp>
      <p:sp>
        <p:nvSpPr>
          <p:cNvPr id="3" name="Content Placeholder 2">
            <a:extLst>
              <a:ext uri="{FF2B5EF4-FFF2-40B4-BE49-F238E27FC236}">
                <a16:creationId xmlns:a16="http://schemas.microsoft.com/office/drawing/2014/main" id="{595AE1E4-83B0-401B-A3AA-02CA28AB1D6B}"/>
              </a:ext>
            </a:extLst>
          </p:cNvPr>
          <p:cNvSpPr>
            <a:spLocks noGrp="1"/>
          </p:cNvSpPr>
          <p:nvPr>
            <p:ph idx="1"/>
          </p:nvPr>
        </p:nvSpPr>
        <p:spPr/>
        <p:txBody>
          <a:bodyPr/>
          <a:lstStyle/>
          <a:p>
            <a:r>
              <a:rPr lang="en-US" dirty="0"/>
              <a:t>Temperature rise time        = 20-30 min</a:t>
            </a:r>
          </a:p>
          <a:p>
            <a:r>
              <a:rPr lang="en-US" dirty="0"/>
              <a:t>Electromagnet run time_1 = 30 min</a:t>
            </a:r>
          </a:p>
          <a:p>
            <a:r>
              <a:rPr lang="en-US" dirty="0"/>
              <a:t>Electromagnet off time       = 50 min</a:t>
            </a:r>
          </a:p>
          <a:p>
            <a:r>
              <a:rPr lang="en-US" dirty="0"/>
              <a:t>Electromagnet run time_2 = 30 min</a:t>
            </a:r>
          </a:p>
          <a:p>
            <a:r>
              <a:rPr lang="en-US" dirty="0"/>
              <a:t>Temperature fall time         = 20-30 min</a:t>
            </a:r>
          </a:p>
          <a:p>
            <a:endParaRPr lang="en-US" dirty="0"/>
          </a:p>
        </p:txBody>
      </p:sp>
      <p:sp>
        <p:nvSpPr>
          <p:cNvPr id="4" name="Date Placeholder 3">
            <a:extLst>
              <a:ext uri="{FF2B5EF4-FFF2-40B4-BE49-F238E27FC236}">
                <a16:creationId xmlns:a16="http://schemas.microsoft.com/office/drawing/2014/main" id="{59DE35FF-E009-4189-8CB1-4F58E8DED949}"/>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15DED20F-3FDF-4183-AF3A-43B175BC976B}"/>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6BD4C420-1E74-44C6-9FFF-719972F993D3}"/>
              </a:ext>
            </a:extLst>
          </p:cNvPr>
          <p:cNvSpPr>
            <a:spLocks noGrp="1"/>
          </p:cNvSpPr>
          <p:nvPr>
            <p:ph type="sldNum" sz="quarter" idx="12"/>
          </p:nvPr>
        </p:nvSpPr>
        <p:spPr/>
        <p:txBody>
          <a:bodyPr/>
          <a:lstStyle/>
          <a:p>
            <a:fld id="{ABF20D17-0043-4445-9B8B-9F103D2306E2}" type="slidenum">
              <a:rPr lang="en-IN" smtClean="0"/>
              <a:pPr/>
              <a:t>93</a:t>
            </a:fld>
            <a:endParaRPr lang="en-IN" dirty="0"/>
          </a:p>
        </p:txBody>
      </p:sp>
    </p:spTree>
    <p:extLst>
      <p:ext uri="{BB962C8B-B14F-4D97-AF65-F5344CB8AC3E}">
        <p14:creationId xmlns:p14="http://schemas.microsoft.com/office/powerpoint/2010/main" val="4233968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4BFD3-1726-4B01-AE5E-513E915015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8F9CA3-C7D8-4673-9D3C-6BF54A251795}"/>
              </a:ext>
            </a:extLst>
          </p:cNvPr>
          <p:cNvSpPr>
            <a:spLocks noGrp="1"/>
          </p:cNvSpPr>
          <p:nvPr>
            <p:ph idx="1"/>
          </p:nvPr>
        </p:nvSpPr>
        <p:spPr/>
        <p:txBody>
          <a:bodyPr/>
          <a:lstStyle/>
          <a:p>
            <a:r>
              <a:rPr lang="en-US" dirty="0"/>
              <a:t>PZNPT – Lead zinc niobate lead titanate</a:t>
            </a:r>
          </a:p>
          <a:p>
            <a:r>
              <a:rPr lang="en-US" dirty="0"/>
              <a:t>PMNPT – Lead magnesium niobate lead titanate</a:t>
            </a:r>
          </a:p>
          <a:p>
            <a:r>
              <a:rPr lang="en-US" dirty="0"/>
              <a:t>1T=1e4 </a:t>
            </a:r>
            <a:r>
              <a:rPr lang="en-US" dirty="0" err="1"/>
              <a:t>Oe</a:t>
            </a:r>
            <a:r>
              <a:rPr lang="en-US" dirty="0"/>
              <a:t>, 1pT=1e-8 </a:t>
            </a:r>
            <a:r>
              <a:rPr lang="en-US" dirty="0" err="1"/>
              <a:t>Oe</a:t>
            </a:r>
            <a:r>
              <a:rPr lang="en-US" dirty="0"/>
              <a:t>, </a:t>
            </a:r>
          </a:p>
          <a:p>
            <a:r>
              <a:rPr lang="en-US" dirty="0"/>
              <a:t>3500 </a:t>
            </a:r>
            <a:r>
              <a:rPr lang="en-US" dirty="0" err="1"/>
              <a:t>Oe</a:t>
            </a:r>
            <a:r>
              <a:rPr lang="en-US" dirty="0"/>
              <a:t> - 6 kV</a:t>
            </a:r>
          </a:p>
          <a:p>
            <a:r>
              <a:rPr lang="en-US" dirty="0"/>
              <a:t>1e-8 </a:t>
            </a:r>
            <a:r>
              <a:rPr lang="en-US" dirty="0" err="1"/>
              <a:t>Oe</a:t>
            </a:r>
            <a:r>
              <a:rPr lang="en-US" dirty="0"/>
              <a:t> – 1.7e-8 kV</a:t>
            </a:r>
          </a:p>
          <a:p>
            <a:r>
              <a:rPr lang="en-US" dirty="0"/>
              <a:t>V = E*d = 1.7e-8 kV * 0.3 cm = 0.51e-8 = 5 </a:t>
            </a:r>
            <a:r>
              <a:rPr lang="en-US" dirty="0" err="1"/>
              <a:t>nV</a:t>
            </a:r>
            <a:endParaRPr lang="en-US" dirty="0"/>
          </a:p>
        </p:txBody>
      </p:sp>
      <p:sp>
        <p:nvSpPr>
          <p:cNvPr id="4" name="Date Placeholder 3">
            <a:extLst>
              <a:ext uri="{FF2B5EF4-FFF2-40B4-BE49-F238E27FC236}">
                <a16:creationId xmlns:a16="http://schemas.microsoft.com/office/drawing/2014/main" id="{A0AC46FC-5242-4347-A42D-7B80F981E297}"/>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DC745AF9-EEA1-419E-B1B0-B1DE22B4D5FD}"/>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D5CF5299-F3A4-4D89-B563-A7E9A48581A9}"/>
              </a:ext>
            </a:extLst>
          </p:cNvPr>
          <p:cNvSpPr>
            <a:spLocks noGrp="1"/>
          </p:cNvSpPr>
          <p:nvPr>
            <p:ph type="sldNum" sz="quarter" idx="12"/>
          </p:nvPr>
        </p:nvSpPr>
        <p:spPr/>
        <p:txBody>
          <a:bodyPr/>
          <a:lstStyle/>
          <a:p>
            <a:fld id="{ABF20D17-0043-4445-9B8B-9F103D2306E2}" type="slidenum">
              <a:rPr lang="en-IN" smtClean="0"/>
              <a:pPr/>
              <a:t>94</a:t>
            </a:fld>
            <a:endParaRPr lang="en-IN" dirty="0"/>
          </a:p>
        </p:txBody>
      </p:sp>
    </p:spTree>
    <p:extLst>
      <p:ext uri="{BB962C8B-B14F-4D97-AF65-F5344CB8AC3E}">
        <p14:creationId xmlns:p14="http://schemas.microsoft.com/office/powerpoint/2010/main" val="11331501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6AFB-4531-4433-8424-791CA221F24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5453916D-4046-4A12-9A2B-E4D5987F12A6}"/>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1D4F9823-8D24-4B81-8420-42A3896A39DF}"/>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0306671F-3DD5-4826-9BD1-A98BFD8EDD68}"/>
              </a:ext>
            </a:extLst>
          </p:cNvPr>
          <p:cNvSpPr>
            <a:spLocks noGrp="1"/>
          </p:cNvSpPr>
          <p:nvPr>
            <p:ph type="sldNum" sz="quarter" idx="12"/>
          </p:nvPr>
        </p:nvSpPr>
        <p:spPr/>
        <p:txBody>
          <a:bodyPr/>
          <a:lstStyle/>
          <a:p>
            <a:fld id="{ABF20D17-0043-4445-9B8B-9F103D2306E2}" type="slidenum">
              <a:rPr lang="en-IN" smtClean="0"/>
              <a:pPr/>
              <a:t>95</a:t>
            </a:fld>
            <a:endParaRPr lang="en-IN" dirty="0"/>
          </a:p>
        </p:txBody>
      </p:sp>
      <p:pic>
        <p:nvPicPr>
          <p:cNvPr id="7" name="Picture 6">
            <a:extLst>
              <a:ext uri="{FF2B5EF4-FFF2-40B4-BE49-F238E27FC236}">
                <a16:creationId xmlns:a16="http://schemas.microsoft.com/office/drawing/2014/main" id="{74C1B0F2-742F-471F-9AED-FEB0B20E36D6}"/>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5376836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0516A-0C4A-4E28-8B64-6E56141B5ACB}"/>
              </a:ext>
            </a:extLst>
          </p:cNvPr>
          <p:cNvSpPr>
            <a:spLocks noGrp="1"/>
          </p:cNvSpPr>
          <p:nvPr>
            <p:ph type="title"/>
          </p:nvPr>
        </p:nvSpPr>
        <p:spPr/>
        <p:txBody>
          <a:bodyPr/>
          <a:lstStyle/>
          <a:p>
            <a:r>
              <a:rPr lang="en-US" dirty="0"/>
              <a:t>Sputtering</a:t>
            </a:r>
          </a:p>
        </p:txBody>
      </p:sp>
      <p:sp>
        <p:nvSpPr>
          <p:cNvPr id="4" name="Date Placeholder 3">
            <a:extLst>
              <a:ext uri="{FF2B5EF4-FFF2-40B4-BE49-F238E27FC236}">
                <a16:creationId xmlns:a16="http://schemas.microsoft.com/office/drawing/2014/main" id="{714E3E0D-A396-4452-A4EC-512FD08A10BF}"/>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FAA81DE8-57FC-419D-98E1-BEB8DB63C228}"/>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8C3ED31B-469F-41DD-9BE3-F085DAA19DFF}"/>
              </a:ext>
            </a:extLst>
          </p:cNvPr>
          <p:cNvSpPr>
            <a:spLocks noGrp="1"/>
          </p:cNvSpPr>
          <p:nvPr>
            <p:ph type="sldNum" sz="quarter" idx="12"/>
          </p:nvPr>
        </p:nvSpPr>
        <p:spPr/>
        <p:txBody>
          <a:bodyPr/>
          <a:lstStyle/>
          <a:p>
            <a:fld id="{ABF20D17-0043-4445-9B8B-9F103D2306E2}" type="slidenum">
              <a:rPr lang="en-IN" smtClean="0"/>
              <a:pPr/>
              <a:t>96</a:t>
            </a:fld>
            <a:endParaRPr lang="en-IN" dirty="0"/>
          </a:p>
        </p:txBody>
      </p:sp>
      <p:sp>
        <p:nvSpPr>
          <p:cNvPr id="7" name="TextBox 6">
            <a:extLst>
              <a:ext uri="{FF2B5EF4-FFF2-40B4-BE49-F238E27FC236}">
                <a16:creationId xmlns:a16="http://schemas.microsoft.com/office/drawing/2014/main" id="{8D7395C4-2E1F-498D-B0F2-588C0930B3A7}"/>
              </a:ext>
            </a:extLst>
          </p:cNvPr>
          <p:cNvSpPr txBox="1"/>
          <p:nvPr/>
        </p:nvSpPr>
        <p:spPr>
          <a:xfrm>
            <a:off x="326571" y="1101012"/>
            <a:ext cx="7343192" cy="5632311"/>
          </a:xfrm>
          <a:prstGeom prst="rect">
            <a:avLst/>
          </a:prstGeom>
          <a:noFill/>
        </p:spPr>
        <p:txBody>
          <a:bodyPr wrap="square" rtlCol="0">
            <a:spAutoFit/>
          </a:bodyPr>
          <a:lstStyle/>
          <a:p>
            <a:r>
              <a:rPr lang="en-US" sz="2400" dirty="0">
                <a:latin typeface="+mn-lt"/>
              </a:rPr>
              <a:t>Thermal evaporation </a:t>
            </a:r>
            <a:r>
              <a:rPr lang="en-US" sz="2400" dirty="0">
                <a:latin typeface="+mn-lt"/>
                <a:sym typeface="Wingdings" panose="05000000000000000000" pitchFamily="2" charset="2"/>
              </a:rPr>
              <a:t> Solids to vapors</a:t>
            </a:r>
          </a:p>
          <a:p>
            <a:r>
              <a:rPr lang="en-US" sz="2400" dirty="0">
                <a:latin typeface="+mn-lt"/>
                <a:sym typeface="Wingdings" panose="05000000000000000000" pitchFamily="2" charset="2"/>
              </a:rPr>
              <a:t>Cathodic sputtering  Inelastic collision b/w </a:t>
            </a:r>
            <a:r>
              <a:rPr lang="en-US" sz="2400" dirty="0" err="1">
                <a:latin typeface="+mn-lt"/>
                <a:sym typeface="Wingdings" panose="05000000000000000000" pitchFamily="2" charset="2"/>
              </a:rPr>
              <a:t>Ar</a:t>
            </a:r>
            <a:r>
              <a:rPr lang="en-US" sz="2400" dirty="0">
                <a:latin typeface="+mn-lt"/>
                <a:sym typeface="Wingdings" panose="05000000000000000000" pitchFamily="2" charset="2"/>
              </a:rPr>
              <a:t> ions and target atoms </a:t>
            </a:r>
          </a:p>
          <a:p>
            <a:r>
              <a:rPr lang="en-US" sz="2400" dirty="0">
                <a:latin typeface="+mn-lt"/>
                <a:sym typeface="Wingdings" panose="05000000000000000000" pitchFamily="2" charset="2"/>
              </a:rPr>
              <a:t>Magnetron sputtering  Magnet keeps high density of sputtering ions leads higher efficiency</a:t>
            </a:r>
            <a:endParaRPr lang="en-US" sz="2400" dirty="0">
              <a:latin typeface="+mn-lt"/>
            </a:endParaRPr>
          </a:p>
          <a:p>
            <a:r>
              <a:rPr lang="en-US" sz="2400" dirty="0">
                <a:latin typeface="+mn-lt"/>
              </a:rPr>
              <a:t>Pulsed laser deposition </a:t>
            </a:r>
            <a:r>
              <a:rPr lang="en-US" sz="2400" dirty="0">
                <a:latin typeface="+mn-lt"/>
                <a:sym typeface="Wingdings" panose="05000000000000000000" pitchFamily="2" charset="2"/>
              </a:rPr>
              <a:t></a:t>
            </a:r>
            <a:r>
              <a:rPr lang="en-US" sz="2400" dirty="0">
                <a:latin typeface="+mn-lt"/>
              </a:rPr>
              <a:t> laser directed at the target to vaporize the target material.</a:t>
            </a:r>
          </a:p>
          <a:p>
            <a:r>
              <a:rPr lang="en-US" sz="2400" dirty="0">
                <a:latin typeface="+mn-lt"/>
                <a:sym typeface="Wingdings" panose="05000000000000000000" pitchFamily="2" charset="2"/>
              </a:rPr>
              <a:t>Reactive sputtering  Plasma is activated by reactive gas</a:t>
            </a:r>
          </a:p>
          <a:p>
            <a:r>
              <a:rPr lang="en-US" sz="2400" dirty="0">
                <a:latin typeface="+mn-lt"/>
                <a:sym typeface="Wingdings" panose="05000000000000000000" pitchFamily="2" charset="2"/>
              </a:rPr>
              <a:t>	Target is negative</a:t>
            </a:r>
          </a:p>
          <a:p>
            <a:r>
              <a:rPr lang="en-US" sz="2400" dirty="0">
                <a:latin typeface="+mn-lt"/>
                <a:sym typeface="Wingdings" panose="05000000000000000000" pitchFamily="2" charset="2"/>
              </a:rPr>
              <a:t>	Substrate is positive</a:t>
            </a:r>
          </a:p>
          <a:p>
            <a:r>
              <a:rPr lang="en-US" sz="2400" dirty="0">
                <a:latin typeface="+mn-lt"/>
                <a:sym typeface="Wingdings" panose="05000000000000000000" pitchFamily="2" charset="2"/>
              </a:rPr>
              <a:t>	Argon gas is positive </a:t>
            </a:r>
          </a:p>
          <a:p>
            <a:r>
              <a:rPr lang="en-US" sz="2400" dirty="0">
                <a:latin typeface="+mn-lt"/>
                <a:sym typeface="Wingdings" panose="05000000000000000000" pitchFamily="2" charset="2"/>
              </a:rPr>
              <a:t>Magnetron sputtering  Magnet keeps high density of sputtering ions leads higher efficiency</a:t>
            </a:r>
            <a:endParaRPr lang="en-US" sz="2400" dirty="0">
              <a:latin typeface="+mn-lt"/>
            </a:endParaRPr>
          </a:p>
          <a:p>
            <a:r>
              <a:rPr lang="en-US" sz="2400" b="1" dirty="0">
                <a:latin typeface="+mn-lt"/>
              </a:rPr>
              <a:t>High vacuum allows sufficient mean free path</a:t>
            </a:r>
          </a:p>
          <a:p>
            <a:r>
              <a:rPr lang="en-US" sz="1200" dirty="0">
                <a:latin typeface="+mn-lt"/>
              </a:rPr>
              <a:t>The average kinetic energy of the ejected atoms depends on the energy, angle and type of incoming ion, and the nature of the target material, and is typically tens of eV.</a:t>
            </a:r>
            <a:endParaRPr lang="en-US" sz="1200" b="1" dirty="0">
              <a:latin typeface="+mn-lt"/>
            </a:endParaRPr>
          </a:p>
        </p:txBody>
      </p:sp>
    </p:spTree>
    <p:extLst>
      <p:ext uri="{BB962C8B-B14F-4D97-AF65-F5344CB8AC3E}">
        <p14:creationId xmlns:p14="http://schemas.microsoft.com/office/powerpoint/2010/main" val="2197893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12A5-BB93-480B-86BB-DA8E0E1D16E5}"/>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59D4B202-2325-4D7E-AEF5-6F96EDAFA563}"/>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AD190875-9492-43ED-A9A4-6E30EB37F4D8}"/>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4CD6051C-04AE-4002-A555-82C9653D1992}"/>
              </a:ext>
            </a:extLst>
          </p:cNvPr>
          <p:cNvSpPr>
            <a:spLocks noGrp="1"/>
          </p:cNvSpPr>
          <p:nvPr>
            <p:ph type="sldNum" sz="quarter" idx="12"/>
          </p:nvPr>
        </p:nvSpPr>
        <p:spPr/>
        <p:txBody>
          <a:bodyPr/>
          <a:lstStyle/>
          <a:p>
            <a:fld id="{ABF20D17-0043-4445-9B8B-9F103D2306E2}" type="slidenum">
              <a:rPr lang="en-IN" smtClean="0"/>
              <a:pPr/>
              <a:t>97</a:t>
            </a:fld>
            <a:endParaRPr lang="en-IN" dirty="0"/>
          </a:p>
        </p:txBody>
      </p:sp>
      <p:sp>
        <p:nvSpPr>
          <p:cNvPr id="9" name="Rectangle 8">
            <a:extLst>
              <a:ext uri="{FF2B5EF4-FFF2-40B4-BE49-F238E27FC236}">
                <a16:creationId xmlns:a16="http://schemas.microsoft.com/office/drawing/2014/main" id="{7638E613-916B-43C2-B08D-0081FE322B45}"/>
              </a:ext>
            </a:extLst>
          </p:cNvPr>
          <p:cNvSpPr/>
          <p:nvPr/>
        </p:nvSpPr>
        <p:spPr>
          <a:xfrm>
            <a:off x="1250302" y="1698171"/>
            <a:ext cx="1119674" cy="475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AFAA4B-381F-40AD-B699-F1BA50BE0F8B}"/>
              </a:ext>
            </a:extLst>
          </p:cNvPr>
          <p:cNvSpPr/>
          <p:nvPr/>
        </p:nvSpPr>
        <p:spPr>
          <a:xfrm>
            <a:off x="1244232" y="2550367"/>
            <a:ext cx="1119674" cy="475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6E4CA8-0C80-41F5-B02F-6901F26DF6BE}"/>
              </a:ext>
            </a:extLst>
          </p:cNvPr>
          <p:cNvSpPr/>
          <p:nvPr/>
        </p:nvSpPr>
        <p:spPr>
          <a:xfrm>
            <a:off x="1244232" y="3402563"/>
            <a:ext cx="1119674" cy="475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DB4E25-8FDA-4487-A608-4D7D41696EF4}"/>
              </a:ext>
            </a:extLst>
          </p:cNvPr>
          <p:cNvSpPr/>
          <p:nvPr/>
        </p:nvSpPr>
        <p:spPr>
          <a:xfrm rot="5400000">
            <a:off x="818134" y="2124269"/>
            <a:ext cx="1328058" cy="475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903013-32BC-4F58-BC0E-DB8E0FD1FCA6}"/>
              </a:ext>
            </a:extLst>
          </p:cNvPr>
          <p:cNvSpPr/>
          <p:nvPr/>
        </p:nvSpPr>
        <p:spPr>
          <a:xfrm rot="5400000">
            <a:off x="1461946" y="2976465"/>
            <a:ext cx="1328058" cy="475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B2EA288-8C94-4A11-BD17-6913B5442E14}"/>
              </a:ext>
            </a:extLst>
          </p:cNvPr>
          <p:cNvSpPr/>
          <p:nvPr/>
        </p:nvSpPr>
        <p:spPr>
          <a:xfrm>
            <a:off x="4096136" y="2722984"/>
            <a:ext cx="1446144" cy="4164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C57C93-D33B-4ED9-A16D-37F5F9001062}"/>
              </a:ext>
            </a:extLst>
          </p:cNvPr>
          <p:cNvSpPr/>
          <p:nvPr/>
        </p:nvSpPr>
        <p:spPr>
          <a:xfrm>
            <a:off x="4096136" y="2639112"/>
            <a:ext cx="1446144" cy="763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D6B111-8210-4BC2-9CF3-C4C6518AB9E2}"/>
              </a:ext>
            </a:extLst>
          </p:cNvPr>
          <p:cNvSpPr/>
          <p:nvPr/>
        </p:nvSpPr>
        <p:spPr>
          <a:xfrm>
            <a:off x="3964056" y="2824532"/>
            <a:ext cx="13208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B7737E9-4D4D-4A9B-9AFD-EDE9B57E1FEF}"/>
              </a:ext>
            </a:extLst>
          </p:cNvPr>
          <p:cNvSpPr/>
          <p:nvPr/>
        </p:nvSpPr>
        <p:spPr>
          <a:xfrm>
            <a:off x="5542280" y="2827072"/>
            <a:ext cx="13208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683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5ED1-8EA7-40C0-A104-F25EA4C5ADE3}"/>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5204307-F383-49E8-90BF-15FC0C970676}"/>
              </a:ext>
            </a:extLst>
          </p:cNvPr>
          <p:cNvSpPr>
            <a:spLocks noGrp="1"/>
          </p:cNvSpPr>
          <p:nvPr>
            <p:ph idx="1"/>
          </p:nvPr>
        </p:nvSpPr>
        <p:spPr/>
        <p:txBody>
          <a:bodyPr/>
          <a:lstStyle/>
          <a:p>
            <a:r>
              <a:rPr lang="en-US" dirty="0"/>
              <a:t>Electric field is zero in side the conductor ?</a:t>
            </a:r>
          </a:p>
          <a:p>
            <a:r>
              <a:rPr lang="en-US" dirty="0"/>
              <a:t>Piezoelectric material d=SE and measurements</a:t>
            </a:r>
          </a:p>
          <a:p>
            <a:r>
              <a:rPr lang="en-US" dirty="0"/>
              <a:t>Hysteresis single domain and multi domain ()</a:t>
            </a:r>
          </a:p>
          <a:p>
            <a:r>
              <a:rPr lang="en-US" dirty="0"/>
              <a:t>COMSOL simulation (Point charge done) </a:t>
            </a:r>
          </a:p>
          <a:p>
            <a:r>
              <a:rPr lang="en-US" dirty="0"/>
              <a:t>Difference between synapses and dendrites</a:t>
            </a:r>
          </a:p>
          <a:p>
            <a:r>
              <a:rPr lang="en-US" dirty="0"/>
              <a:t>Does the magnitude and direction  </a:t>
            </a:r>
          </a:p>
          <a:p>
            <a:endParaRPr lang="en-US" dirty="0"/>
          </a:p>
          <a:p>
            <a:endParaRPr lang="en-US" dirty="0"/>
          </a:p>
        </p:txBody>
      </p:sp>
      <p:sp>
        <p:nvSpPr>
          <p:cNvPr id="4" name="Date Placeholder 3">
            <a:extLst>
              <a:ext uri="{FF2B5EF4-FFF2-40B4-BE49-F238E27FC236}">
                <a16:creationId xmlns:a16="http://schemas.microsoft.com/office/drawing/2014/main" id="{B177B731-B90D-4DF2-BD1C-DF404DFEBAE3}"/>
              </a:ext>
            </a:extLst>
          </p:cNvPr>
          <p:cNvSpPr>
            <a:spLocks noGrp="1"/>
          </p:cNvSpPr>
          <p:nvPr>
            <p:ph type="dt" sz="half" idx="10"/>
          </p:nvPr>
        </p:nvSpPr>
        <p:spPr/>
        <p:txBody>
          <a:bodyPr/>
          <a:lstStyle/>
          <a:p>
            <a:r>
              <a:rPr lang="en-US"/>
              <a:t>M Mohanlal Naik</a:t>
            </a:r>
            <a:endParaRPr lang="en-IN" dirty="0"/>
          </a:p>
        </p:txBody>
      </p:sp>
      <p:sp>
        <p:nvSpPr>
          <p:cNvPr id="5" name="Footer Placeholder 4">
            <a:extLst>
              <a:ext uri="{FF2B5EF4-FFF2-40B4-BE49-F238E27FC236}">
                <a16:creationId xmlns:a16="http://schemas.microsoft.com/office/drawing/2014/main" id="{D825F1A4-5D1A-48A9-A71B-DF193770FAD1}"/>
              </a:ext>
            </a:extLst>
          </p:cNvPr>
          <p:cNvSpPr>
            <a:spLocks noGrp="1"/>
          </p:cNvSpPr>
          <p:nvPr>
            <p:ph type="ftr" sz="quarter" idx="11"/>
          </p:nvPr>
        </p:nvSpPr>
        <p:spPr/>
        <p:txBody>
          <a:bodyPr/>
          <a:lstStyle/>
          <a:p>
            <a:r>
              <a:rPr lang="en-IN"/>
              <a:t>IISER Bhopal</a:t>
            </a:r>
            <a:endParaRPr lang="en-IN" dirty="0"/>
          </a:p>
        </p:txBody>
      </p:sp>
      <p:sp>
        <p:nvSpPr>
          <p:cNvPr id="6" name="Slide Number Placeholder 5">
            <a:extLst>
              <a:ext uri="{FF2B5EF4-FFF2-40B4-BE49-F238E27FC236}">
                <a16:creationId xmlns:a16="http://schemas.microsoft.com/office/drawing/2014/main" id="{C9DE6EB5-14FD-4C1C-91C8-03E73A898608}"/>
              </a:ext>
            </a:extLst>
          </p:cNvPr>
          <p:cNvSpPr>
            <a:spLocks noGrp="1"/>
          </p:cNvSpPr>
          <p:nvPr>
            <p:ph type="sldNum" sz="quarter" idx="12"/>
          </p:nvPr>
        </p:nvSpPr>
        <p:spPr/>
        <p:txBody>
          <a:bodyPr/>
          <a:lstStyle/>
          <a:p>
            <a:fld id="{ABF20D17-0043-4445-9B8B-9F103D2306E2}" type="slidenum">
              <a:rPr lang="en-IN" smtClean="0"/>
              <a:pPr/>
              <a:t>98</a:t>
            </a:fld>
            <a:endParaRPr lang="en-IN" dirty="0"/>
          </a:p>
        </p:txBody>
      </p:sp>
    </p:spTree>
    <p:extLst>
      <p:ext uri="{BB962C8B-B14F-4D97-AF65-F5344CB8AC3E}">
        <p14:creationId xmlns:p14="http://schemas.microsoft.com/office/powerpoint/2010/main" val="1116518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5"/>
          <p:cNvSpPr txBox="1">
            <a:spLocks noGrp="1"/>
          </p:cNvSpPr>
          <p:nvPr>
            <p:ph type="title"/>
          </p:nvPr>
        </p:nvSpPr>
        <p:spPr>
          <a:prstGeom prst="rect">
            <a:avLst/>
          </a:prstGeom>
          <a:noFill/>
          <a:ln>
            <a:noFill/>
          </a:ln>
        </p:spPr>
        <p:txBody>
          <a:bodyPr spcFirstLastPara="1" vert="horz" wrap="square" lIns="74263" tIns="37122" rIns="74263" bIns="37122" rtlCol="0" anchor="ctr" anchorCtr="0">
            <a:normAutofit fontScale="90000"/>
          </a:bodyPr>
          <a:lstStyle/>
          <a:p>
            <a:pPr>
              <a:spcBef>
                <a:spcPts val="0"/>
              </a:spcBef>
              <a:buClr>
                <a:schemeClr val="dk1"/>
              </a:buClr>
              <a:buSzPts val="4400"/>
            </a:pPr>
            <a:br>
              <a:rPr lang="en-IN" dirty="0"/>
            </a:br>
            <a:r>
              <a:rPr lang="en-IN" dirty="0"/>
              <a:t>To-do</a:t>
            </a:r>
          </a:p>
          <a:p>
            <a:pPr>
              <a:spcBef>
                <a:spcPts val="0"/>
              </a:spcBef>
              <a:buClr>
                <a:schemeClr val="dk1"/>
              </a:buClr>
              <a:buSzPts val="4400"/>
            </a:pPr>
            <a:endParaRPr lang="en-IN" dirty="0"/>
          </a:p>
        </p:txBody>
      </p:sp>
      <p:sp>
        <p:nvSpPr>
          <p:cNvPr id="236" name="Google Shape;236;p15"/>
          <p:cNvSpPr txBox="1">
            <a:spLocks noGrp="1"/>
          </p:cNvSpPr>
          <p:nvPr>
            <p:ph idx="1"/>
          </p:nvPr>
        </p:nvSpPr>
        <p:spPr>
          <a:prstGeom prst="rect">
            <a:avLst/>
          </a:prstGeom>
          <a:noFill/>
          <a:ln>
            <a:noFill/>
          </a:ln>
        </p:spPr>
        <p:txBody>
          <a:bodyPr spcFirstLastPara="1" vert="horz" wrap="square" lIns="74263" tIns="37122" rIns="74263" bIns="37122" rtlCol="0" anchor="t" anchorCtr="0">
            <a:normAutofit fontScale="92500" lnSpcReduction="20000"/>
          </a:bodyPr>
          <a:lstStyle/>
          <a:p>
            <a:pPr marL="371387">
              <a:spcBef>
                <a:spcPts val="0"/>
              </a:spcBef>
              <a:buSzPts val="1800"/>
              <a:buChar char="●"/>
            </a:pPr>
            <a:endParaRPr lang="en-IN" dirty="0"/>
          </a:p>
          <a:p>
            <a:pPr marL="371387">
              <a:spcBef>
                <a:spcPts val="0"/>
              </a:spcBef>
              <a:buSzPts val="1800"/>
              <a:buChar char="●"/>
            </a:pPr>
            <a:r>
              <a:rPr lang="en-IN" dirty="0"/>
              <a:t>Ac response and units ft/cm--------AC signal </a:t>
            </a:r>
          </a:p>
          <a:p>
            <a:pPr marL="371387">
              <a:spcBef>
                <a:spcPts val="0"/>
              </a:spcBef>
              <a:buSzPts val="1800"/>
              <a:buChar char="●"/>
            </a:pPr>
            <a:r>
              <a:rPr lang="en-IN" dirty="0"/>
              <a:t>Second Maxwell eq. 2--------------4</a:t>
            </a:r>
            <a:r>
              <a:rPr lang="en-IN" baseline="30000" dirty="0"/>
              <a:t>th</a:t>
            </a:r>
            <a:r>
              <a:rPr lang="en-IN" dirty="0"/>
              <a:t> </a:t>
            </a:r>
            <a:r>
              <a:rPr lang="en-IN" dirty="0" err="1"/>
              <a:t>eq</a:t>
            </a:r>
            <a:endParaRPr lang="en-IN" dirty="0"/>
          </a:p>
          <a:p>
            <a:pPr marL="371387">
              <a:spcBef>
                <a:spcPts val="0"/>
              </a:spcBef>
              <a:buSzPts val="1800"/>
              <a:buChar char="●"/>
            </a:pPr>
            <a:r>
              <a:rPr lang="en-IN" dirty="0"/>
              <a:t>Detail understand on neural and signal transmitter------- synapse and receptor</a:t>
            </a:r>
          </a:p>
          <a:p>
            <a:pPr marL="371387">
              <a:spcBef>
                <a:spcPts val="0"/>
              </a:spcBef>
              <a:buSzPts val="1800"/>
              <a:buChar char="●"/>
            </a:pPr>
            <a:r>
              <a:rPr lang="en-IN" dirty="0"/>
              <a:t>diffusion eq.</a:t>
            </a:r>
          </a:p>
          <a:p>
            <a:pPr marL="371387">
              <a:spcBef>
                <a:spcPts val="0"/>
              </a:spcBef>
              <a:buSzPts val="1800"/>
              <a:buChar char="●"/>
            </a:pPr>
            <a:r>
              <a:rPr lang="en-IN" dirty="0"/>
              <a:t>install mat lab</a:t>
            </a:r>
          </a:p>
          <a:p>
            <a:pPr marL="371387">
              <a:spcBef>
                <a:spcPts val="0"/>
              </a:spcBef>
              <a:buSzPts val="1800"/>
              <a:buChar char="●"/>
            </a:pPr>
            <a:r>
              <a:rPr lang="en-IN" dirty="0"/>
              <a:t>P(k)-------------------</a:t>
            </a:r>
          </a:p>
          <a:p>
            <a:pPr marL="371387">
              <a:spcBef>
                <a:spcPts val="0"/>
              </a:spcBef>
              <a:buSzPts val="1800"/>
              <a:buChar char="●"/>
            </a:pPr>
            <a:r>
              <a:rPr lang="en-IN" dirty="0"/>
              <a:t>post synaptic equations</a:t>
            </a:r>
          </a:p>
          <a:p>
            <a:pPr marL="371387">
              <a:spcBef>
                <a:spcPts val="0"/>
              </a:spcBef>
              <a:buSzPts val="1800"/>
              <a:buChar char="●"/>
            </a:pPr>
            <a:r>
              <a:rPr lang="en-IN" dirty="0"/>
              <a:t>what is </a:t>
            </a:r>
            <a:r>
              <a:rPr lang="en-IN" dirty="0" err="1"/>
              <a:t>synaps</a:t>
            </a:r>
            <a:r>
              <a:rPr lang="en-IN" dirty="0"/>
              <a:t>------signal t/f neuron to neuron</a:t>
            </a:r>
          </a:p>
          <a:p>
            <a:pPr marL="371387">
              <a:spcBef>
                <a:spcPts val="0"/>
              </a:spcBef>
              <a:buSzPts val="1800"/>
              <a:buChar char="●"/>
            </a:pPr>
            <a:r>
              <a:rPr lang="en-IN" dirty="0"/>
              <a:t>Latex-------------</a:t>
            </a:r>
            <a:endParaRPr lang="en-IN" dirty="0">
              <a:solidFill>
                <a:srgbClr val="FF0000"/>
              </a:solidFill>
            </a:endParaRPr>
          </a:p>
          <a:p>
            <a:pPr marL="371387">
              <a:spcBef>
                <a:spcPts val="0"/>
              </a:spcBef>
              <a:buSzPts val="1800"/>
              <a:buFont typeface="Arial" pitchFamily="34" charset="0"/>
              <a:buChar char="●"/>
            </a:pPr>
            <a:r>
              <a:rPr lang="en-IN" sz="2492" dirty="0">
                <a:solidFill>
                  <a:srgbClr val="FF0000"/>
                </a:solidFill>
              </a:rPr>
              <a:t>MEG  writeup</a:t>
            </a:r>
          </a:p>
          <a:p>
            <a:pPr marL="371387">
              <a:spcBef>
                <a:spcPts val="0"/>
              </a:spcBef>
              <a:buSzPts val="1800"/>
              <a:buFont typeface="Arial" pitchFamily="34" charset="0"/>
              <a:buChar char="●"/>
            </a:pPr>
            <a:r>
              <a:rPr lang="en-IN" sz="2492" dirty="0">
                <a:solidFill>
                  <a:srgbClr val="FF0000"/>
                </a:solidFill>
              </a:rPr>
              <a:t>Sputtering  writeup</a:t>
            </a:r>
            <a:endParaRPr lang="en-IN" sz="2769" dirty="0">
              <a:solidFill>
                <a:srgbClr val="FF0000"/>
              </a:solidFill>
            </a:endParaRPr>
          </a:p>
          <a:p>
            <a:pPr marL="371387">
              <a:spcBef>
                <a:spcPts val="0"/>
              </a:spcBef>
              <a:buSzPts val="1800"/>
              <a:buChar char="●"/>
            </a:pPr>
            <a:r>
              <a:rPr lang="en-IN" dirty="0" err="1">
                <a:solidFill>
                  <a:srgbClr val="FF0000"/>
                </a:solidFill>
              </a:rPr>
              <a:t>Matlab</a:t>
            </a:r>
            <a:r>
              <a:rPr lang="en-IN" dirty="0">
                <a:solidFill>
                  <a:srgbClr val="FF0000"/>
                </a:solidFill>
              </a:rPr>
              <a:t> package for  maxwell</a:t>
            </a:r>
          </a:p>
          <a:p>
            <a:pPr marL="371387">
              <a:spcBef>
                <a:spcPts val="0"/>
              </a:spcBef>
              <a:buSzPts val="1800"/>
              <a:buChar char="●"/>
            </a:pPr>
            <a:r>
              <a:rPr lang="en-IN" dirty="0">
                <a:solidFill>
                  <a:srgbClr val="FF0000"/>
                </a:solidFill>
              </a:rPr>
              <a:t>Need to draw  own  figures</a:t>
            </a:r>
          </a:p>
          <a:p>
            <a:pPr marL="371387">
              <a:spcBef>
                <a:spcPts val="0"/>
              </a:spcBef>
              <a:buSzPts val="1800"/>
              <a:buChar char="●"/>
            </a:pPr>
            <a:r>
              <a:rPr lang="en-IN" dirty="0" err="1">
                <a:solidFill>
                  <a:srgbClr val="FF0000"/>
                </a:solidFill>
              </a:rPr>
              <a:t>Matlab</a:t>
            </a:r>
            <a:r>
              <a:rPr lang="en-IN" dirty="0">
                <a:solidFill>
                  <a:srgbClr val="FF0000"/>
                </a:solidFill>
              </a:rPr>
              <a:t> file upload (</a:t>
            </a:r>
            <a:r>
              <a:rPr lang="en-IN" dirty="0" err="1">
                <a:solidFill>
                  <a:srgbClr val="FF0000"/>
                </a:solidFill>
              </a:rPr>
              <a:t>m.file</a:t>
            </a:r>
            <a:r>
              <a:rPr lang="en-IN" dirty="0">
                <a:solidFill>
                  <a:srgbClr val="FF0000"/>
                </a:solidFill>
              </a:rPr>
              <a:t>)  </a:t>
            </a:r>
          </a:p>
          <a:p>
            <a:pPr marL="371387">
              <a:spcBef>
                <a:spcPts val="0"/>
              </a:spcBef>
              <a:buSzPts val="1800"/>
              <a:buChar char="●"/>
            </a:pPr>
            <a:r>
              <a:rPr lang="en-IN" dirty="0"/>
              <a:t>Use </a:t>
            </a:r>
            <a:r>
              <a:rPr lang="en-IN" dirty="0" err="1"/>
              <a:t>comsol</a:t>
            </a:r>
            <a:r>
              <a:rPr lang="en-IN" dirty="0"/>
              <a:t> fig. 4(a) and upload</a:t>
            </a:r>
          </a:p>
          <a:p>
            <a:pPr marL="371387">
              <a:spcBef>
                <a:spcPts val="0"/>
              </a:spcBef>
              <a:buSzPts val="1800"/>
              <a:buChar char="●"/>
            </a:pPr>
            <a:r>
              <a:rPr lang="en-IN" dirty="0">
                <a:solidFill>
                  <a:schemeClr val="tx1">
                    <a:lumMod val="95000"/>
                    <a:lumOff val="5000"/>
                  </a:schemeClr>
                </a:solidFill>
              </a:rPr>
              <a:t>Get </a:t>
            </a:r>
            <a:r>
              <a:rPr lang="en-IN" dirty="0" err="1">
                <a:solidFill>
                  <a:schemeClr val="tx1">
                    <a:lumMod val="95000"/>
                    <a:lumOff val="5000"/>
                  </a:schemeClr>
                </a:solidFill>
              </a:rPr>
              <a:t>comsol</a:t>
            </a:r>
            <a:r>
              <a:rPr lang="en-IN" dirty="0">
                <a:solidFill>
                  <a:schemeClr val="tx1">
                    <a:lumMod val="95000"/>
                    <a:lumOff val="5000"/>
                  </a:schemeClr>
                </a:solidFill>
              </a:rPr>
              <a:t> table for point source</a:t>
            </a:r>
          </a:p>
          <a:p>
            <a:pPr marL="371387">
              <a:spcBef>
                <a:spcPts val="0"/>
              </a:spcBef>
              <a:buSzPts val="1800"/>
              <a:buChar char="●"/>
            </a:pPr>
            <a:r>
              <a:rPr lang="en-IN" dirty="0">
                <a:solidFill>
                  <a:srgbClr val="FF0000"/>
                </a:solidFill>
              </a:rPr>
              <a:t>Focus on INVERSE PROBLEM</a:t>
            </a:r>
          </a:p>
          <a:p>
            <a:pPr marL="371387">
              <a:spcBef>
                <a:spcPts val="0"/>
              </a:spcBef>
              <a:buSzPts val="1800"/>
              <a:buChar char="●"/>
            </a:pPr>
            <a:r>
              <a:rPr lang="en-IN" dirty="0">
                <a:solidFill>
                  <a:srgbClr val="FF0000"/>
                </a:solidFill>
              </a:rPr>
              <a:t>Work on </a:t>
            </a:r>
            <a:r>
              <a:rPr lang="en-IN" sz="3047" dirty="0">
                <a:solidFill>
                  <a:srgbClr val="FF0000"/>
                </a:solidFill>
              </a:rPr>
              <a:t>Differential</a:t>
            </a:r>
            <a:r>
              <a:rPr lang="en-IN" dirty="0">
                <a:solidFill>
                  <a:srgbClr val="FF0000"/>
                </a:solidFill>
              </a:rPr>
              <a:t> AMPLIFIER with Anurag</a:t>
            </a:r>
          </a:p>
          <a:p>
            <a:pPr marL="371387">
              <a:spcBef>
                <a:spcPts val="0"/>
              </a:spcBef>
              <a:buSzPts val="1800"/>
              <a:buChar char="●"/>
            </a:pPr>
            <a:endParaRPr lang="en-IN" dirty="0">
              <a:solidFill>
                <a:srgbClr val="FF0000"/>
              </a:solidFill>
            </a:endParaRPr>
          </a:p>
          <a:p>
            <a:pPr marL="371387">
              <a:spcBef>
                <a:spcPts val="0"/>
              </a:spcBef>
              <a:buSzPts val="1800"/>
              <a:buChar char="●"/>
            </a:pPr>
            <a:endParaRPr lang="en-IN" dirty="0">
              <a:solidFill>
                <a:schemeClr val="tx1">
                  <a:lumMod val="95000"/>
                  <a:lumOff val="5000"/>
                </a:schemeClr>
              </a:solidFill>
            </a:endParaRPr>
          </a:p>
          <a:p>
            <a:pPr marL="92846" indent="0">
              <a:spcBef>
                <a:spcPts val="0"/>
              </a:spcBef>
              <a:buSzPts val="1800"/>
              <a:buNone/>
            </a:pPr>
            <a:endParaRPr lang="en-IN" dirty="0">
              <a:solidFill>
                <a:srgbClr val="FF0000"/>
              </a:solidFill>
            </a:endParaRPr>
          </a:p>
          <a:p>
            <a:pPr marL="371387">
              <a:spcBef>
                <a:spcPts val="0"/>
              </a:spcBef>
              <a:buSzPts val="1800"/>
              <a:buChar char="●"/>
            </a:pPr>
            <a:endParaRPr lang="en-IN" dirty="0">
              <a:solidFill>
                <a:srgbClr val="FF0000"/>
              </a:solidFill>
            </a:endParaRPr>
          </a:p>
        </p:txBody>
      </p:sp>
      <p:sp>
        <p:nvSpPr>
          <p:cNvPr id="3" name="Date Placeholder 2">
            <a:extLst>
              <a:ext uri="{FF2B5EF4-FFF2-40B4-BE49-F238E27FC236}">
                <a16:creationId xmlns:a16="http://schemas.microsoft.com/office/drawing/2014/main" id="{12938021-9741-46F2-A371-BA65E6ED918F}"/>
              </a:ext>
            </a:extLst>
          </p:cNvPr>
          <p:cNvSpPr>
            <a:spLocks noGrp="1"/>
          </p:cNvSpPr>
          <p:nvPr>
            <p:ph type="dt" sz="half" idx="10"/>
          </p:nvPr>
        </p:nvSpPr>
        <p:spPr/>
        <p:txBody>
          <a:bodyPr/>
          <a:lstStyle/>
          <a:p>
            <a:r>
              <a:rPr lang="en-US"/>
              <a:t>M. Mohanlal Naik</a:t>
            </a:r>
            <a:endParaRPr lang="en-IN" dirty="0"/>
          </a:p>
        </p:txBody>
      </p:sp>
      <p:sp>
        <p:nvSpPr>
          <p:cNvPr id="4" name="Footer Placeholder 3">
            <a:extLst>
              <a:ext uri="{FF2B5EF4-FFF2-40B4-BE49-F238E27FC236}">
                <a16:creationId xmlns:a16="http://schemas.microsoft.com/office/drawing/2014/main" id="{BA0A0EFE-C6E2-4AF0-8E4F-51A951C4999A}"/>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5BA771C7-B4BF-4DB2-B51C-B70B15FEBA6C}"/>
              </a:ext>
            </a:extLst>
          </p:cNvPr>
          <p:cNvSpPr>
            <a:spLocks noGrp="1"/>
          </p:cNvSpPr>
          <p:nvPr>
            <p:ph type="sldNum" sz="quarter" idx="12"/>
          </p:nvPr>
        </p:nvSpPr>
        <p:spPr/>
        <p:txBody>
          <a:bodyPr/>
          <a:lstStyle/>
          <a:p>
            <a:fld id="{ABF20D17-0043-4445-9B8B-9F103D2306E2}" type="slidenum">
              <a:rPr lang="en-IN" smtClean="0"/>
              <a:pPr/>
              <a:t>99</a:t>
            </a:fld>
            <a:endParaRPr lang="en-IN"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0.7|5.5|12.4"/>
</p:tagLst>
</file>

<file path=ppt/tags/tag2.xml><?xml version="1.0" encoding="utf-8"?>
<p:tagLst xmlns:a="http://schemas.openxmlformats.org/drawingml/2006/main" xmlns:r="http://schemas.openxmlformats.org/officeDocument/2006/relationships" xmlns:p="http://schemas.openxmlformats.org/presentationml/2006/main">
  <p:tag name="TIMING" val="|12.5|6.9|6.4|16.3|5.1|23.8"/>
</p:tagLst>
</file>

<file path=ppt/tags/tag3.xml><?xml version="1.0" encoding="utf-8"?>
<p:tagLst xmlns:a="http://schemas.openxmlformats.org/drawingml/2006/main" xmlns:r="http://schemas.openxmlformats.org/officeDocument/2006/relationships" xmlns:p="http://schemas.openxmlformats.org/presentationml/2006/main">
  <p:tag name="TIMING" val="|0.1|0.2|0.8|0.2|0.2|0.1|0.1|0.1"/>
</p:tagLst>
</file>

<file path=ppt/tags/tag4.xml><?xml version="1.0" encoding="utf-8"?>
<p:tagLst xmlns:a="http://schemas.openxmlformats.org/drawingml/2006/main" xmlns:r="http://schemas.openxmlformats.org/officeDocument/2006/relationships" xmlns:p="http://schemas.openxmlformats.org/presentationml/2006/main">
  <p:tag name="TIMING" val="|0.1|0.1"/>
</p:tagLst>
</file>

<file path=ppt/theme/theme1.xml><?xml version="1.0" encoding="utf-8"?>
<a:theme xmlns:a="http://schemas.openxmlformats.org/drawingml/2006/main" name="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129262</TotalTime>
  <Words>7564</Words>
  <Application>Microsoft Office PowerPoint</Application>
  <PresentationFormat>On-screen Show (4:3)</PresentationFormat>
  <Paragraphs>1695</Paragraphs>
  <Slides>110</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110</vt:i4>
      </vt:variant>
    </vt:vector>
  </HeadingPairs>
  <TitlesOfParts>
    <vt:vector size="118" baseType="lpstr">
      <vt:lpstr>Arial</vt:lpstr>
      <vt:lpstr>Calibri</vt:lpstr>
      <vt:lpstr>Calibri Light</vt:lpstr>
      <vt:lpstr>Cambria Math</vt:lpstr>
      <vt:lpstr>Noto Sans Symbols</vt:lpstr>
      <vt:lpstr>Times New Roman</vt:lpstr>
      <vt:lpstr>Wingdings</vt:lpstr>
      <vt:lpstr>Slide 1</vt:lpstr>
      <vt:lpstr>PowerPoint Presentation</vt:lpstr>
      <vt:lpstr>Contents</vt:lpstr>
      <vt:lpstr>Motivation: Ultrasensitive sensors</vt:lpstr>
      <vt:lpstr>Introduction</vt:lpstr>
      <vt:lpstr>Current dipole</vt:lpstr>
      <vt:lpstr>Limitations of current technology (SQUID)</vt:lpstr>
      <vt:lpstr>Working principle of SQUID</vt:lpstr>
      <vt:lpstr> </vt:lpstr>
      <vt:lpstr>Neural basis of magnetoencephalography</vt:lpstr>
      <vt:lpstr>Neurons</vt:lpstr>
      <vt:lpstr>Biological neuron vs Artificial neuron</vt:lpstr>
      <vt:lpstr>Ion mechanisms</vt:lpstr>
      <vt:lpstr>PowerPoint Presentation</vt:lpstr>
      <vt:lpstr>Electrical potential in the neuron</vt:lpstr>
      <vt:lpstr>Equivalent current dipole</vt:lpstr>
      <vt:lpstr>Neural generation of electromagnetic field</vt:lpstr>
      <vt:lpstr>Neural generation of electromagnetic field</vt:lpstr>
      <vt:lpstr>Forward/Inverse problem</vt:lpstr>
      <vt:lpstr>Forward problem</vt:lpstr>
      <vt:lpstr>Inverse problem</vt:lpstr>
      <vt:lpstr>Gradiometer</vt:lpstr>
      <vt:lpstr>Noise cancellation</vt:lpstr>
      <vt:lpstr>Contents</vt:lpstr>
      <vt:lpstr>Multiferroic materials and composites</vt:lpstr>
      <vt:lpstr>Multiferroic materials</vt:lpstr>
      <vt:lpstr>Multiferroic composites</vt:lpstr>
      <vt:lpstr>Magnetostriction</vt:lpstr>
      <vt:lpstr>Multiferroic composites Voltage vs stress anisotropy</vt:lpstr>
      <vt:lpstr>Magnetic anisotropy</vt:lpstr>
      <vt:lpstr>Potential landscape of in-plane anisotropy</vt:lpstr>
      <vt:lpstr>Perpendicular anisotropy</vt:lpstr>
      <vt:lpstr>Hy vs θmin</vt:lpstr>
      <vt:lpstr>Applied magnetic field along easy axis</vt:lpstr>
      <vt:lpstr>Applied magnetic field along hard axis</vt:lpstr>
      <vt:lpstr> Interfacial perpendicular anisotropy between oxide and ferromagnet </vt:lpstr>
      <vt:lpstr>Contents</vt:lpstr>
      <vt:lpstr>Experimental</vt:lpstr>
      <vt:lpstr>Sputtering</vt:lpstr>
      <vt:lpstr>Sputtering</vt:lpstr>
      <vt:lpstr>Sputtering</vt:lpstr>
      <vt:lpstr>Why</vt:lpstr>
      <vt:lpstr>Direct current sputtering</vt:lpstr>
      <vt:lpstr>Radio frequency sputtering</vt:lpstr>
      <vt:lpstr>Diode sputtering</vt:lpstr>
      <vt:lpstr>Reactive sputtering</vt:lpstr>
      <vt:lpstr>VSM (Vibrating Sample Magnetometer)</vt:lpstr>
      <vt:lpstr>Sample centering</vt:lpstr>
      <vt:lpstr>Superconducting magnet</vt:lpstr>
      <vt:lpstr>VSM: In-plane rotation</vt:lpstr>
      <vt:lpstr>VSM: Out-of-plane rotation</vt:lpstr>
      <vt:lpstr>VSM results</vt:lpstr>
      <vt:lpstr>Piezoelectric </vt:lpstr>
      <vt:lpstr>PowerPoint Presentation</vt:lpstr>
      <vt:lpstr>Stress - strain machine</vt:lpstr>
      <vt:lpstr>Strain gauge</vt:lpstr>
      <vt:lpstr>Electromagnet</vt:lpstr>
      <vt:lpstr>Magnetic thermal annealing</vt:lpstr>
      <vt:lpstr>Differential amplifier</vt:lpstr>
      <vt:lpstr>PowerPoint Presentation</vt:lpstr>
      <vt:lpstr>Magneto-Optical Kerr Effect</vt:lpstr>
      <vt:lpstr>Magnetic force microscopy</vt:lpstr>
      <vt:lpstr>Electrical potential in the neuron</vt:lpstr>
      <vt:lpstr>PowerPoint Presentation</vt:lpstr>
      <vt:lpstr>Electrical potential in the neuron</vt:lpstr>
      <vt:lpstr>Current in neurons</vt:lpstr>
      <vt:lpstr>Sputtering</vt:lpstr>
      <vt:lpstr>Sputtering</vt:lpstr>
      <vt:lpstr>Piezoelectric </vt:lpstr>
      <vt:lpstr>PowerPoint Presentation</vt:lpstr>
      <vt:lpstr>Magnetic thermal annealing</vt:lpstr>
      <vt:lpstr>Magnetic thermal annealing</vt:lpstr>
      <vt:lpstr>X-Rays diffraction (XRD)</vt:lpstr>
      <vt:lpstr>Ultrasensitive measurement instruments</vt:lpstr>
      <vt:lpstr>PowerPoint Presentation</vt:lpstr>
      <vt:lpstr>PowerPoint Presentation</vt:lpstr>
      <vt:lpstr>PowerPoint Presentation</vt:lpstr>
      <vt:lpstr>PowerPoint Presentation</vt:lpstr>
      <vt:lpstr>I have done</vt:lpstr>
      <vt:lpstr>Orientation of current dipole Tangential and radial dipole</vt:lpstr>
      <vt:lpstr>Currents in neuron</vt:lpstr>
      <vt:lpstr>PowerPoint Presentation</vt:lpstr>
      <vt:lpstr>Action potential_2</vt:lpstr>
      <vt:lpstr>Neural basis of magnetoencephalography</vt:lpstr>
      <vt:lpstr>Post-synaptic potential (PSP) </vt:lpstr>
      <vt:lpstr>Action potential</vt:lpstr>
      <vt:lpstr>PowerPoint Presentation</vt:lpstr>
      <vt:lpstr>Vibrating Sample Magnetometer (VSM)</vt:lpstr>
      <vt:lpstr>In-plane _ OK</vt:lpstr>
      <vt:lpstr>PowerPoint Presentation</vt:lpstr>
      <vt:lpstr>Out-of-plane _ OK</vt:lpstr>
      <vt:lpstr>PowerPoint Presentation</vt:lpstr>
      <vt:lpstr>Magnetic thermal annealing</vt:lpstr>
      <vt:lpstr>Magnetic thermal annealing</vt:lpstr>
      <vt:lpstr>PowerPoint Presentation</vt:lpstr>
      <vt:lpstr>PowerPoint Presentation</vt:lpstr>
      <vt:lpstr>Sputtering</vt:lpstr>
      <vt:lpstr>PowerPoint Presentation</vt:lpstr>
      <vt:lpstr>Questions…</vt:lpstr>
      <vt:lpstr> To-do </vt:lpstr>
      <vt:lpstr> To do </vt:lpstr>
      <vt:lpstr>Current- To do</vt:lpstr>
      <vt:lpstr>Current - To do</vt:lpstr>
      <vt:lpstr>Current –To-do</vt:lpstr>
      <vt:lpstr>PowerPoint Presentation</vt:lpstr>
      <vt:lpstr>Q&amp;A</vt:lpstr>
      <vt:lpstr>Q&amp;A</vt:lpstr>
      <vt:lpstr>PowerPoint Presentation</vt:lpstr>
      <vt:lpstr>Tomorrow work</vt:lpstr>
      <vt:lpstr>Thumb rules</vt:lpstr>
      <vt:lpstr>Experimental 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efficient ultra-sensitive magneto electric sensistor magnetocardiography and magnetoencephalography</dc:title>
  <dc:creator>MOHAN</dc:creator>
  <cp:lastModifiedBy>M Mohanlal Naik</cp:lastModifiedBy>
  <cp:revision>2734</cp:revision>
  <dcterms:created xsi:type="dcterms:W3CDTF">2006-08-16T00:00:00Z</dcterms:created>
  <dcterms:modified xsi:type="dcterms:W3CDTF">2021-11-19T16:30:06Z</dcterms:modified>
</cp:coreProperties>
</file>